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891" r:id="rId3"/>
    <p:sldId id="917" r:id="rId4"/>
    <p:sldId id="902" r:id="rId5"/>
    <p:sldId id="924" r:id="rId6"/>
    <p:sldId id="903" r:id="rId7"/>
    <p:sldId id="904" r:id="rId8"/>
    <p:sldId id="911" r:id="rId9"/>
    <p:sldId id="892" r:id="rId10"/>
    <p:sldId id="923" r:id="rId11"/>
    <p:sldId id="918" r:id="rId12"/>
    <p:sldId id="921" r:id="rId13"/>
    <p:sldId id="9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8446" autoAdjust="0"/>
  </p:normalViewPr>
  <p:slideViewPr>
    <p:cSldViewPr snapToGrid="0">
      <p:cViewPr varScale="1">
        <p:scale>
          <a:sx n="71" d="100"/>
          <a:sy n="71" d="100"/>
        </p:scale>
        <p:origin x="78" y="204"/>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videos/appomattox-surrend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maps/entire-civil-war-animated-ma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3831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Questions:</a:t>
            </a:r>
          </a:p>
          <a:p>
            <a:pPr marL="171450" indent="-171450">
              <a:buFont typeface="Arial" panose="020B0604020202020204" pitchFamily="34" charset="0"/>
              <a:buChar char="•"/>
            </a:pPr>
            <a:r>
              <a:rPr lang="en-US" dirty="0"/>
              <a:t>Why did President Lincoln want Grant to “go easy” on the Army of Virginia?</a:t>
            </a:r>
          </a:p>
          <a:p>
            <a:pPr marL="171450" indent="-171450">
              <a:buFont typeface="Arial" panose="020B0604020202020204" pitchFamily="34" charset="0"/>
              <a:buChar char="•"/>
            </a:pPr>
            <a:r>
              <a:rPr lang="en-US" dirty="0"/>
              <a:t>What do you think the Confederate soldiers’ reactions were to this surrender? </a:t>
            </a:r>
          </a:p>
          <a:p>
            <a:endParaRPr lang="en-US" dirty="0"/>
          </a:p>
          <a:p>
            <a:r>
              <a:rPr lang="en-US" dirty="0"/>
              <a:t>Link for video: </a:t>
            </a:r>
            <a:r>
              <a:rPr lang="en-US" sz="1200" dirty="0">
                <a:hlinkClick r:id="rId3"/>
              </a:rPr>
              <a:t>https://www.battlefields.org/learn/videos/appomattox-surrender</a:t>
            </a:r>
            <a:r>
              <a:rPr lang="en-US" sz="1200" dirty="0"/>
              <a:t> </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41983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110458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25125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Questions:</a:t>
            </a:r>
          </a:p>
          <a:p>
            <a:pPr marL="171450" indent="-171450">
              <a:buFont typeface="Arial" panose="020B0604020202020204" pitchFamily="34" charset="0"/>
              <a:buChar char="•"/>
            </a:pPr>
            <a:r>
              <a:rPr lang="en-US" b="0" dirty="0"/>
              <a:t>How do you think the Civil War changed with Lee left Pennsylvania (the North) and retreated to the South? Do you agree with historians that say that Gettysburg was the high-water mark of the Confederacy? </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31798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for an overview of the War in 1864 and 1865. This will include battles mentioned later in the 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https://www.battlefields.org/learn/maps/entire-civil-war-animated-map</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10200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Discussion Question:</a:t>
            </a:r>
          </a:p>
          <a:p>
            <a:pPr marL="171450" indent="-171450">
              <a:buFont typeface="Arial" panose="020B0604020202020204" pitchFamily="34" charset="0"/>
              <a:buChar char="•"/>
            </a:pPr>
            <a:r>
              <a:rPr lang="en-US" b="0" dirty="0"/>
              <a:t>Why do you think Grant and Sherman targeted these cities?</a:t>
            </a:r>
          </a:p>
          <a:p>
            <a:pPr marL="171450" indent="-171450">
              <a:buFont typeface="Arial" panose="020B0604020202020204" pitchFamily="34" charset="0"/>
              <a:buChar char="•"/>
            </a:pPr>
            <a:endParaRPr lang="en-US" b="0" dirty="0"/>
          </a:p>
          <a:p>
            <a:r>
              <a:rPr lang="en-US" b="1" dirty="0"/>
              <a:t>Both generals are trying to force a Union victory: </a:t>
            </a:r>
          </a:p>
          <a:p>
            <a:pPr marL="171450" indent="-171450">
              <a:buFont typeface="Arial" panose="020B0604020202020204" pitchFamily="34" charset="0"/>
              <a:buChar char="•"/>
            </a:pPr>
            <a:r>
              <a:rPr lang="en-US" dirty="0"/>
              <a:t>Grant is focusing on taking over the Confederacy’s political center</a:t>
            </a:r>
          </a:p>
          <a:p>
            <a:pPr marL="171450" indent="-171450">
              <a:buFont typeface="Arial" panose="020B0604020202020204" pitchFamily="34" charset="0"/>
              <a:buChar char="•"/>
            </a:pPr>
            <a:r>
              <a:rPr lang="en-US" dirty="0"/>
              <a:t>Sherman is focusing on taking over the Confederacy’s economic center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32148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While the campaigns are underway, Lincoln is up for reelection.</a:t>
            </a:r>
          </a:p>
          <a:p>
            <a:pPr marL="171450" indent="-171450">
              <a:buFont typeface="Arial" panose="020B0604020202020204" pitchFamily="34" charset="0"/>
              <a:buChar char="•"/>
            </a:pPr>
            <a:r>
              <a:rPr lang="en-US" dirty="0"/>
              <a:t>Lincoln wants to remain in the war and retain the Union</a:t>
            </a:r>
          </a:p>
          <a:p>
            <a:pPr marL="171450" indent="-171450">
              <a:buFont typeface="Arial" panose="020B0604020202020204" pitchFamily="34" charset="0"/>
              <a:buChar char="•"/>
            </a:pPr>
            <a:r>
              <a:rPr lang="en-US" dirty="0"/>
              <a:t>McClellan wants to start peace talks immediately even if that means letting the Confederate States secede </a:t>
            </a:r>
          </a:p>
          <a:p>
            <a:pPr marL="171450" indent="-171450">
              <a:buFont typeface="Arial" panose="020B0604020202020204" pitchFamily="34" charset="0"/>
              <a:buChar char="•"/>
            </a:pPr>
            <a:r>
              <a:rPr lang="en-US" dirty="0"/>
              <a:t>Lincoln wins the election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Discussion Question:</a:t>
            </a:r>
          </a:p>
          <a:p>
            <a:pPr marL="171450" indent="-171450">
              <a:buFont typeface="Arial" panose="020B0604020202020204" pitchFamily="34" charset="0"/>
              <a:buChar char="•"/>
            </a:pPr>
            <a:r>
              <a:rPr lang="en-US" b="0" dirty="0"/>
              <a:t>Why would voters vote for McClellan? Why would they vote for Lincoln?</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26722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Battle of Petersburg – June 15-18, 1864:</a:t>
            </a:r>
          </a:p>
          <a:p>
            <a:pPr marL="171450" indent="-171450">
              <a:buFont typeface="Arial" panose="020B0604020202020204" pitchFamily="34" charset="0"/>
              <a:buChar char="•"/>
            </a:pPr>
            <a:r>
              <a:rPr lang="en-US" dirty="0"/>
              <a:t>Grant attempted to attack and take over Petersburg to cut off supply lines </a:t>
            </a:r>
          </a:p>
          <a:p>
            <a:endParaRPr lang="en-US" dirty="0"/>
          </a:p>
          <a:p>
            <a:r>
              <a:rPr lang="en-US" b="1" dirty="0"/>
              <a:t>Siege of Petersburg – June 15, 1864 – April 2, 1865: </a:t>
            </a:r>
          </a:p>
          <a:p>
            <a:pPr marL="171450" indent="-171450">
              <a:buFont typeface="Arial" panose="020B0604020202020204" pitchFamily="34" charset="0"/>
              <a:buChar char="•"/>
            </a:pPr>
            <a:r>
              <a:rPr lang="en-US" dirty="0"/>
              <a:t>The “siege” of Petersburg was not a traditional siege.</a:t>
            </a:r>
          </a:p>
          <a:p>
            <a:pPr marL="171450" indent="-171450">
              <a:buFont typeface="Arial" panose="020B0604020202020204" pitchFamily="34" charset="0"/>
              <a:buChar char="•"/>
            </a:pPr>
            <a:r>
              <a:rPr lang="en-US" dirty="0"/>
              <a:t>Siege= military operation </a:t>
            </a:r>
            <a:r>
              <a:rPr lang="en-US" sz="1200" kern="1200" dirty="0">
                <a:solidFill>
                  <a:schemeClr val="tx1"/>
                </a:solidFill>
                <a:effectLst/>
                <a:latin typeface="+mn-lt"/>
                <a:ea typeface="+mn-ea"/>
                <a:cs typeface="+mn-cs"/>
              </a:rPr>
              <a:t>which enemy forces surround a town or building, cutting off essential supplies, with the aim of compelling the surrender of those inside.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Siege of Petersburg= Union army creating fortification east of the city (not surrounding it) and started destroying supply lines (not completely cutting them off until April 2, 1865)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Battles continued such at the Battle of the Crater and Chaffin’s Farm</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Battle of Five Forks – April 1, 1865: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Confederates retreated into Virginia attempting to get more supplies and meet with General Joseph E. Johnston’s army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421499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Battle of Five Forks: April 1, 1864:</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Confederates retreated into Virginia attempting to get more supplies and meet with General Joseph E. Johnston’s army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86245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274176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ttlefields.org/learn/videos/appomattox-surrend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battlefields.org/learn/maps/entire-civil-war-animated-m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Surrender	</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35904"/>
            <a:ext cx="10515600" cy="948770"/>
          </a:xfrm>
        </p:spPr>
        <p:txBody>
          <a:bodyPr>
            <a:noAutofit/>
          </a:bodyPr>
          <a:lstStyle/>
          <a:p>
            <a:pPr algn="ctr"/>
            <a:r>
              <a:rPr lang="en-US" sz="4000" dirty="0"/>
              <a:t>Siege of Petersburg:</a:t>
            </a:r>
            <a:br>
              <a:rPr lang="en-US" sz="4000" dirty="0"/>
            </a:br>
            <a:r>
              <a:rPr lang="en-US" sz="4000" dirty="0"/>
              <a:t>June 15, 1864 – April 2, 1865</a:t>
            </a:r>
          </a:p>
        </p:txBody>
      </p:sp>
      <p:sp>
        <p:nvSpPr>
          <p:cNvPr id="3" name="TextBox 2">
            <a:extLst>
              <a:ext uri="{FF2B5EF4-FFF2-40B4-BE49-F238E27FC236}">
                <a16:creationId xmlns:a16="http://schemas.microsoft.com/office/drawing/2014/main" id="{5425E5B4-A2EE-4B83-A7C5-C7D2C6000DF7}"/>
              </a:ext>
            </a:extLst>
          </p:cNvPr>
          <p:cNvSpPr txBox="1"/>
          <p:nvPr/>
        </p:nvSpPr>
        <p:spPr>
          <a:xfrm>
            <a:off x="6779172" y="1505391"/>
            <a:ext cx="4840806" cy="433965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Battle of Five Forks: April 1, 1865</a:t>
            </a:r>
          </a:p>
          <a:p>
            <a:pPr marL="742950" lvl="1" indent="-285750">
              <a:buFont typeface="Arial" panose="020B0604020202020204" pitchFamily="34" charset="0"/>
              <a:buChar char="•"/>
            </a:pPr>
            <a:r>
              <a:rPr lang="en-US" sz="2800" dirty="0">
                <a:solidFill>
                  <a:schemeClr val="accent1"/>
                </a:solidFill>
              </a:rPr>
              <a:t>Union Victory – Confederate retreat </a:t>
            </a:r>
          </a:p>
          <a:p>
            <a:pPr marL="742950" lvl="1" indent="-285750">
              <a:buFont typeface="Arial" panose="020B0604020202020204" pitchFamily="34" charset="0"/>
              <a:buChar char="•"/>
            </a:pPr>
            <a:r>
              <a:rPr lang="en-US" sz="2800" dirty="0">
                <a:solidFill>
                  <a:schemeClr val="accent1"/>
                </a:solidFill>
              </a:rPr>
              <a:t>Led to General Lee informing President Davis that Petersburg and Richmond should be evacuated </a:t>
            </a:r>
          </a:p>
          <a:p>
            <a:pPr marL="285750" indent="-28575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0029FAB7-9D6A-402C-AD71-16721B1D56C7}"/>
              </a:ext>
            </a:extLst>
          </p:cNvPr>
          <p:cNvPicPr>
            <a:picLocks noChangeAspect="1"/>
          </p:cNvPicPr>
          <p:nvPr/>
        </p:nvPicPr>
        <p:blipFill>
          <a:blip r:embed="rId3"/>
          <a:stretch>
            <a:fillRect/>
          </a:stretch>
        </p:blipFill>
        <p:spPr>
          <a:xfrm>
            <a:off x="572022" y="1505391"/>
            <a:ext cx="5641681" cy="4221709"/>
          </a:xfrm>
          <a:prstGeom prst="rect">
            <a:avLst/>
          </a:prstGeom>
        </p:spPr>
      </p:pic>
    </p:spTree>
    <p:extLst>
      <p:ext uri="{BB962C8B-B14F-4D97-AF65-F5344CB8AC3E}">
        <p14:creationId xmlns:p14="http://schemas.microsoft.com/office/powerpoint/2010/main" val="10009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7047186" y="908974"/>
            <a:ext cx="4953000" cy="5641975"/>
          </a:xfrm>
        </p:spPr>
        <p:txBody>
          <a:bodyPr>
            <a:normAutofit/>
          </a:bodyPr>
          <a:lstStyle/>
          <a:p>
            <a:r>
              <a:rPr lang="en-US" sz="2400" b="0" dirty="0"/>
              <a:t>April 2, 1865</a:t>
            </a:r>
          </a:p>
          <a:p>
            <a:pPr lvl="1"/>
            <a:r>
              <a:rPr lang="en-US" b="0" dirty="0"/>
              <a:t>Union breaks through the defenses of Petersburg </a:t>
            </a:r>
          </a:p>
          <a:p>
            <a:r>
              <a:rPr lang="en-US" sz="2400" b="0" dirty="0"/>
              <a:t>April 3, 1865</a:t>
            </a:r>
          </a:p>
          <a:p>
            <a:pPr lvl="1"/>
            <a:r>
              <a:rPr lang="en-US" b="0" dirty="0"/>
              <a:t>Union troops take over Richmond, the Confederate Capital</a:t>
            </a:r>
          </a:p>
          <a:p>
            <a:r>
              <a:rPr lang="en-US" sz="2400" b="0" dirty="0"/>
              <a:t>April 9, 1865 </a:t>
            </a:r>
          </a:p>
          <a:p>
            <a:pPr lvl="1"/>
            <a:r>
              <a:rPr lang="en-US" b="0" dirty="0"/>
              <a:t>Confederate General, Robert E. Lee surrenders at Appomattox, Virginia.</a:t>
            </a:r>
          </a:p>
          <a:p>
            <a:r>
              <a:rPr lang="en-US" sz="2400" b="0" dirty="0"/>
              <a:t>Later in April, on the western front, Confederate General,  Joseph Johnston will surrender to General William T. Sherman.</a:t>
            </a:r>
          </a:p>
          <a:p>
            <a:pPr marL="0" indent="0">
              <a:buNone/>
            </a:pPr>
            <a:endParaRPr lang="en-US" sz="2000" dirty="0"/>
          </a:p>
        </p:txBody>
      </p:sp>
      <p:pic>
        <p:nvPicPr>
          <p:cNvPr id="3" name="Picture 2">
            <a:extLst>
              <a:ext uri="{FF2B5EF4-FFF2-40B4-BE49-F238E27FC236}">
                <a16:creationId xmlns:a16="http://schemas.microsoft.com/office/drawing/2014/main" id="{3504DC6A-1BBE-4595-81AA-AD731645B2D0}"/>
              </a:ext>
            </a:extLst>
          </p:cNvPr>
          <p:cNvPicPr>
            <a:picLocks noChangeAspect="1"/>
          </p:cNvPicPr>
          <p:nvPr/>
        </p:nvPicPr>
        <p:blipFill>
          <a:blip r:embed="rId3"/>
          <a:stretch>
            <a:fillRect/>
          </a:stretch>
        </p:blipFill>
        <p:spPr>
          <a:xfrm>
            <a:off x="191814" y="1423243"/>
            <a:ext cx="6596529" cy="4011514"/>
          </a:xfrm>
          <a:prstGeom prst="rect">
            <a:avLst/>
          </a:prstGeom>
        </p:spPr>
      </p:pic>
    </p:spTree>
    <p:extLst>
      <p:ext uri="{BB962C8B-B14F-4D97-AF65-F5344CB8AC3E}">
        <p14:creationId xmlns:p14="http://schemas.microsoft.com/office/powerpoint/2010/main" val="282177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DD01-DE6F-49FB-9059-E3B4EC31C5C3}"/>
              </a:ext>
            </a:extLst>
          </p:cNvPr>
          <p:cNvSpPr>
            <a:spLocks noGrp="1"/>
          </p:cNvSpPr>
          <p:nvPr>
            <p:ph type="title"/>
          </p:nvPr>
        </p:nvSpPr>
        <p:spPr>
          <a:xfrm>
            <a:off x="838200" y="297198"/>
            <a:ext cx="10515600" cy="1080665"/>
          </a:xfrm>
        </p:spPr>
        <p:txBody>
          <a:bodyPr>
            <a:noAutofit/>
          </a:bodyPr>
          <a:lstStyle/>
          <a:p>
            <a:pPr algn="ctr"/>
            <a:r>
              <a:rPr lang="en-US" sz="4000" dirty="0"/>
              <a:t>Appomattox Courthouse:</a:t>
            </a:r>
            <a:br>
              <a:rPr lang="en-US" sz="4000" dirty="0"/>
            </a:br>
            <a:r>
              <a:rPr lang="en-US" sz="4000" dirty="0"/>
              <a:t>The Surrender Meeting</a:t>
            </a:r>
          </a:p>
        </p:txBody>
      </p:sp>
      <p:pic>
        <p:nvPicPr>
          <p:cNvPr id="6" name="Picture 5" descr="A person standing in a room&#10;&#10;Description automatically generated">
            <a:hlinkClick r:id="rId3"/>
            <a:extLst>
              <a:ext uri="{FF2B5EF4-FFF2-40B4-BE49-F238E27FC236}">
                <a16:creationId xmlns:a16="http://schemas.microsoft.com/office/drawing/2014/main" id="{3B7E43C3-2E22-404E-9385-F9562D8B2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830" y="1465545"/>
            <a:ext cx="7542339" cy="4257884"/>
          </a:xfrm>
          <a:prstGeom prst="rect">
            <a:avLst/>
          </a:prstGeom>
        </p:spPr>
      </p:pic>
    </p:spTree>
    <p:extLst>
      <p:ext uri="{BB962C8B-B14F-4D97-AF65-F5344CB8AC3E}">
        <p14:creationId xmlns:p14="http://schemas.microsoft.com/office/powerpoint/2010/main" val="138320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2288241"/>
            <a:ext cx="10515600" cy="2281518"/>
          </a:xfrm>
        </p:spPr>
        <p:txBody>
          <a:bodyPr>
            <a:normAutofit/>
          </a:bodyPr>
          <a:lstStyle/>
          <a:p>
            <a:pPr algn="ctr"/>
            <a:r>
              <a:rPr lang="en-US" sz="4000" dirty="0"/>
              <a:t>Inquiry Question:</a:t>
            </a:r>
            <a:br>
              <a:rPr lang="en-US" sz="4400" dirty="0"/>
            </a:br>
            <a:r>
              <a:rPr lang="en-US" sz="3600" dirty="0">
                <a:solidFill>
                  <a:schemeClr val="accent1"/>
                </a:solidFill>
              </a:rPr>
              <a:t>Does Lee’s surrender at Appomattox effectively end the conflict known as the American Civil War? </a:t>
            </a:r>
            <a:endParaRPr lang="en-US" sz="4000" dirty="0">
              <a:solidFill>
                <a:schemeClr val="accent1"/>
              </a:solidFill>
            </a:endParaRPr>
          </a:p>
        </p:txBody>
      </p:sp>
    </p:spTree>
    <p:extLst>
      <p:ext uri="{BB962C8B-B14F-4D97-AF65-F5344CB8AC3E}">
        <p14:creationId xmlns:p14="http://schemas.microsoft.com/office/powerpoint/2010/main" val="302315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2288241"/>
            <a:ext cx="10515600" cy="2281518"/>
          </a:xfrm>
        </p:spPr>
        <p:txBody>
          <a:bodyPr>
            <a:normAutofit/>
          </a:bodyPr>
          <a:lstStyle/>
          <a:p>
            <a:pPr algn="ctr"/>
            <a:r>
              <a:rPr lang="en-US" sz="4000" dirty="0"/>
              <a:t>Inquiry Question:</a:t>
            </a:r>
            <a:br>
              <a:rPr lang="en-US" sz="4400" dirty="0"/>
            </a:br>
            <a:r>
              <a:rPr lang="en-US" sz="3600" dirty="0">
                <a:solidFill>
                  <a:schemeClr val="accent1"/>
                </a:solidFill>
              </a:rPr>
              <a:t>Does Lee’s surrender at Appomattox effectively end the conflict known as the American Civil War? </a:t>
            </a:r>
            <a:endParaRPr lang="en-US" sz="4000" dirty="0">
              <a:solidFill>
                <a:schemeClr val="accent1"/>
              </a:solidFill>
            </a:endParaRPr>
          </a:p>
        </p:txBody>
      </p:sp>
    </p:spTree>
    <p:extLst>
      <p:ext uri="{BB962C8B-B14F-4D97-AF65-F5344CB8AC3E}">
        <p14:creationId xmlns:p14="http://schemas.microsoft.com/office/powerpoint/2010/main" val="13782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AD0-A103-4D60-BEA0-6A093ECB94B0}"/>
              </a:ext>
            </a:extLst>
          </p:cNvPr>
          <p:cNvSpPr>
            <a:spLocks noGrp="1"/>
          </p:cNvSpPr>
          <p:nvPr>
            <p:ph type="title"/>
          </p:nvPr>
        </p:nvSpPr>
        <p:spPr>
          <a:xfrm>
            <a:off x="838200" y="365126"/>
            <a:ext cx="10515600" cy="764428"/>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37F25646-34D4-4FCA-A2B1-32F3785DEB26}"/>
              </a:ext>
            </a:extLst>
          </p:cNvPr>
          <p:cNvSpPr>
            <a:spLocks noGrp="1"/>
          </p:cNvSpPr>
          <p:nvPr>
            <p:ph idx="1"/>
          </p:nvPr>
        </p:nvSpPr>
        <p:spPr>
          <a:xfrm>
            <a:off x="838200" y="1056939"/>
            <a:ext cx="10515600" cy="4819426"/>
          </a:xfrm>
        </p:spPr>
        <p:txBody>
          <a:bodyPr>
            <a:normAutofit/>
          </a:bodyPr>
          <a:lstStyle/>
          <a:p>
            <a:pPr marL="0" indent="0">
              <a:lnSpc>
                <a:spcPct val="120000"/>
              </a:lnSpc>
              <a:buNone/>
            </a:pPr>
            <a:r>
              <a:rPr lang="en-US" sz="2000" dirty="0"/>
              <a:t>Surrender </a:t>
            </a:r>
            <a:r>
              <a:rPr lang="en-US" sz="2000" b="0" dirty="0"/>
              <a:t>–</a:t>
            </a:r>
            <a:r>
              <a:rPr lang="en-US" sz="2000" dirty="0"/>
              <a:t> </a:t>
            </a:r>
            <a:r>
              <a:rPr lang="en-US" sz="2000" b="0" dirty="0"/>
              <a:t>To admit defeat and give up in the face of overwhelming odds. Most defeated generals were able to negotiate surrender terms. These might include items like parole instead of prison for the soldiers or letting officers keep their sidearms.  </a:t>
            </a:r>
          </a:p>
          <a:p>
            <a:pPr marL="0" indent="0">
              <a:lnSpc>
                <a:spcPct val="120000"/>
              </a:lnSpc>
              <a:buNone/>
            </a:pPr>
            <a:r>
              <a:rPr lang="en-US" sz="2000" dirty="0"/>
              <a:t>Siege (pronounced </a:t>
            </a:r>
            <a:r>
              <a:rPr lang="en-US" sz="2000" dirty="0" err="1"/>
              <a:t>seej</a:t>
            </a:r>
            <a:r>
              <a:rPr lang="en-US" sz="2000" dirty="0"/>
              <a:t>) – </a:t>
            </a:r>
            <a:r>
              <a:rPr lang="en-US" sz="2000" b="0" dirty="0"/>
              <a:t>Blocking the supply lines and escape routes of a city to force it to surrender. A siege usually meant one army trapped in a city, slowly running out of food and fresh water, with the opposing army camped outside.  Famous sieges were held at Petersburg, Vicksburg, and Port Hudson.</a:t>
            </a:r>
          </a:p>
          <a:p>
            <a:pPr marL="0" indent="0">
              <a:lnSpc>
                <a:spcPct val="120000"/>
              </a:lnSpc>
              <a:buNone/>
            </a:pPr>
            <a:r>
              <a:rPr lang="en-US" sz="2000" dirty="0"/>
              <a:t>Siege lines </a:t>
            </a:r>
            <a:r>
              <a:rPr lang="en-US" sz="2000" b="0" dirty="0"/>
              <a:t>– Lines of works and fortifications that are built by both armies during a siege. The defenders build earthworks to strengthen their position inside a fort or city against assault while the besieging army constructs fortifications to protect siege guns and soldiers from sharpshooters inside the city.</a:t>
            </a:r>
          </a:p>
        </p:txBody>
      </p:sp>
    </p:spTree>
    <p:extLst>
      <p:ext uri="{BB962C8B-B14F-4D97-AF65-F5344CB8AC3E}">
        <p14:creationId xmlns:p14="http://schemas.microsoft.com/office/powerpoint/2010/main" val="5029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707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With success at Gettysburg and Vicksburg the war is going in favor of the Union forces, but three years of war has taken its toll on the nation. </a:t>
            </a:r>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4">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7601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F9BC-ACF8-43CB-AACF-C9D36A511227}"/>
              </a:ext>
            </a:extLst>
          </p:cNvPr>
          <p:cNvSpPr>
            <a:spLocks noGrp="1"/>
          </p:cNvSpPr>
          <p:nvPr>
            <p:ph type="title"/>
          </p:nvPr>
        </p:nvSpPr>
        <p:spPr>
          <a:xfrm>
            <a:off x="838199" y="343354"/>
            <a:ext cx="10515600" cy="1325563"/>
          </a:xfrm>
        </p:spPr>
        <p:txBody>
          <a:bodyPr/>
          <a:lstStyle/>
          <a:p>
            <a:pPr algn="ctr"/>
            <a:r>
              <a:rPr lang="en-US" dirty="0"/>
              <a:t>The Entire Civil War Animated Map</a:t>
            </a:r>
          </a:p>
        </p:txBody>
      </p:sp>
      <p:pic>
        <p:nvPicPr>
          <p:cNvPr id="5" name="Content Placeholder 4" descr="A picture containing airplane, snow&#10;&#10;Description automatically generated">
            <a:hlinkClick r:id="rId3"/>
            <a:extLst>
              <a:ext uri="{FF2B5EF4-FFF2-40B4-BE49-F238E27FC236}">
                <a16:creationId xmlns:a16="http://schemas.microsoft.com/office/drawing/2014/main" id="{DE3F2902-76AF-4754-848C-F8A205A7AC4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23467" y="1556657"/>
            <a:ext cx="8345065" cy="3372321"/>
          </a:xfrm>
        </p:spPr>
      </p:pic>
      <p:sp>
        <p:nvSpPr>
          <p:cNvPr id="6" name="TextBox 5">
            <a:extLst>
              <a:ext uri="{FF2B5EF4-FFF2-40B4-BE49-F238E27FC236}">
                <a16:creationId xmlns:a16="http://schemas.microsoft.com/office/drawing/2014/main" id="{8BB4C66B-5A4E-4561-993F-BE7F7904C81F}"/>
              </a:ext>
            </a:extLst>
          </p:cNvPr>
          <p:cNvSpPr txBox="1"/>
          <p:nvPr/>
        </p:nvSpPr>
        <p:spPr>
          <a:xfrm>
            <a:off x="4702627" y="4932011"/>
            <a:ext cx="2786743" cy="369332"/>
          </a:xfrm>
          <a:prstGeom prst="rect">
            <a:avLst/>
          </a:prstGeom>
          <a:noFill/>
        </p:spPr>
        <p:txBody>
          <a:bodyPr wrap="square" rtlCol="0">
            <a:spAutoFit/>
          </a:bodyPr>
          <a:lstStyle/>
          <a:p>
            <a:r>
              <a:rPr lang="en-US" dirty="0">
                <a:hlinkClick r:id="rId3"/>
              </a:rPr>
              <a:t>Watch from 21:12-24:40</a:t>
            </a:r>
            <a:endParaRPr lang="en-US" dirty="0"/>
          </a:p>
        </p:txBody>
      </p:sp>
    </p:spTree>
    <p:extLst>
      <p:ext uri="{BB962C8B-B14F-4D97-AF65-F5344CB8AC3E}">
        <p14:creationId xmlns:p14="http://schemas.microsoft.com/office/powerpoint/2010/main" val="98115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223916"/>
            <a:ext cx="10515600" cy="948770"/>
          </a:xfrm>
        </p:spPr>
        <p:txBody>
          <a:bodyPr>
            <a:normAutofit/>
          </a:bodyPr>
          <a:lstStyle/>
          <a:p>
            <a:pPr algn="ctr"/>
            <a:r>
              <a:rPr lang="en-US" sz="4000" dirty="0"/>
              <a:t>March 1864</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339774"/>
            <a:ext cx="4495800" cy="2178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oversee the entire Union Army.</a:t>
            </a:r>
          </a:p>
        </p:txBody>
      </p:sp>
    </p:spTree>
    <p:extLst>
      <p:ext uri="{BB962C8B-B14F-4D97-AF65-F5344CB8AC3E}">
        <p14:creationId xmlns:p14="http://schemas.microsoft.com/office/powerpoint/2010/main" val="152745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4"/>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615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numerous goods for the Confederacy. </a:t>
            </a:r>
          </a:p>
        </p:txBody>
      </p:sp>
    </p:spTree>
    <p:extLst>
      <p:ext uri="{BB962C8B-B14F-4D97-AF65-F5344CB8AC3E}">
        <p14:creationId xmlns:p14="http://schemas.microsoft.com/office/powerpoint/2010/main" val="45712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255132"/>
            <a:ext cx="10515600" cy="729430"/>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977661"/>
            <a:ext cx="10515600" cy="729430"/>
          </a:xfrm>
          <a:prstGeom prst="rect">
            <a:avLst/>
          </a:prstGeom>
          <a:noFill/>
        </p:spPr>
        <p:txBody>
          <a:bodyPr wrap="square" rtlCol="0">
            <a:spAutoFit/>
          </a:bodyPr>
          <a:lstStyle/>
          <a:p>
            <a:pPr marL="0" indent="0" algn="ctr">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3429"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24069"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838200" y="2961929"/>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994839" y="2961929"/>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35904"/>
            <a:ext cx="10515600" cy="948770"/>
          </a:xfrm>
        </p:spPr>
        <p:txBody>
          <a:bodyPr>
            <a:noAutofit/>
          </a:bodyPr>
          <a:lstStyle/>
          <a:p>
            <a:pPr algn="ctr"/>
            <a:r>
              <a:rPr lang="en-US" sz="4000" dirty="0"/>
              <a:t>Siege of Petersburg:</a:t>
            </a:r>
            <a:br>
              <a:rPr lang="en-US" sz="4000" dirty="0"/>
            </a:br>
            <a:r>
              <a:rPr lang="en-US" sz="4000" dirty="0"/>
              <a:t>June 15, 1864 – April 2, 1865</a:t>
            </a:r>
          </a:p>
        </p:txBody>
      </p:sp>
      <p:sp>
        <p:nvSpPr>
          <p:cNvPr id="3" name="TextBox 2">
            <a:extLst>
              <a:ext uri="{FF2B5EF4-FFF2-40B4-BE49-F238E27FC236}">
                <a16:creationId xmlns:a16="http://schemas.microsoft.com/office/drawing/2014/main" id="{5425E5B4-A2EE-4B83-A7C5-C7D2C6000DF7}"/>
              </a:ext>
            </a:extLst>
          </p:cNvPr>
          <p:cNvSpPr txBox="1"/>
          <p:nvPr/>
        </p:nvSpPr>
        <p:spPr>
          <a:xfrm>
            <a:off x="440643" y="1631515"/>
            <a:ext cx="5655357" cy="4339650"/>
          </a:xfrm>
          <a:prstGeom prst="rect">
            <a:avLst/>
          </a:prstGeom>
          <a:noFill/>
        </p:spPr>
        <p:txBody>
          <a:bodyPr wrap="square" rtlCol="0">
            <a:spAutoFit/>
          </a:bodyPr>
          <a:lstStyle/>
          <a:p>
            <a:pPr marL="285750" indent="-285750">
              <a:buFont typeface="Arial" panose="020B0604020202020204" pitchFamily="34" charset="0"/>
              <a:buChar char="•"/>
            </a:pPr>
            <a:r>
              <a:rPr lang="en-US" sz="2800" dirty="0"/>
              <a:t>Petersburg, VA was a main supply hub for the Confederate Army and for Richmond, the capital of the Confederacy </a:t>
            </a:r>
          </a:p>
          <a:p>
            <a:pPr marL="285750" indent="-285750">
              <a:buFont typeface="Arial" panose="020B0604020202020204" pitchFamily="34" charset="0"/>
              <a:buChar char="•"/>
            </a:pPr>
            <a:r>
              <a:rPr lang="en-US" sz="2800" b="1" dirty="0"/>
              <a:t>Battle of Petersburg: June 15 – 18, 1864</a:t>
            </a:r>
          </a:p>
          <a:p>
            <a:pPr marL="742950" lvl="1" indent="-285750">
              <a:buFont typeface="Arial" panose="020B0604020202020204" pitchFamily="34" charset="0"/>
              <a:buChar char="•"/>
            </a:pPr>
            <a:r>
              <a:rPr lang="en-US" sz="2800" dirty="0">
                <a:solidFill>
                  <a:schemeClr val="accent1"/>
                </a:solidFill>
              </a:rPr>
              <a:t>Confederate Victory</a:t>
            </a:r>
          </a:p>
          <a:p>
            <a:pPr marL="742950" lvl="1" indent="-285750">
              <a:buFont typeface="Arial" panose="020B0604020202020204" pitchFamily="34" charset="0"/>
              <a:buChar char="•"/>
            </a:pPr>
            <a:r>
              <a:rPr lang="en-US" sz="2800" dirty="0">
                <a:solidFill>
                  <a:schemeClr val="accent1"/>
                </a:solidFill>
              </a:rPr>
              <a:t>Grant responds by “laying siege” on Petersburg</a:t>
            </a:r>
          </a:p>
          <a:p>
            <a:pPr marL="285750" indent="-285750">
              <a:buFont typeface="Arial" panose="020B0604020202020204" pitchFamily="34" charset="0"/>
              <a:buChar char="•"/>
            </a:pPr>
            <a:endParaRPr lang="en-US" sz="2400" dirty="0"/>
          </a:p>
        </p:txBody>
      </p:sp>
      <p:pic>
        <p:nvPicPr>
          <p:cNvPr id="1026" name="Picture 2">
            <a:extLst>
              <a:ext uri="{FF2B5EF4-FFF2-40B4-BE49-F238E27FC236}">
                <a16:creationId xmlns:a16="http://schemas.microsoft.com/office/drawing/2014/main" id="{6C966B1E-2AC1-428A-85E5-004A808DF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799" y="1631515"/>
            <a:ext cx="6170503" cy="39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7022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1088</Words>
  <Application>Microsoft Office PowerPoint</Application>
  <PresentationFormat>Widescreen</PresentationFormat>
  <Paragraphs>93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Adobe Devanagari</vt:lpstr>
      <vt:lpstr>Arial</vt:lpstr>
      <vt:lpstr>Calibri</vt:lpstr>
      <vt:lpstr>Georgia</vt:lpstr>
      <vt:lpstr>Office Theme</vt:lpstr>
      <vt:lpstr>Surrender </vt:lpstr>
      <vt:lpstr>Inquiry Question: Does Lee’s surrender at Appomattox effectively end the conflict known as the American Civil War? </vt:lpstr>
      <vt:lpstr>Vocabulary </vt:lpstr>
      <vt:lpstr>End of 1863</vt:lpstr>
      <vt:lpstr>The Entire Civil War Animated Map</vt:lpstr>
      <vt:lpstr>March 1864</vt:lpstr>
      <vt:lpstr>Bringing the War to an End</vt:lpstr>
      <vt:lpstr>Election of 1864</vt:lpstr>
      <vt:lpstr>Siege of Petersburg: June 15, 1864 – April 2, 1865</vt:lpstr>
      <vt:lpstr>Siege of Petersburg: June 15, 1864 – April 2, 1865</vt:lpstr>
      <vt:lpstr>Confederate Surrender</vt:lpstr>
      <vt:lpstr>Appomattox Courthouse: The Surrender Meeting</vt:lpstr>
      <vt:lpstr>Inquiry Question: Does Lee’s surrender at Appomattox effectively end the conflict known as the American Civil War?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Laurel Gupton</cp:lastModifiedBy>
  <cp:revision>60</cp:revision>
  <dcterms:created xsi:type="dcterms:W3CDTF">2019-06-11T12:13:11Z</dcterms:created>
  <dcterms:modified xsi:type="dcterms:W3CDTF">2019-12-10T18:08:30Z</dcterms:modified>
</cp:coreProperties>
</file>