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891" r:id="rId3"/>
    <p:sldId id="892" r:id="rId4"/>
    <p:sldId id="894" r:id="rId5"/>
    <p:sldId id="885" r:id="rId6"/>
    <p:sldId id="903" r:id="rId7"/>
    <p:sldId id="90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opher White" initials="KW" lastIdx="2" clrIdx="0">
    <p:extLst>
      <p:ext uri="{19B8F6BF-5375-455C-9EA6-DF929625EA0E}">
        <p15:presenceInfo xmlns:p15="http://schemas.microsoft.com/office/powerpoint/2012/main" userId="S::kWhite@civilwar.org::a4023de2-8562-49cd-ab15-dfde532063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4405" autoAdjust="0"/>
  </p:normalViewPr>
  <p:slideViewPr>
    <p:cSldViewPr snapToGrid="0">
      <p:cViewPr varScale="1">
        <p:scale>
          <a:sx n="60" d="100"/>
          <a:sy n="60" d="100"/>
        </p:scale>
        <p:origin x="84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9B052-27EB-4C5B-8900-9F9ECE8C41DB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76A47-E3E8-4124-BEE6-F406A9111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4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After completing the Reconstruction</a:t>
            </a:r>
            <a:r>
              <a:rPr lang="en-US" baseline="0" dirty="0"/>
              <a:t> Cards have students watch the 4 minute video, summarizing Reconstruction. https://www.civilwar.org/learn/videos/reconstruction-after-civil-war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76A47-E3E8-4124-BEE6-F406A91115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6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/>
            </a:gs>
            <a:gs pos="54000">
              <a:schemeClr val="bg1"/>
            </a:gs>
            <a:gs pos="57531">
              <a:srgbClr val="FBFBFB"/>
            </a:gs>
            <a:gs pos="87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8BF847-AA19-4965-BD0D-169AC4E549B4}"/>
              </a:ext>
            </a:extLst>
          </p:cNvPr>
          <p:cNvSpPr/>
          <p:nvPr userDrawn="1"/>
        </p:nvSpPr>
        <p:spPr>
          <a:xfrm>
            <a:off x="0" y="4157932"/>
            <a:ext cx="12192000" cy="27000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0CBD19-FF76-4ABD-BB26-4CA7EB8D9C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324294"/>
            <a:ext cx="9144000" cy="1065841"/>
          </a:xfrm>
        </p:spPr>
        <p:txBody>
          <a:bodyPr anchor="b"/>
          <a:lstStyle>
            <a:lvl1pPr algn="ctr">
              <a:defRPr sz="6000" b="0">
                <a:solidFill>
                  <a:schemeClr val="bg1"/>
                </a:solidFill>
                <a:latin typeface="+mj-lt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C82CA-864E-448B-AF3A-05F11046B4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490865"/>
            <a:ext cx="9144001" cy="969963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76C4BA-354F-4F48-AA0F-4D52E334A1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57" y="649802"/>
            <a:ext cx="7805085" cy="2882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9214C5-FB6E-4274-BD09-473D689E5D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981" y="6505933"/>
            <a:ext cx="1598019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7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302B5-F41F-474D-B1F4-7BAF2C48F3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92F5D-D27B-4C4E-84EE-CE00E42DA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BE38C4-5C1D-4690-BDA5-809BB712F43D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9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E34B64-E79F-4DEF-904D-A1DBC7923215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229917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9E4D2A-1CCA-441B-911C-97ACFFDFC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9917"/>
          </a:xfrm>
        </p:spPr>
        <p:txBody>
          <a:bodyPr vert="eaVert"/>
          <a:lstStyle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B16F2-1394-4247-9D08-D1493E81B021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93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D25211-8C52-41C9-9B39-FB40600A7B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1"/>
              </a:gs>
              <a:gs pos="79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1A85D-0B33-497D-8EFF-167479CDA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2565" y="1749921"/>
            <a:ext cx="9106870" cy="3358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1B3660-33D6-4308-B272-6084FDD214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981" y="6505933"/>
            <a:ext cx="1598019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9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8BD4-35D6-4DB8-A9FB-37DA5ADA4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194AA-2C71-4DE4-A171-A67274C15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18D3A6-DBB2-49F0-9AB8-15E0B3B07E35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2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A10243F-00FA-43A9-A054-285221138B9C}"/>
              </a:ext>
            </a:extLst>
          </p:cNvPr>
          <p:cNvSpPr/>
          <p:nvPr userDrawn="1"/>
        </p:nvSpPr>
        <p:spPr>
          <a:xfrm>
            <a:off x="0" y="4205078"/>
            <a:ext cx="7490604" cy="2544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59417-12F3-4DD7-857D-513FC20D12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06986"/>
            <a:ext cx="10515600" cy="185548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74777-5494-48D4-ADB7-221F50196A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65298"/>
            <a:ext cx="10515600" cy="122435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901E3B-9DE1-46CD-A251-31A85D34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5" y="462632"/>
            <a:ext cx="4018536" cy="14838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F6412B-22AF-4819-AA0C-369365C0ADE3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9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DCBC-88DD-4DA0-A5FC-B38BC487BE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56066-6BA3-416A-9575-10E94D4BE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5089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EA0A3-FF05-44E3-A682-35A358D73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50898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E2E12-7EE6-419F-84B3-224F8E706177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3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9EEEC-CA7C-4BEC-9053-DE761AAEBD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E2D48-414B-43BB-991F-F0471DA0E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27716-C01F-44D7-9D4F-7571F43C4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1712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69EE9-3408-4A85-85B8-BAE89191D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294DAD-BF95-441E-BB57-B912A300A0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1712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C3B50F-65B6-4862-B28B-46DFC17026D7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9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3A8F-1E19-4BB4-84EF-DCD7AC986C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0FCA14-030F-4CBC-A2C7-9F333FCD84EE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4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FA181A-A3A2-4378-92E6-E50F16C91CDA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26669D-8BA1-4195-86FD-E72CC29F232E}"/>
              </a:ext>
            </a:extLst>
          </p:cNvPr>
          <p:cNvSpPr/>
          <p:nvPr userDrawn="1"/>
        </p:nvSpPr>
        <p:spPr>
          <a:xfrm>
            <a:off x="-77638" y="1104181"/>
            <a:ext cx="12269638" cy="5753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4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07DF3-784B-4186-B260-7528F14560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8BF50-017B-4AAC-B0C9-9E726D316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accent1"/>
                </a:solidFill>
              </a:defRPr>
            </a:lvl2pPr>
            <a:lvl3pPr>
              <a:defRPr sz="2400"/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C61F7C-F3BE-4285-B499-1AF2C3BCF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014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E84BB6-2131-4CE4-A11C-97B28C4B17E7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1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7A5CC-B401-4CAD-8CEB-F8CABE306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D99118-0DF3-4C54-8807-67A069AA0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B7E69E-3577-48CB-A896-DC497EF19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76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B9CDDB-1164-4E2F-ACF4-0352876FE721}"/>
              </a:ext>
            </a:extLst>
          </p:cNvPr>
          <p:cNvSpPr/>
          <p:nvPr userDrawn="1"/>
        </p:nvSpPr>
        <p:spPr>
          <a:xfrm>
            <a:off x="0" y="-1497"/>
            <a:ext cx="12192000" cy="202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7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549750-D267-4309-9726-22D69C7F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EA752-C11A-40EC-98B1-CE5AA7782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81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3F459C-5A1C-4D27-9DAF-BA4FD5BCCDA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9" y="5849187"/>
            <a:ext cx="2835625" cy="832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19075F-507D-4DAC-9F02-31AFC0522F2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981" y="6505933"/>
            <a:ext cx="1598019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vilwar.org/learn/videos/reconstruction-after-civil-wa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4E14B-672D-4EBA-9BF0-AC97197BF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207" y="4350059"/>
            <a:ext cx="10117583" cy="870010"/>
          </a:xfrm>
        </p:spPr>
        <p:txBody>
          <a:bodyPr>
            <a:noAutofit/>
          </a:bodyPr>
          <a:lstStyle/>
          <a:p>
            <a:r>
              <a:rPr lang="en-US" sz="4800" dirty="0"/>
              <a:t>Post 1865: Effects of the War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7B0C5A-586E-46DF-89F5-5A692ABE8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5356015"/>
            <a:ext cx="9144001" cy="742944"/>
          </a:xfrm>
        </p:spPr>
        <p:txBody>
          <a:bodyPr>
            <a:normAutofit/>
          </a:bodyPr>
          <a:lstStyle/>
          <a:p>
            <a:r>
              <a:rPr lang="en-US" sz="4400" dirty="0"/>
              <a:t>American Battlefield Trust</a:t>
            </a:r>
          </a:p>
        </p:txBody>
      </p:sp>
    </p:spTree>
    <p:extLst>
      <p:ext uri="{BB962C8B-B14F-4D97-AF65-F5344CB8AC3E}">
        <p14:creationId xmlns:p14="http://schemas.microsoft.com/office/powerpoint/2010/main" val="67548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DC8A-2090-4F78-9364-34672C058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90" y="479755"/>
            <a:ext cx="10515600" cy="200677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Reconstruction</a:t>
            </a:r>
            <a:br>
              <a:rPr lang="en-US" sz="4000" dirty="0"/>
            </a:br>
            <a:r>
              <a:rPr lang="en-US" sz="3200" dirty="0"/>
              <a:t>What will be done when the war is over?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EDF14-7AA8-43ED-BA35-C8DBCED07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90" y="2021305"/>
            <a:ext cx="10746420" cy="3832901"/>
          </a:xfrm>
        </p:spPr>
        <p:txBody>
          <a:bodyPr anchor="ctr"/>
          <a:lstStyle/>
          <a:p>
            <a:pPr marL="0" indent="0">
              <a:buNone/>
            </a:pPr>
            <a:r>
              <a:rPr lang="en-US" sz="3000" b="0" dirty="0">
                <a:solidFill>
                  <a:schemeClr val="accent1"/>
                </a:solidFill>
              </a:rPr>
              <a:t>Reconstruction</a:t>
            </a:r>
            <a:r>
              <a:rPr lang="en-US" sz="3000" b="0" dirty="0">
                <a:solidFill>
                  <a:srgbClr val="225790"/>
                </a:solidFill>
              </a:rPr>
              <a:t> </a:t>
            </a:r>
            <a:r>
              <a:rPr lang="en-US" sz="3000" b="0" dirty="0"/>
              <a:t>- The period following the Civil War in which Congress passed laws designed to rebuild the country and bring the Southern states back into the Union.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7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9DAB2-6F7E-4871-A327-68D4A34F0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77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President Abraham Lincoln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F8765-507C-41A7-833F-3C959FEB6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3473" y="1481560"/>
            <a:ext cx="9545053" cy="19050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0" dirty="0"/>
              <a:t>Lincoln wanted the country to come back together peacefully.  </a:t>
            </a:r>
          </a:p>
          <a:p>
            <a:r>
              <a:rPr lang="en-US" sz="2600" b="0" dirty="0"/>
              <a:t>Lincoln’s plan was created in 1863, about two years before the end of the war.</a:t>
            </a:r>
          </a:p>
          <a:p>
            <a:r>
              <a:rPr lang="en-US" sz="2600" b="0" dirty="0"/>
              <a:t>At the time of his death, the war was just ending and he was not able to put his ideas into practice.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55B4611-1056-416F-A7C6-1F04D3FDD65A}"/>
              </a:ext>
            </a:extLst>
          </p:cNvPr>
          <p:cNvSpPr txBox="1">
            <a:spLocks/>
          </p:cNvSpPr>
          <p:nvPr/>
        </p:nvSpPr>
        <p:spPr>
          <a:xfrm>
            <a:off x="1323473" y="3685674"/>
            <a:ext cx="9545053" cy="1905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 cap="flat" cmpd="sng" algn="ctr">
            <a:solidFill>
              <a:srgbClr val="4D4D4D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300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225790"/>
                </a:solidFill>
                <a:latin typeface="Georgia" pitchFamily="18" charset="0"/>
              </a:rPr>
              <a:t>The Ten Percent Plan</a:t>
            </a:r>
          </a:p>
          <a:p>
            <a:r>
              <a:rPr lang="en-US" dirty="0">
                <a:solidFill>
                  <a:srgbClr val="225790"/>
                </a:solidFill>
              </a:rPr>
              <a:t>10% of voters in the seceded states must swear loyalty under oath to the Union.</a:t>
            </a:r>
          </a:p>
          <a:p>
            <a:r>
              <a:rPr lang="en-US" dirty="0">
                <a:solidFill>
                  <a:srgbClr val="225790"/>
                </a:solidFill>
              </a:rPr>
              <a:t>The seceded states must abolish slavery.</a:t>
            </a:r>
          </a:p>
        </p:txBody>
      </p:sp>
    </p:spTree>
    <p:extLst>
      <p:ext uri="{BB962C8B-B14F-4D97-AF65-F5344CB8AC3E}">
        <p14:creationId xmlns:p14="http://schemas.microsoft.com/office/powerpoint/2010/main" val="60327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BE69-4CF6-4738-804E-CFB0AE3A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514"/>
            <a:ext cx="10515600" cy="110965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Republicans in Congress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4E5D2-2365-4C0B-A3A3-B6E19A98C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4821" y="1652337"/>
            <a:ext cx="9801726" cy="1066800"/>
          </a:xfrm>
        </p:spPr>
        <p:txBody>
          <a:bodyPr>
            <a:normAutofit/>
          </a:bodyPr>
          <a:lstStyle/>
          <a:p>
            <a:r>
              <a:rPr lang="en-US" sz="2600" b="0" dirty="0"/>
              <a:t>Wanted to be more strict with the States that had rebelled. </a:t>
            </a:r>
          </a:p>
          <a:p>
            <a:r>
              <a:rPr lang="en-US" sz="2600" b="0" dirty="0"/>
              <a:t>Wanted a State to re-enter through a slower admission process.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A471666-C4E0-44E9-97D9-C9166549D4C0}"/>
              </a:ext>
            </a:extLst>
          </p:cNvPr>
          <p:cNvSpPr txBox="1">
            <a:spLocks/>
          </p:cNvSpPr>
          <p:nvPr/>
        </p:nvSpPr>
        <p:spPr>
          <a:xfrm>
            <a:off x="1074821" y="2805364"/>
            <a:ext cx="9801726" cy="2667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 cap="flat" cmpd="sng" algn="ctr">
            <a:solidFill>
              <a:srgbClr val="4D4D4D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300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225790"/>
                </a:solidFill>
                <a:latin typeface="Georgia" pitchFamily="18" charset="0"/>
              </a:rPr>
              <a:t>Wade-Davis Bill</a:t>
            </a:r>
          </a:p>
          <a:p>
            <a:r>
              <a:rPr lang="en-US" sz="2600" dirty="0">
                <a:solidFill>
                  <a:srgbClr val="225790"/>
                </a:solidFill>
              </a:rPr>
              <a:t>The majority of white men from formerly Confederate states must swear loyalty to the United States.</a:t>
            </a:r>
          </a:p>
          <a:p>
            <a:r>
              <a:rPr lang="en-US" sz="2600" dirty="0">
                <a:solidFill>
                  <a:srgbClr val="225790"/>
                </a:solidFill>
              </a:rPr>
              <a:t>The seceded states must abolish slavery.</a:t>
            </a:r>
          </a:p>
          <a:p>
            <a:r>
              <a:rPr lang="en-US" sz="2600" dirty="0">
                <a:solidFill>
                  <a:srgbClr val="225790"/>
                </a:solidFill>
              </a:rPr>
              <a:t>Former Confederate soldiers or volunteers cannot hold office or vote.</a:t>
            </a:r>
          </a:p>
        </p:txBody>
      </p:sp>
    </p:spTree>
    <p:extLst>
      <p:ext uri="{BB962C8B-B14F-4D97-AF65-F5344CB8AC3E}">
        <p14:creationId xmlns:p14="http://schemas.microsoft.com/office/powerpoint/2010/main" val="159488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55B52-7A6C-426C-B175-2454D238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474" y="482181"/>
            <a:ext cx="8229600" cy="773113"/>
          </a:xfrm>
        </p:spPr>
        <p:txBody>
          <a:bodyPr/>
          <a:lstStyle/>
          <a:p>
            <a:pPr algn="ctr"/>
            <a:r>
              <a:rPr lang="en-US" sz="4000" dirty="0"/>
              <a:t>President Andrew Johnson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513F-5D91-46D5-9FA2-DD1F6A856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4611" y="1429752"/>
            <a:ext cx="9849852" cy="1295400"/>
          </a:xfrm>
        </p:spPr>
        <p:txBody>
          <a:bodyPr>
            <a:normAutofit/>
          </a:bodyPr>
          <a:lstStyle/>
          <a:p>
            <a:r>
              <a:rPr lang="en-US" sz="2600" b="0" dirty="0"/>
              <a:t>Wanted to be strict with the States that had rebelled, but ended up making it relatively easy for them. </a:t>
            </a:r>
          </a:p>
          <a:p>
            <a:r>
              <a:rPr lang="en-US" sz="2600" b="0" dirty="0"/>
              <a:t>Allowed for segregation of the races.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0253F90-7F70-4B39-8054-7A6D68E0DC33}"/>
              </a:ext>
            </a:extLst>
          </p:cNvPr>
          <p:cNvSpPr txBox="1">
            <a:spLocks/>
          </p:cNvSpPr>
          <p:nvPr/>
        </p:nvSpPr>
        <p:spPr>
          <a:xfrm>
            <a:off x="994611" y="2899611"/>
            <a:ext cx="9849852" cy="2895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 cap="flat" cmpd="sng" algn="ctr">
            <a:solidFill>
              <a:srgbClr val="4D4D4D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300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>
                <a:solidFill>
                  <a:srgbClr val="225790"/>
                </a:solidFill>
                <a:latin typeface="Georgia" pitchFamily="18" charset="0"/>
              </a:rPr>
              <a:t>Johnson Plan</a:t>
            </a:r>
          </a:p>
          <a:p>
            <a:r>
              <a:rPr lang="en-US" sz="2600" dirty="0">
                <a:solidFill>
                  <a:srgbClr val="225790"/>
                </a:solidFill>
              </a:rPr>
              <a:t>The majority of white men from formerly Confederate states must swear loyalty to the United States.</a:t>
            </a:r>
          </a:p>
          <a:p>
            <a:r>
              <a:rPr lang="en-US" sz="2600" dirty="0">
                <a:solidFill>
                  <a:srgbClr val="225790"/>
                </a:solidFill>
              </a:rPr>
              <a:t>Formerly Confederate states must ratify the 13</a:t>
            </a:r>
            <a:r>
              <a:rPr lang="en-US" sz="2600" baseline="30000" dirty="0">
                <a:solidFill>
                  <a:srgbClr val="225790"/>
                </a:solidFill>
              </a:rPr>
              <a:t>th</a:t>
            </a:r>
            <a:r>
              <a:rPr lang="en-US" sz="2600" dirty="0">
                <a:solidFill>
                  <a:srgbClr val="225790"/>
                </a:solidFill>
              </a:rPr>
              <a:t> Amendment.</a:t>
            </a:r>
          </a:p>
          <a:p>
            <a:r>
              <a:rPr lang="en-US" sz="2600" dirty="0">
                <a:solidFill>
                  <a:srgbClr val="225790"/>
                </a:solidFill>
              </a:rPr>
              <a:t>Former Confederate officials may hold office and vote.</a:t>
            </a:r>
          </a:p>
        </p:txBody>
      </p:sp>
    </p:spTree>
    <p:extLst>
      <p:ext uri="{BB962C8B-B14F-4D97-AF65-F5344CB8AC3E}">
        <p14:creationId xmlns:p14="http://schemas.microsoft.com/office/powerpoint/2010/main" val="353729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EB86-C374-412E-97A9-723F3B3B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70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Radical Republicans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13DAA-8564-4D26-A0DB-8A015DBE5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763" y="1250830"/>
            <a:ext cx="10086474" cy="2037802"/>
          </a:xfrm>
        </p:spPr>
        <p:txBody>
          <a:bodyPr/>
          <a:lstStyle/>
          <a:p>
            <a:r>
              <a:rPr lang="en-US" b="0" dirty="0"/>
              <a:t>Radical republicans, often abolitionists, represented a large part of Congress. </a:t>
            </a:r>
          </a:p>
          <a:p>
            <a:r>
              <a:rPr lang="en-US" b="0" dirty="0"/>
              <a:t>These Congressmen wanted to be strict with the States that had rebelled. </a:t>
            </a:r>
          </a:p>
          <a:p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27B89A1-267C-455B-97B7-558778AF6CD8}"/>
              </a:ext>
            </a:extLst>
          </p:cNvPr>
          <p:cNvSpPr txBox="1">
            <a:spLocks/>
          </p:cNvSpPr>
          <p:nvPr/>
        </p:nvSpPr>
        <p:spPr>
          <a:xfrm>
            <a:off x="1052763" y="3184812"/>
            <a:ext cx="10086474" cy="24223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 cap="flat" cmpd="sng" algn="ctr">
            <a:solidFill>
              <a:srgbClr val="4D4D4D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300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500" b="1" i="1" dirty="0">
                <a:solidFill>
                  <a:srgbClr val="225790"/>
                </a:solidFill>
                <a:latin typeface="Georgia" pitchFamily="18" charset="0"/>
              </a:rPr>
              <a:t>Reconstruction Act</a:t>
            </a:r>
          </a:p>
          <a:p>
            <a:r>
              <a:rPr lang="en-US" sz="5100" dirty="0">
                <a:solidFill>
                  <a:srgbClr val="225790"/>
                </a:solidFill>
              </a:rPr>
              <a:t>Formerly Confederate states must disband their state governments.</a:t>
            </a:r>
          </a:p>
          <a:p>
            <a:r>
              <a:rPr lang="en-US" sz="5100" dirty="0">
                <a:solidFill>
                  <a:srgbClr val="225790"/>
                </a:solidFill>
              </a:rPr>
              <a:t>Formerly Confederate states must  write new state constitutions. </a:t>
            </a:r>
          </a:p>
          <a:p>
            <a:r>
              <a:rPr lang="en-US" sz="5100" dirty="0">
                <a:solidFill>
                  <a:srgbClr val="225790"/>
                </a:solidFill>
              </a:rPr>
              <a:t>Formerly Confederate states must ratify the 14</a:t>
            </a:r>
            <a:r>
              <a:rPr lang="en-US" sz="5100" baseline="30000" dirty="0">
                <a:solidFill>
                  <a:srgbClr val="225790"/>
                </a:solidFill>
              </a:rPr>
              <a:t>th</a:t>
            </a:r>
            <a:r>
              <a:rPr lang="en-US" sz="5100" dirty="0">
                <a:solidFill>
                  <a:srgbClr val="225790"/>
                </a:solidFill>
              </a:rPr>
              <a:t> Amendment</a:t>
            </a:r>
          </a:p>
          <a:p>
            <a:r>
              <a:rPr lang="en-US" sz="5100" dirty="0">
                <a:solidFill>
                  <a:srgbClr val="225790"/>
                </a:solidFill>
              </a:rPr>
              <a:t>Formerly Confederate states must allow African Americans to vote.</a:t>
            </a:r>
          </a:p>
        </p:txBody>
      </p:sp>
    </p:spTree>
    <p:extLst>
      <p:ext uri="{BB962C8B-B14F-4D97-AF65-F5344CB8AC3E}">
        <p14:creationId xmlns:p14="http://schemas.microsoft.com/office/powerpoint/2010/main" val="340311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CA60-1AC6-4663-A732-C3B130BD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Reconstruction </a:t>
            </a:r>
          </a:p>
        </p:txBody>
      </p:sp>
      <p:pic>
        <p:nvPicPr>
          <p:cNvPr id="4" name="Content Placeholder 3">
            <a:hlinkClick r:id="rId3"/>
            <a:extLst>
              <a:ext uri="{FF2B5EF4-FFF2-40B4-BE49-F238E27FC236}">
                <a16:creationId xmlns:a16="http://schemas.microsoft.com/office/drawing/2014/main" id="{C383E19E-34CF-44DD-B2ED-AF382EABD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15" y="1167063"/>
            <a:ext cx="8005970" cy="4523873"/>
          </a:xfrm>
        </p:spPr>
      </p:pic>
    </p:spTree>
    <p:extLst>
      <p:ext uri="{BB962C8B-B14F-4D97-AF65-F5344CB8AC3E}">
        <p14:creationId xmlns:p14="http://schemas.microsoft.com/office/powerpoint/2010/main" val="3398423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merican Battlefield Trust">
      <a:dk1>
        <a:srgbClr val="003F77"/>
      </a:dk1>
      <a:lt1>
        <a:sysClr val="window" lastClr="FFFFFF"/>
      </a:lt1>
      <a:dk2>
        <a:srgbClr val="003F77"/>
      </a:dk2>
      <a:lt2>
        <a:srgbClr val="E7E6E6"/>
      </a:lt2>
      <a:accent1>
        <a:srgbClr val="C00000"/>
      </a:accent1>
      <a:accent2>
        <a:srgbClr val="DEA900"/>
      </a:accent2>
      <a:accent3>
        <a:srgbClr val="538135"/>
      </a:accent3>
      <a:accent4>
        <a:srgbClr val="0563C1"/>
      </a:accent4>
      <a:accent5>
        <a:srgbClr val="5B9BD5"/>
      </a:accent5>
      <a:accent6>
        <a:srgbClr val="BDD7EE"/>
      </a:accent6>
      <a:hlink>
        <a:srgbClr val="0563C1"/>
      </a:hlink>
      <a:folHlink>
        <a:srgbClr val="954F72"/>
      </a:folHlink>
    </a:clrScheme>
    <a:fontScheme name="American Battlefield Trust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349</Words>
  <Application>Microsoft Office PowerPoint</Application>
  <PresentationFormat>Widescreen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Adobe Devanagari</vt:lpstr>
      <vt:lpstr>Arial</vt:lpstr>
      <vt:lpstr>Calibri</vt:lpstr>
      <vt:lpstr>Georgia</vt:lpstr>
      <vt:lpstr>Office Theme</vt:lpstr>
      <vt:lpstr>Post 1865: Effects of the War</vt:lpstr>
      <vt:lpstr>Reconstruction What will be done when the war is over?</vt:lpstr>
      <vt:lpstr>President Abraham Lincoln</vt:lpstr>
      <vt:lpstr>Republicans in Congress</vt:lpstr>
      <vt:lpstr>President Andrew Johnson</vt:lpstr>
      <vt:lpstr>Radical Republicans</vt:lpstr>
      <vt:lpstr>Reconstruction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Fight and Fight Again</dc:title>
  <dc:creator>Dan Davis</dc:creator>
  <cp:lastModifiedBy>Laurel Gupton</cp:lastModifiedBy>
  <cp:revision>38</cp:revision>
  <dcterms:created xsi:type="dcterms:W3CDTF">2019-06-11T12:13:11Z</dcterms:created>
  <dcterms:modified xsi:type="dcterms:W3CDTF">2019-09-25T18:20:48Z</dcterms:modified>
</cp:coreProperties>
</file>