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891" r:id="rId3"/>
    <p:sldId id="915" r:id="rId4"/>
    <p:sldId id="922" r:id="rId5"/>
    <p:sldId id="902" r:id="rId6"/>
    <p:sldId id="923" r:id="rId7"/>
    <p:sldId id="887" r:id="rId8"/>
    <p:sldId id="924" r:id="rId9"/>
    <p:sldId id="901" r:id="rId10"/>
    <p:sldId id="925" r:id="rId11"/>
    <p:sldId id="926" r:id="rId12"/>
    <p:sldId id="927" r:id="rId13"/>
    <p:sldId id="906" r:id="rId14"/>
    <p:sldId id="928" r:id="rId15"/>
    <p:sldId id="929" r:id="rId16"/>
    <p:sldId id="909" r:id="rId17"/>
    <p:sldId id="930" r:id="rId18"/>
    <p:sldId id="911" r:id="rId19"/>
    <p:sldId id="931" r:id="rId20"/>
    <p:sldId id="932" r:id="rId21"/>
    <p:sldId id="9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631" autoAdjust="0"/>
  </p:normalViewPr>
  <p:slideViewPr>
    <p:cSldViewPr snapToGrid="0">
      <p:cViewPr varScale="1">
        <p:scale>
          <a:sx n="71" d="100"/>
          <a:sy n="71" d="100"/>
        </p:scale>
        <p:origin x="90" y="40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0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Following the Emancipation Proclamation,</a:t>
            </a:r>
            <a:r>
              <a:rPr lang="en-US" baseline="0" dirty="0"/>
              <a:t> m</a:t>
            </a:r>
            <a:r>
              <a:rPr lang="en-US" dirty="0"/>
              <a:t>any</a:t>
            </a:r>
            <a:r>
              <a:rPr lang="en-US" baseline="0" dirty="0"/>
              <a:t> of the freed men</a:t>
            </a:r>
            <a:r>
              <a:rPr lang="en-US" dirty="0"/>
              <a:t> joined the Union forces.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not done so</a:t>
            </a:r>
            <a:r>
              <a:rPr lang="en-US" baseline="0" dirty="0"/>
              <a:t> in another lesson, have the students watch Black Soldiers in the Civil War https://www.battlefields.org/learn/videos/black-soldiers-civil-war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36192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421190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44572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a:t>
            </a:r>
            <a:r>
              <a:rPr lang="en-US" sz="1200" i="0" kern="1200" dirty="0">
                <a:solidFill>
                  <a:schemeClr val="tx1"/>
                </a:solidFill>
                <a:effectLst/>
                <a:latin typeface="+mn-lt"/>
                <a:ea typeface="ＭＳ Ｐゴシック" pitchFamily="-123" charset="-128"/>
                <a:cs typeface="ＭＳ Ｐゴシック" pitchFamily="-123" charset="-128"/>
              </a:rPr>
              <a:t>Mrs. Ernestine Weiss </a:t>
            </a:r>
            <a:r>
              <a:rPr lang="en-US" sz="1200" i="0" kern="1200" dirty="0" err="1">
                <a:solidFill>
                  <a:schemeClr val="tx1"/>
                </a:solidFill>
                <a:effectLst/>
                <a:latin typeface="+mn-lt"/>
                <a:ea typeface="ＭＳ Ｐゴシック" pitchFamily="-123" charset="-128"/>
                <a:cs typeface="ＭＳ Ｐゴシック" pitchFamily="-123" charset="-128"/>
              </a:rPr>
              <a:t>Faudie</a:t>
            </a:r>
            <a:r>
              <a:rPr lang="en-US" sz="1200" i="0" kern="1200" dirty="0">
                <a:solidFill>
                  <a:schemeClr val="tx1"/>
                </a:solidFill>
                <a:effectLst/>
                <a:latin typeface="+mn-lt"/>
                <a:ea typeface="ＭＳ Ｐゴシック" pitchFamily="-123" charset="-128"/>
                <a:cs typeface="ＭＳ Ｐゴシック" pitchFamily="-123" charset="-128"/>
              </a:rPr>
              <a:t> an interview</a:t>
            </a:r>
            <a:r>
              <a:rPr lang="en-US" sz="1200" i="0" kern="1200" baseline="0" dirty="0">
                <a:solidFill>
                  <a:schemeClr val="tx1"/>
                </a:solidFill>
                <a:effectLst/>
                <a:latin typeface="+mn-lt"/>
                <a:ea typeface="ＭＳ Ｐゴシック" pitchFamily="-123" charset="-128"/>
                <a:cs typeface="ＭＳ Ｐゴシック" pitchFamily="-123" charset="-128"/>
              </a:rPr>
              <a:t> conducted by the WPA http://www.loc.gov/teachers/classroommaterials/presentationsandactivities/presentations/timeline/civilwar/soldiers/faudie.html</a:t>
            </a:r>
            <a:endParaRPr lang="en-US" sz="120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9273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Information traveled at a slow rate in the 1800’s,</a:t>
            </a:r>
            <a:r>
              <a:rPr lang="en-US" b="0" baseline="0" dirty="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a:p>
          <a:p>
            <a:pPr eaLnBrk="1" hangingPunct="1"/>
            <a:endParaRPr lang="en-US" b="1" dirty="0"/>
          </a:p>
          <a:p>
            <a:pPr eaLnBrk="1" hangingPunct="1"/>
            <a:r>
              <a:rPr lang="en-US" b="1" dirty="0"/>
              <a:t>NOTES FOR THE TEACHER:  </a:t>
            </a:r>
            <a:r>
              <a:rPr lang="en-US" dirty="0"/>
              <a:t>Newspaper reading was at an</a:t>
            </a:r>
            <a:r>
              <a:rPr lang="en-US" baseline="0" dirty="0"/>
              <a:t> all time high. Above are clips from a Connecticut newspaper from the summer of 1862. </a:t>
            </a:r>
            <a:r>
              <a:rPr lang="en-US" dirty="0"/>
              <a:t> </a:t>
            </a:r>
          </a:p>
          <a:p>
            <a:pPr eaLnBrk="1" hangingPunct="1"/>
            <a:endParaRPr lang="en-US" dirty="0"/>
          </a:p>
          <a:p>
            <a:pPr eaLnBrk="1" hangingPunct="1"/>
            <a:r>
              <a:rPr lang="en-US" dirty="0"/>
              <a:t>The</a:t>
            </a:r>
            <a:r>
              <a:rPr lang="en-US" baseline="0" dirty="0"/>
              <a:t> newspaper is where people on the home front received most of the news about the 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22151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00881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Casualty lists</a:t>
            </a:r>
            <a:r>
              <a:rPr lang="en-US" sz="1200" baseline="0" dirty="0"/>
              <a:t> w</a:t>
            </a:r>
            <a:r>
              <a:rPr lang="en-US" sz="1200" dirty="0"/>
              <a:t>ere dreaded.</a:t>
            </a:r>
          </a:p>
          <a:p>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Image</a:t>
            </a:r>
            <a:r>
              <a:rPr lang="en-US" sz="1200" b="1" baseline="0" dirty="0"/>
              <a:t> information: </a:t>
            </a:r>
            <a:br>
              <a:rPr lang="en-US" sz="1200" baseline="0" dirty="0"/>
            </a:br>
            <a:r>
              <a:rPr lang="en-US" dirty="0">
                <a:latin typeface="Calibri" pitchFamily="-123" charset="0"/>
              </a:rPr>
              <a:t>Casualty List of the 54th Massachusetts Infantry Regiment from the Assault on Fort Wagner, South Carolina</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8371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The American</a:t>
            </a:r>
            <a:r>
              <a:rPr lang="en-US" sz="1200" baseline="0" dirty="0"/>
              <a:t> Civil War gave b</a:t>
            </a:r>
            <a:r>
              <a:rPr lang="en-US" sz="1200" dirty="0"/>
              <a:t>irth to photojournalism.  The US government commissioned photographers</a:t>
            </a:r>
            <a:r>
              <a:rPr lang="en-US" sz="1200" baseline="0" dirty="0"/>
              <a:t> to travel with the army and photograph the war.  The images that returned home were vastly different from the glorious portrayal of war created by artists up until this time.</a:t>
            </a:r>
            <a:br>
              <a:rPr lang="en-US" sz="1200" dirty="0"/>
            </a:b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a:p>
          <a:p>
            <a:pPr>
              <a:spcBef>
                <a:spcPct val="0"/>
              </a:spcBef>
            </a:pPr>
            <a:r>
              <a:rPr lang="en-US" b="1" dirty="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On the Left</a:t>
            </a:r>
            <a:r>
              <a:rPr lang="en-US" b="0" baseline="0" dirty="0"/>
              <a:t> - </a:t>
            </a:r>
            <a:r>
              <a:rPr lang="en-US" sz="1200" dirty="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123" charset="0"/>
              </a:rPr>
              <a:t>On the Right</a:t>
            </a:r>
            <a:r>
              <a:rPr lang="en-US" sz="1200" baseline="0" dirty="0">
                <a:latin typeface="Calibri" pitchFamily="-123" charset="0"/>
              </a:rPr>
              <a:t> - </a:t>
            </a:r>
            <a:r>
              <a:rPr lang="en-US" sz="1200" dirty="0">
                <a:latin typeface="Calibri" pitchFamily="-123" charset="0"/>
              </a:rPr>
              <a:t>Woodcut created from the Gardner photograph that was reproduced in the newspapers.</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228881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Photographs brought the horrors of the war into the home for the first time</a:t>
            </a:r>
            <a:r>
              <a:rPr lang="en-US" dirty="0"/>
              <a:t>.</a:t>
            </a:r>
            <a:endParaRPr lang="en-US" b="1" dirty="0"/>
          </a:p>
          <a:p>
            <a:endParaRPr lang="en-US" b="1" dirty="0"/>
          </a:p>
          <a:p>
            <a:r>
              <a:rPr lang="en-US" b="1" dirty="0"/>
              <a:t>Image Information: </a:t>
            </a:r>
            <a:r>
              <a:rPr lang="en-US" dirty="0"/>
              <a:t>Photo of dead soldier at Devil’s Den, Gettysburg.</a:t>
            </a:r>
          </a:p>
          <a:p>
            <a:endParaRPr lang="en-US"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Look at the photograph of the dead soldier at Devil’s Den, Gettysburg.  How does this picture make you feel? Think empathetically</a:t>
            </a:r>
            <a:r>
              <a:rPr lang="en-US" sz="1200" kern="1200" baseline="0" dirty="0">
                <a:solidFill>
                  <a:schemeClr val="tx1"/>
                </a:solidFill>
                <a:effectLst/>
                <a:latin typeface="+mn-lt"/>
                <a:ea typeface="ＭＳ Ｐゴシック" pitchFamily="-123" charset="-128"/>
                <a:cs typeface="+mn-cs"/>
              </a:rPr>
              <a:t> about the people at the time on the home front, knowing that their loved ones were out fighting in similar conditions. How do you think they were feeling when they saw images like this one?</a:t>
            </a: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3497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Letter writing was the way people kept in touch.</a:t>
            </a:r>
            <a:endParaRPr lang="en-US" b="1" dirty="0"/>
          </a:p>
          <a:p>
            <a:pPr>
              <a:spcBef>
                <a:spcPct val="0"/>
              </a:spcBef>
            </a:pPr>
            <a:endParaRPr lang="en-US" b="1" dirty="0"/>
          </a:p>
          <a:p>
            <a:pPr>
              <a:spcBef>
                <a:spcPct val="0"/>
              </a:spcBef>
            </a:pPr>
            <a:r>
              <a:rPr lang="en-US" b="1" dirty="0"/>
              <a:t>Activity:  </a:t>
            </a:r>
            <a:r>
              <a:rPr lang="en-US" dirty="0"/>
              <a:t>Read letters</a:t>
            </a:r>
            <a:r>
              <a:rPr lang="en-US" baseline="0" dirty="0"/>
              <a:t> to and from the home front.</a:t>
            </a:r>
            <a:endParaRPr lang="en-US" dirty="0"/>
          </a:p>
          <a:p>
            <a:pPr>
              <a:spcBef>
                <a:spcPct val="0"/>
              </a:spcBef>
            </a:pPr>
            <a:endParaRPr lang="en-US" dirty="0"/>
          </a:p>
          <a:p>
            <a:pPr>
              <a:spcBef>
                <a:spcPct val="0"/>
              </a:spcBef>
            </a:pPr>
            <a:r>
              <a:rPr lang="en-US" b="1" dirty="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How did family members communicate with soldiers away at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97762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a:latin typeface="+mn-lt"/>
              </a:rPr>
              <a:t>Men March to War Across the Divided Nation  (left)</a:t>
            </a:r>
            <a:br>
              <a:rPr lang="en-US" sz="1200" b="0" dirty="0">
                <a:latin typeface="+mn-lt"/>
              </a:rPr>
            </a:br>
            <a:r>
              <a:rPr lang="en-US" sz="1200" b="0" dirty="0">
                <a:latin typeface="+mn-lt"/>
              </a:rPr>
              <a:t>Women Mobilize to Support The Army (right)</a:t>
            </a:r>
            <a:endParaRPr lang="en-US" sz="1200" b="0" i="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Left </a:t>
            </a:r>
            <a:r>
              <a:rPr lang="en-US" sz="1200" b="1" i="0" dirty="0">
                <a:latin typeface="Calibri" pitchFamily="-123" charset="0"/>
              </a:rPr>
              <a:t>- </a:t>
            </a:r>
            <a:r>
              <a:rPr lang="en-US" dirty="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52133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30057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https://www.battlefields.org/learn/videos/women-civil-war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and/or the farm</a:t>
            </a:r>
            <a:r>
              <a:rPr lang="en-US" b="0" baseline="0" dirty="0">
                <a:latin typeface="Basset" charset="0"/>
              </a:rPr>
              <a:t> work as well as taking care of the family.  Both North and South, women </a:t>
            </a:r>
            <a:r>
              <a:rPr lang="en-US" b="0" dirty="0">
                <a:latin typeface="Basset" charset="0"/>
              </a:rPr>
              <a:t>were vital to the war effort to supply</a:t>
            </a:r>
            <a:r>
              <a:rPr lang="en-US" b="0" baseline="0" dirty="0">
                <a:latin typeface="Basset" charset="0"/>
              </a:rPr>
              <a:t> the armies with food, clothing, and supplies. </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or tasks did women continue to do?</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807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pitchFamily="-123" charset="-128"/>
                <a:cs typeface="+mn-cs"/>
              </a:rPr>
              <a:t>At this point, women had not traditionally been nurses, this had been a man’s job. However, with the Civil War, women marched right out onto the field and into the hospitals insisting that they could and would care for the wounded and dying.</a:t>
            </a:r>
            <a:endParaRPr lang="en-US" sz="1200" b="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0370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Discussion:</a:t>
            </a:r>
          </a:p>
          <a:p>
            <a:pPr>
              <a:spcBef>
                <a:spcPct val="0"/>
              </a:spcBef>
            </a:pPr>
            <a:r>
              <a:rPr lang="en-US" b="0" dirty="0"/>
              <a:t>Why do you think a women would disguise herself as a man to join the army and fight</a:t>
            </a:r>
            <a:r>
              <a:rPr lang="en-US" b="0" baseline="0" dirty="0"/>
              <a:t> in the war?</a:t>
            </a:r>
            <a:endParaRPr lang="en-US" b="0" dirty="0"/>
          </a:p>
          <a:p>
            <a:pPr>
              <a:spcBef>
                <a:spcPct val="0"/>
              </a:spcBef>
            </a:pPr>
            <a:endParaRPr lang="en-US" b="1" dirty="0"/>
          </a:p>
          <a:p>
            <a:pPr>
              <a:spcBef>
                <a:spcPct val="0"/>
              </a:spcBef>
            </a:pPr>
            <a:r>
              <a:rPr lang="en-US" b="1" dirty="0"/>
              <a:t>Notes for the Teacher:</a:t>
            </a:r>
            <a:r>
              <a:rPr lang="en-US" b="1" baseline="0" dirty="0"/>
              <a:t> </a:t>
            </a:r>
            <a:r>
              <a:rPr lang="en-US" dirty="0"/>
              <a:t>Early in the war recruiting examinations were cursory.  Later, because of rampant</a:t>
            </a:r>
            <a:r>
              <a:rPr lang="en-US" baseline="0" dirty="0"/>
              <a:t> </a:t>
            </a:r>
            <a:r>
              <a:rPr lang="en-US" dirty="0"/>
              <a:t>illness and disease, recruits received careful and complete physical examinations. The lax medical examination early in the war allowed some women to sneak through and serve in the army disguised as men.  Jenny </a:t>
            </a:r>
            <a:r>
              <a:rPr lang="en-US" dirty="0" err="1"/>
              <a:t>Hodgers</a:t>
            </a:r>
            <a:r>
              <a:rPr lang="en-US" dirty="0"/>
              <a:t>,</a:t>
            </a:r>
            <a:r>
              <a:rPr lang="en-US" baseline="0" dirty="0"/>
              <a:t> known during the war as </a:t>
            </a:r>
            <a:r>
              <a:rPr lang="en-US" dirty="0"/>
              <a:t>Private Albert Cashier joined the 95</a:t>
            </a:r>
            <a:r>
              <a:rPr lang="en-US" baseline="30000" dirty="0"/>
              <a:t>th</a:t>
            </a:r>
            <a:r>
              <a:rPr lang="en-US" dirty="0"/>
              <a:t> Illinois Infantry in August 1862 and served for more</a:t>
            </a:r>
            <a:r>
              <a:rPr lang="en-US" baseline="0" dirty="0"/>
              <a:t> than</a:t>
            </a:r>
            <a:r>
              <a:rPr lang="en-US" dirty="0"/>
              <a:t> three years.  She participated in many campaigns, including those at Vicksburg, the Red River and Mobile.  </a:t>
            </a:r>
            <a:r>
              <a:rPr lang="en-US" dirty="0" err="1"/>
              <a:t>Hodgers</a:t>
            </a:r>
            <a:r>
              <a:rPr lang="en-US" dirty="0"/>
              <a:t> continued to wear men’s clothes until 1911, when a doctor</a:t>
            </a:r>
            <a:r>
              <a:rPr lang="en-US" baseline="0" dirty="0"/>
              <a:t> discovered </a:t>
            </a:r>
            <a:r>
              <a:rPr lang="en-US" dirty="0"/>
              <a:t>her identity while</a:t>
            </a:r>
            <a:r>
              <a:rPr lang="en-US" baseline="0" dirty="0"/>
              <a:t> mending her fractured leg</a:t>
            </a:r>
            <a:r>
              <a:rPr lang="en-US" dirty="0"/>
              <a:t>. She continued to receive a soldier’s pension and at her death in 1915</a:t>
            </a:r>
            <a:r>
              <a:rPr lang="en-US" baseline="0" dirty="0"/>
              <a:t> and</a:t>
            </a:r>
            <a:r>
              <a:rPr lang="en-US" dirty="0"/>
              <a:t> was buried with full military honors.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89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a:t>
            </a:r>
          </a:p>
          <a:p>
            <a:endParaRPr lang="en-US" b="1" dirty="0"/>
          </a:p>
          <a:p>
            <a:r>
              <a:rPr lang="en-US" b="1" dirty="0"/>
              <a:t>Discussion Question:</a:t>
            </a:r>
          </a:p>
          <a:p>
            <a:r>
              <a:rPr lang="en-US" dirty="0"/>
              <a:t>What do you think life was like for children in camp?</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52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9722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South, some slaves continued to work for</a:t>
            </a:r>
            <a:r>
              <a:rPr lang="en-US" baseline="0" dirty="0"/>
              <a:t> their masters and mistresses</a:t>
            </a:r>
            <a:r>
              <a:rPr lang="en-US" dirty="0"/>
              <a:t>, providing for the troops and families</a:t>
            </a:r>
            <a:r>
              <a:rPr lang="en-US" baseline="0" dirty="0"/>
              <a:t> for which they worked</a:t>
            </a:r>
            <a:r>
              <a:rPr lang="en-US" dirty="0"/>
              <a:t>.</a:t>
            </a:r>
            <a:r>
              <a:rPr lang="en-US" baseline="0" dirty="0"/>
              <a:t> </a:t>
            </a:r>
            <a:r>
              <a:rPr lang="en-US" dirty="0"/>
              <a:t>However, many</a:t>
            </a:r>
            <a:r>
              <a:rPr lang="en-US" baseline="0" dirty="0"/>
              <a:t> left, fleeing to the North in hopes of a better life.</a:t>
            </a:r>
            <a:r>
              <a:rPr lang="en-US" dirty="0"/>
              <a:t> </a:t>
            </a:r>
            <a:endParaRPr lang="en-US" b="1" dirty="0"/>
          </a:p>
          <a:p>
            <a:endParaRPr lang="en-US" b="1" dirty="0"/>
          </a:p>
          <a:p>
            <a:r>
              <a:rPr lang="en-US" b="1" dirty="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45269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E87A-6450-450F-BF1D-6304DD7641CF}"/>
              </a:ext>
            </a:extLst>
          </p:cNvPr>
          <p:cNvSpPr>
            <a:spLocks noGrp="1"/>
          </p:cNvSpPr>
          <p:nvPr>
            <p:ph type="title"/>
          </p:nvPr>
        </p:nvSpPr>
        <p:spPr>
          <a:xfrm>
            <a:off x="398930" y="2857498"/>
            <a:ext cx="4177553" cy="831663"/>
          </a:xfrm>
        </p:spPr>
        <p:txBody>
          <a:bodyPr>
            <a:normAutofit fontScale="90000"/>
          </a:bodyPr>
          <a:lstStyle/>
          <a:p>
            <a:pPr algn="ctr"/>
            <a:r>
              <a:rPr lang="en-US" sz="4000" dirty="0"/>
              <a:t>The Role of Slaves</a:t>
            </a:r>
          </a:p>
        </p:txBody>
      </p:sp>
      <p:pic>
        <p:nvPicPr>
          <p:cNvPr id="3" name="Content Placeholder 9" descr="A vintage photo of a person&#10;&#10;Description automatically generated">
            <a:extLst>
              <a:ext uri="{FF2B5EF4-FFF2-40B4-BE49-F238E27FC236}">
                <a16:creationId xmlns:a16="http://schemas.microsoft.com/office/drawing/2014/main" id="{76859F35-894B-4903-AB08-99BFDA9D5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757" y="477235"/>
            <a:ext cx="6925313" cy="5592191"/>
          </a:xfrm>
          <a:prstGeom prst="rect">
            <a:avLst/>
          </a:prstGeom>
        </p:spPr>
      </p:pic>
    </p:spTree>
    <p:extLst>
      <p:ext uri="{BB962C8B-B14F-4D97-AF65-F5344CB8AC3E}">
        <p14:creationId xmlns:p14="http://schemas.microsoft.com/office/powerpoint/2010/main" val="317088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E51-8729-4AD2-97DC-6F6052463065}"/>
              </a:ext>
            </a:extLst>
          </p:cNvPr>
          <p:cNvSpPr>
            <a:spLocks noGrp="1"/>
          </p:cNvSpPr>
          <p:nvPr>
            <p:ph type="title"/>
          </p:nvPr>
        </p:nvSpPr>
        <p:spPr>
          <a:xfrm>
            <a:off x="838200" y="903008"/>
            <a:ext cx="10515600" cy="952687"/>
          </a:xfrm>
        </p:spPr>
        <p:txBody>
          <a:bodyPr>
            <a:normAutofit/>
          </a:bodyPr>
          <a:lstStyle/>
          <a:p>
            <a:pPr algn="ctr"/>
            <a:r>
              <a:rPr lang="en-US" sz="4000" dirty="0"/>
              <a:t>The Role of Slaves</a:t>
            </a:r>
          </a:p>
        </p:txBody>
      </p:sp>
      <p:pic>
        <p:nvPicPr>
          <p:cNvPr id="3" name="Content Placeholder 3">
            <a:extLst>
              <a:ext uri="{FF2B5EF4-FFF2-40B4-BE49-F238E27FC236}">
                <a16:creationId xmlns:a16="http://schemas.microsoft.com/office/drawing/2014/main" id="{4B83C771-89EC-4BA0-A25D-1BB1D13987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26114"/>
            <a:ext cx="10738074" cy="2605772"/>
          </a:xfrm>
          <a:prstGeom prst="rect">
            <a:avLst/>
          </a:prstGeom>
        </p:spPr>
      </p:pic>
    </p:spTree>
    <p:extLst>
      <p:ext uri="{BB962C8B-B14F-4D97-AF65-F5344CB8AC3E}">
        <p14:creationId xmlns:p14="http://schemas.microsoft.com/office/powerpoint/2010/main" val="174484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0806-2BB1-4D92-BD76-EDA9FFB0D017}"/>
              </a:ext>
            </a:extLst>
          </p:cNvPr>
          <p:cNvSpPr>
            <a:spLocks noGrp="1"/>
          </p:cNvSpPr>
          <p:nvPr>
            <p:ph type="title"/>
          </p:nvPr>
        </p:nvSpPr>
        <p:spPr>
          <a:xfrm>
            <a:off x="838199" y="185510"/>
            <a:ext cx="10515600" cy="845110"/>
          </a:xfrm>
        </p:spPr>
        <p:txBody>
          <a:bodyPr>
            <a:normAutofit/>
          </a:bodyPr>
          <a:lstStyle/>
          <a:p>
            <a:pPr algn="ctr"/>
            <a:r>
              <a:rPr lang="en-US" sz="4000" dirty="0"/>
              <a:t>Challenging Times</a:t>
            </a:r>
          </a:p>
        </p:txBody>
      </p:sp>
      <p:pic>
        <p:nvPicPr>
          <p:cNvPr id="3" name="Picture 2" descr="A close up of text on a white background&#10;&#10;Description automatically generated">
            <a:extLst>
              <a:ext uri="{FF2B5EF4-FFF2-40B4-BE49-F238E27FC236}">
                <a16:creationId xmlns:a16="http://schemas.microsoft.com/office/drawing/2014/main" id="{AD677A7C-379F-4E78-9340-B63276719EB8}"/>
              </a:ext>
            </a:extLst>
          </p:cNvPr>
          <p:cNvPicPr>
            <a:picLocks noChangeAspect="1" noChangeArrowheads="1"/>
          </p:cNvPicPr>
          <p:nvPr/>
        </p:nvPicPr>
        <p:blipFill>
          <a:blip r:embed="rId3"/>
          <a:stretch>
            <a:fillRect/>
          </a:stretch>
        </p:blipFill>
        <p:spPr>
          <a:xfrm>
            <a:off x="3048379" y="1120428"/>
            <a:ext cx="6095239" cy="4617144"/>
          </a:xfrm>
          <a:prstGeom prst="rect">
            <a:avLst/>
          </a:prstGeom>
          <a:noFill/>
        </p:spPr>
      </p:pic>
    </p:spTree>
    <p:extLst>
      <p:ext uri="{BB962C8B-B14F-4D97-AF65-F5344CB8AC3E}">
        <p14:creationId xmlns:p14="http://schemas.microsoft.com/office/powerpoint/2010/main" val="17432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5D6-1572-4131-982C-D01EE24C9433}"/>
              </a:ext>
            </a:extLst>
          </p:cNvPr>
          <p:cNvSpPr>
            <a:spLocks noGrp="1"/>
          </p:cNvSpPr>
          <p:nvPr>
            <p:ph type="title"/>
          </p:nvPr>
        </p:nvSpPr>
        <p:spPr>
          <a:xfrm>
            <a:off x="864082" y="622903"/>
            <a:ext cx="3651467" cy="1676603"/>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46E7F21F-432F-4376-8E67-0E271056383A}"/>
              </a:ext>
            </a:extLst>
          </p:cNvPr>
          <p:cNvSpPr txBox="1">
            <a:spLocks/>
          </p:cNvSpPr>
          <p:nvPr/>
        </p:nvSpPr>
        <p:spPr>
          <a:xfrm>
            <a:off x="864083" y="2299506"/>
            <a:ext cx="3651466" cy="2846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Shortages became so severe that in 1863 the women of Richmond marched on the government in a “Bread Riot.”</a:t>
            </a:r>
          </a:p>
          <a:p>
            <a:pPr marL="0"/>
            <a:endParaRPr lang="en-US" sz="1800" dirty="0"/>
          </a:p>
        </p:txBody>
      </p:sp>
      <p:pic>
        <p:nvPicPr>
          <p:cNvPr id="3" name="Content Placeholder 9" descr="A vintage photo of a group of people posing for the camera&#10;&#10;Description automatically generated">
            <a:extLst>
              <a:ext uri="{FF2B5EF4-FFF2-40B4-BE49-F238E27FC236}">
                <a16:creationId xmlns:a16="http://schemas.microsoft.com/office/drawing/2014/main" id="{12016F76-4009-471E-8835-6CCE72ACAE78}"/>
              </a:ext>
            </a:extLst>
          </p:cNvPr>
          <p:cNvPicPr>
            <a:picLocks noChangeAspect="1"/>
          </p:cNvPicPr>
          <p:nvPr/>
        </p:nvPicPr>
        <p:blipFill rotWithShape="1">
          <a:blip r:embed="rId3">
            <a:extLst>
              <a:ext uri="{28A0092B-C50C-407E-A947-70E740481C1C}">
                <a14:useLocalDpi xmlns:a14="http://schemas.microsoft.com/office/drawing/2010/main"/>
              </a:ext>
            </a:extLst>
          </a:blip>
          <a:srcRect t="15549" r="-1" b="15443"/>
          <a:stretch/>
        </p:blipFill>
        <p:spPr>
          <a:xfrm>
            <a:off x="5155888" y="622903"/>
            <a:ext cx="6172029" cy="5604135"/>
          </a:xfrm>
          <a:prstGeom prst="rect">
            <a:avLst/>
          </a:prstGeom>
          <a:effectLst/>
        </p:spPr>
      </p:pic>
    </p:spTree>
    <p:extLst>
      <p:ext uri="{BB962C8B-B14F-4D97-AF65-F5344CB8AC3E}">
        <p14:creationId xmlns:p14="http://schemas.microsoft.com/office/powerpoint/2010/main" val="31135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55C6-E7A1-48DD-BA39-CA043FBECEB0}"/>
              </a:ext>
            </a:extLst>
          </p:cNvPr>
          <p:cNvSpPr>
            <a:spLocks noGrp="1"/>
          </p:cNvSpPr>
          <p:nvPr>
            <p:ph type="title"/>
          </p:nvPr>
        </p:nvSpPr>
        <p:spPr>
          <a:xfrm>
            <a:off x="5629774" y="376519"/>
            <a:ext cx="5257800" cy="1196788"/>
          </a:xfrm>
        </p:spPr>
        <p:txBody>
          <a:bodyPr>
            <a:normAutofit/>
          </a:bodyPr>
          <a:lstStyle/>
          <a:p>
            <a:pPr algn="ctr"/>
            <a:r>
              <a:rPr lang="en-US" sz="4000" dirty="0"/>
              <a:t>Challenging Times</a:t>
            </a:r>
          </a:p>
        </p:txBody>
      </p:sp>
      <p:sp>
        <p:nvSpPr>
          <p:cNvPr id="3" name="Content Placeholder 8">
            <a:extLst>
              <a:ext uri="{FF2B5EF4-FFF2-40B4-BE49-F238E27FC236}">
                <a16:creationId xmlns:a16="http://schemas.microsoft.com/office/drawing/2014/main" id="{C1D9B7D8-DABD-40B7-AD65-93CE4A5F0142}"/>
              </a:ext>
            </a:extLst>
          </p:cNvPr>
          <p:cNvSpPr txBox="1">
            <a:spLocks/>
          </p:cNvSpPr>
          <p:nvPr/>
        </p:nvSpPr>
        <p:spPr>
          <a:xfrm>
            <a:off x="4965429" y="1875793"/>
            <a:ext cx="6586489"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Those on the home front had to meet the needs of their family as well as support the needs of the army. </a:t>
            </a:r>
          </a:p>
          <a:p>
            <a:pPr marL="0"/>
            <a:r>
              <a:rPr lang="en-US" sz="2400" dirty="0"/>
              <a:t>Families, mostly in the South, also faced pillaging soldiers. </a:t>
            </a:r>
          </a:p>
          <a:p>
            <a:pPr marL="0"/>
            <a:r>
              <a:rPr lang="en-US" sz="2400" dirty="0"/>
              <a:t>“When any of the soldiers on either side came thro our place they took anything they could find, the rebels felt that they had a right to it for they were fighting for us. They took our horses and killed our hogs and cows to eat, and took our corn.” </a:t>
            </a:r>
          </a:p>
          <a:p>
            <a:pPr marL="0"/>
            <a:endParaRPr lang="en-US" sz="2000" dirty="0"/>
          </a:p>
        </p:txBody>
      </p:sp>
      <p:pic>
        <p:nvPicPr>
          <p:cNvPr id="4" name="Content Placeholder 9" descr="A drawing of a person&#10;&#10;Description automatically generated">
            <a:extLst>
              <a:ext uri="{FF2B5EF4-FFF2-40B4-BE49-F238E27FC236}">
                <a16:creationId xmlns:a16="http://schemas.microsoft.com/office/drawing/2014/main" id="{38221E08-491F-4D03-9977-17B4E0EE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90" r="1184"/>
          <a:stretch/>
        </p:blipFill>
        <p:spPr>
          <a:xfrm>
            <a:off x="640082" y="376519"/>
            <a:ext cx="3501612" cy="5180380"/>
          </a:xfrm>
          <a:prstGeom prst="rect">
            <a:avLst/>
          </a:prstGeom>
          <a:effectLst/>
        </p:spPr>
      </p:pic>
    </p:spTree>
    <p:extLst>
      <p:ext uri="{BB962C8B-B14F-4D97-AF65-F5344CB8AC3E}">
        <p14:creationId xmlns:p14="http://schemas.microsoft.com/office/powerpoint/2010/main" val="296594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60C-82A3-4A8D-83FD-BA6694951DC8}"/>
              </a:ext>
            </a:extLst>
          </p:cNvPr>
          <p:cNvSpPr>
            <a:spLocks noGrp="1"/>
          </p:cNvSpPr>
          <p:nvPr>
            <p:ph type="title"/>
          </p:nvPr>
        </p:nvSpPr>
        <p:spPr>
          <a:xfrm>
            <a:off x="838200" y="365125"/>
            <a:ext cx="10515600" cy="834652"/>
          </a:xfrm>
        </p:spPr>
        <p:txBody>
          <a:bodyPr>
            <a:normAutofit/>
          </a:bodyPr>
          <a:lstStyle/>
          <a:p>
            <a:pPr algn="ctr"/>
            <a:r>
              <a:rPr lang="en-US" sz="4000" dirty="0"/>
              <a:t>Information</a:t>
            </a:r>
          </a:p>
        </p:txBody>
      </p:sp>
      <p:pic>
        <p:nvPicPr>
          <p:cNvPr id="3" name="Content Placeholder 6" descr="A close up of a newspaper&#10;&#10;Description automatically generated">
            <a:extLst>
              <a:ext uri="{FF2B5EF4-FFF2-40B4-BE49-F238E27FC236}">
                <a16:creationId xmlns:a16="http://schemas.microsoft.com/office/drawing/2014/main" id="{3C4BB262-E7EE-4BE3-A4F2-239EFEC05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133" y="1199777"/>
            <a:ext cx="6145733" cy="4394199"/>
          </a:xfrm>
          <a:prstGeom prst="rect">
            <a:avLst/>
          </a:prstGeom>
        </p:spPr>
      </p:pic>
    </p:spTree>
    <p:extLst>
      <p:ext uri="{BB962C8B-B14F-4D97-AF65-F5344CB8AC3E}">
        <p14:creationId xmlns:p14="http://schemas.microsoft.com/office/powerpoint/2010/main" val="256051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1B58-22F8-436D-A671-6D3CB4B017E8}"/>
              </a:ext>
            </a:extLst>
          </p:cNvPr>
          <p:cNvSpPr>
            <a:spLocks noGrp="1"/>
          </p:cNvSpPr>
          <p:nvPr>
            <p:ph type="title"/>
          </p:nvPr>
        </p:nvSpPr>
        <p:spPr>
          <a:xfrm>
            <a:off x="838200" y="370355"/>
            <a:ext cx="10515600" cy="822326"/>
          </a:xfrm>
        </p:spPr>
        <p:txBody>
          <a:bodyPr>
            <a:normAutofit/>
          </a:bodyPr>
          <a:lstStyle/>
          <a:p>
            <a:pPr algn="ctr"/>
            <a:r>
              <a:rPr lang="en-US" sz="4000" dirty="0"/>
              <a:t>Information</a:t>
            </a:r>
          </a:p>
        </p:txBody>
      </p:sp>
      <p:pic>
        <p:nvPicPr>
          <p:cNvPr id="3" name="Content Placeholder 6" descr="A group of people standing next to a horse&#10;&#10;Description automatically generated">
            <a:extLst>
              <a:ext uri="{FF2B5EF4-FFF2-40B4-BE49-F238E27FC236}">
                <a16:creationId xmlns:a16="http://schemas.microsoft.com/office/drawing/2014/main" id="{4AACF325-7A6E-48B7-ADFF-F82BA2F1E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71" y="1194259"/>
            <a:ext cx="4657166" cy="4515999"/>
          </a:xfrm>
          <a:prstGeom prst="rect">
            <a:avLst/>
          </a:prstGeom>
        </p:spPr>
      </p:pic>
      <p:pic>
        <p:nvPicPr>
          <p:cNvPr id="4" name="Content Placeholder 7" descr="A group of people sitting in a dirt field&#10;&#10;Description automatically generated">
            <a:extLst>
              <a:ext uri="{FF2B5EF4-FFF2-40B4-BE49-F238E27FC236}">
                <a16:creationId xmlns:a16="http://schemas.microsoft.com/office/drawing/2014/main" id="{F182C482-74EB-46CA-8F6A-7EAC059DF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65" y="1197417"/>
            <a:ext cx="4479971" cy="4512841"/>
          </a:xfrm>
          <a:prstGeom prst="rect">
            <a:avLst/>
          </a:prstGeom>
        </p:spPr>
      </p:pic>
    </p:spTree>
    <p:extLst>
      <p:ext uri="{BB962C8B-B14F-4D97-AF65-F5344CB8AC3E}">
        <p14:creationId xmlns:p14="http://schemas.microsoft.com/office/powerpoint/2010/main" val="22690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close up of text on a white background&#10;&#10;Description automatically generated">
            <a:extLst>
              <a:ext uri="{FF2B5EF4-FFF2-40B4-BE49-F238E27FC236}">
                <a16:creationId xmlns:a16="http://schemas.microsoft.com/office/drawing/2014/main" id="{9E169714-FDEF-4492-9C33-53CE61D9A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159" y="1116106"/>
            <a:ext cx="4647681" cy="5388616"/>
          </a:xfrm>
          <a:prstGeom prst="rect">
            <a:avLst/>
          </a:prstGeom>
        </p:spPr>
      </p:pic>
      <p:sp>
        <p:nvSpPr>
          <p:cNvPr id="4" name="Title 1">
            <a:extLst>
              <a:ext uri="{FF2B5EF4-FFF2-40B4-BE49-F238E27FC236}">
                <a16:creationId xmlns:a16="http://schemas.microsoft.com/office/drawing/2014/main" id="{53AE80B6-2387-4D56-9964-2308FD066EB9}"/>
              </a:ext>
            </a:extLst>
          </p:cNvPr>
          <p:cNvSpPr>
            <a:spLocks noGrp="1"/>
          </p:cNvSpPr>
          <p:nvPr>
            <p:ph type="title"/>
          </p:nvPr>
        </p:nvSpPr>
        <p:spPr>
          <a:xfrm>
            <a:off x="838200" y="365125"/>
            <a:ext cx="10515600" cy="750981"/>
          </a:xfrm>
        </p:spPr>
        <p:txBody>
          <a:bodyPr>
            <a:normAutofit/>
          </a:bodyPr>
          <a:lstStyle/>
          <a:p>
            <a:pPr algn="ctr"/>
            <a:r>
              <a:rPr lang="en-US" sz="4000" dirty="0"/>
              <a:t>Information</a:t>
            </a:r>
          </a:p>
        </p:txBody>
      </p:sp>
    </p:spTree>
    <p:extLst>
      <p:ext uri="{BB962C8B-B14F-4D97-AF65-F5344CB8AC3E}">
        <p14:creationId xmlns:p14="http://schemas.microsoft.com/office/powerpoint/2010/main" val="10345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4D8-C30C-43A2-8CD0-6A896E3DA935}"/>
              </a:ext>
            </a:extLst>
          </p:cNvPr>
          <p:cNvSpPr>
            <a:spLocks noGrp="1"/>
          </p:cNvSpPr>
          <p:nvPr>
            <p:ph type="title"/>
          </p:nvPr>
        </p:nvSpPr>
        <p:spPr>
          <a:xfrm>
            <a:off x="838200" y="247501"/>
            <a:ext cx="10515600" cy="822326"/>
          </a:xfrm>
        </p:spPr>
        <p:txBody>
          <a:bodyPr>
            <a:normAutofit/>
          </a:bodyPr>
          <a:lstStyle/>
          <a:p>
            <a:pPr algn="ctr"/>
            <a:r>
              <a:rPr lang="en-US" sz="4000" dirty="0"/>
              <a:t>Information</a:t>
            </a:r>
          </a:p>
        </p:txBody>
      </p:sp>
      <p:pic>
        <p:nvPicPr>
          <p:cNvPr id="3" name="Content Placeholder 5" descr="A group of people walking down a dirt road&#10;&#10;Description automatically generated">
            <a:extLst>
              <a:ext uri="{FF2B5EF4-FFF2-40B4-BE49-F238E27FC236}">
                <a16:creationId xmlns:a16="http://schemas.microsoft.com/office/drawing/2014/main" id="{69BEAA45-27FD-4BE1-8759-FCDBE59181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15827"/>
            <a:ext cx="4905933" cy="4718346"/>
          </a:xfrm>
          <a:prstGeom prst="rect">
            <a:avLst/>
          </a:prstGeom>
        </p:spPr>
      </p:pic>
      <p:pic>
        <p:nvPicPr>
          <p:cNvPr id="4" name="Content Placeholder 6" descr="A person standing next to a tree&#10;&#10;Description automatically generated">
            <a:extLst>
              <a:ext uri="{FF2B5EF4-FFF2-40B4-BE49-F238E27FC236}">
                <a16:creationId xmlns:a16="http://schemas.microsoft.com/office/drawing/2014/main" id="{3F543318-5A72-4DB3-9FA5-D4BBB641C7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869" y="1069827"/>
            <a:ext cx="4807319" cy="4664346"/>
          </a:xfrm>
          <a:prstGeom prst="rect">
            <a:avLst/>
          </a:prstGeom>
        </p:spPr>
      </p:pic>
    </p:spTree>
    <p:extLst>
      <p:ext uri="{BB962C8B-B14F-4D97-AF65-F5344CB8AC3E}">
        <p14:creationId xmlns:p14="http://schemas.microsoft.com/office/powerpoint/2010/main" val="163933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1544-57FE-4B32-8ED4-D207331B856E}"/>
              </a:ext>
            </a:extLst>
          </p:cNvPr>
          <p:cNvSpPr>
            <a:spLocks noGrp="1"/>
          </p:cNvSpPr>
          <p:nvPr>
            <p:ph type="title"/>
          </p:nvPr>
        </p:nvSpPr>
        <p:spPr>
          <a:xfrm>
            <a:off x="838200" y="365126"/>
            <a:ext cx="10515600" cy="710640"/>
          </a:xfrm>
        </p:spPr>
        <p:txBody>
          <a:bodyPr>
            <a:normAutofit/>
          </a:bodyPr>
          <a:lstStyle/>
          <a:p>
            <a:pPr algn="ctr"/>
            <a:r>
              <a:rPr lang="en-US" sz="4000" dirty="0"/>
              <a:t>Information</a:t>
            </a:r>
          </a:p>
        </p:txBody>
      </p:sp>
      <p:pic>
        <p:nvPicPr>
          <p:cNvPr id="3" name="Content Placeholder 3" descr="A black and white photo of a rock&#10;&#10;Description automatically generated">
            <a:extLst>
              <a:ext uri="{FF2B5EF4-FFF2-40B4-BE49-F238E27FC236}">
                <a16:creationId xmlns:a16="http://schemas.microsoft.com/office/drawing/2014/main" id="{95D9030C-ED8F-41D2-9494-2F0CB303C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632" y="1147322"/>
            <a:ext cx="5794736" cy="4563355"/>
          </a:xfrm>
          <a:prstGeom prst="rect">
            <a:avLst/>
          </a:prstGeom>
          <a:noFill/>
        </p:spPr>
      </p:pic>
    </p:spTree>
    <p:extLst>
      <p:ext uri="{BB962C8B-B14F-4D97-AF65-F5344CB8AC3E}">
        <p14:creationId xmlns:p14="http://schemas.microsoft.com/office/powerpoint/2010/main" val="235799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326957"/>
            <a:ext cx="10515600" cy="830998"/>
          </a:xfrm>
        </p:spPr>
        <p:txBody>
          <a:bodyPr>
            <a:normAutofit/>
          </a:bodyPr>
          <a:lstStyle/>
          <a:p>
            <a:pPr algn="ctr"/>
            <a:r>
              <a:rPr lang="en-US" sz="4000" dirty="0">
                <a:solidFill>
                  <a:schemeClr val="tx2"/>
                </a:solidFill>
              </a:rPr>
              <a:t>The Home Front</a:t>
            </a:r>
          </a:p>
        </p:txBody>
      </p:sp>
      <p:pic>
        <p:nvPicPr>
          <p:cNvPr id="3" name="Content Placeholder 6">
            <a:extLst>
              <a:ext uri="{FF2B5EF4-FFF2-40B4-BE49-F238E27FC236}">
                <a16:creationId xmlns:a16="http://schemas.microsoft.com/office/drawing/2014/main" id="{01BAE2EE-D67D-4036-9191-E6BCF14A18D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39373" y="1261830"/>
            <a:ext cx="7513254" cy="3697375"/>
          </a:xfrm>
        </p:spPr>
      </p:pic>
      <p:sp>
        <p:nvSpPr>
          <p:cNvPr id="4" name="Rectangle 3">
            <a:extLst>
              <a:ext uri="{FF2B5EF4-FFF2-40B4-BE49-F238E27FC236}">
                <a16:creationId xmlns:a16="http://schemas.microsoft.com/office/drawing/2014/main" id="{698DC9CE-B069-4461-99B4-29ECB8CA6420}"/>
              </a:ext>
            </a:extLst>
          </p:cNvPr>
          <p:cNvSpPr/>
          <p:nvPr/>
        </p:nvSpPr>
        <p:spPr>
          <a:xfrm>
            <a:off x="2147454" y="5166955"/>
            <a:ext cx="7897092" cy="830997"/>
          </a:xfrm>
          <a:prstGeom prst="rect">
            <a:avLst/>
          </a:prstGeom>
        </p:spPr>
        <p:txBody>
          <a:bodyPr wrap="square">
            <a:spAutoFit/>
          </a:bodyPr>
          <a:lstStyle/>
          <a:p>
            <a:pPr algn="ctr"/>
            <a:r>
              <a:rPr lang="en-US" sz="2400" dirty="0">
                <a:latin typeface="Georgia" pitchFamily="18" charset="0"/>
              </a:rPr>
              <a:t>The Civil War touched the lives of every American family, </a:t>
            </a:r>
            <a:br>
              <a:rPr lang="en-US" sz="2400" dirty="0">
                <a:latin typeface="Georgia" pitchFamily="18" charset="0"/>
              </a:rPr>
            </a:br>
            <a:r>
              <a:rPr lang="en-US" sz="2400" dirty="0">
                <a:latin typeface="Georgia" pitchFamily="18" charset="0"/>
              </a:rPr>
              <a:t>North and South. </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7D82-D3F2-494B-B7EA-8B12193DBE4B}"/>
              </a:ext>
            </a:extLst>
          </p:cNvPr>
          <p:cNvSpPr>
            <a:spLocks noGrp="1"/>
          </p:cNvSpPr>
          <p:nvPr>
            <p:ph type="title"/>
          </p:nvPr>
        </p:nvSpPr>
        <p:spPr>
          <a:xfrm>
            <a:off x="838200" y="257550"/>
            <a:ext cx="10515600" cy="845110"/>
          </a:xfrm>
        </p:spPr>
        <p:txBody>
          <a:bodyPr>
            <a:normAutofit/>
          </a:bodyPr>
          <a:lstStyle/>
          <a:p>
            <a:pPr algn="ctr"/>
            <a:r>
              <a:rPr lang="en-US" sz="4000" dirty="0"/>
              <a:t>Information</a:t>
            </a:r>
          </a:p>
        </p:txBody>
      </p:sp>
      <p:pic>
        <p:nvPicPr>
          <p:cNvPr id="3" name="Content Placeholder 6" descr="A picture containing text&#10;&#10;Description automatically generated">
            <a:extLst>
              <a:ext uri="{FF2B5EF4-FFF2-40B4-BE49-F238E27FC236}">
                <a16:creationId xmlns:a16="http://schemas.microsoft.com/office/drawing/2014/main" id="{912241FF-B1E9-4010-8EDB-9DE32FBD1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1262" y="1210236"/>
            <a:ext cx="6729476" cy="5282638"/>
          </a:xfrm>
          <a:prstGeom prst="rect">
            <a:avLst/>
          </a:prstGeom>
        </p:spPr>
      </p:pic>
    </p:spTree>
    <p:extLst>
      <p:ext uri="{BB962C8B-B14F-4D97-AF65-F5344CB8AC3E}">
        <p14:creationId xmlns:p14="http://schemas.microsoft.com/office/powerpoint/2010/main" val="274501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7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F471-E318-4A4E-90F9-FC4BE1047923}"/>
              </a:ext>
            </a:extLst>
          </p:cNvPr>
          <p:cNvSpPr>
            <a:spLocks noGrp="1"/>
          </p:cNvSpPr>
          <p:nvPr>
            <p:ph type="title"/>
          </p:nvPr>
        </p:nvSpPr>
        <p:spPr>
          <a:xfrm>
            <a:off x="838200" y="365126"/>
            <a:ext cx="10515600" cy="683746"/>
          </a:xfrm>
        </p:spPr>
        <p:txBody>
          <a:bodyPr>
            <a:normAutofit/>
          </a:bodyPr>
          <a:lstStyle/>
          <a:p>
            <a:pPr algn="ctr"/>
            <a:r>
              <a:rPr lang="en-US" sz="4000" dirty="0"/>
              <a:t>The Home Front</a:t>
            </a:r>
          </a:p>
        </p:txBody>
      </p:sp>
      <p:pic>
        <p:nvPicPr>
          <p:cNvPr id="4" name="Content Placeholder 2">
            <a:extLst>
              <a:ext uri="{FF2B5EF4-FFF2-40B4-BE49-F238E27FC236}">
                <a16:creationId xmlns:a16="http://schemas.microsoft.com/office/drawing/2014/main" id="{9642AE89-D972-4A1F-93C6-D6883B6D39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1982" y="1237129"/>
            <a:ext cx="10428036" cy="3936583"/>
          </a:xfrm>
          <a:prstGeom prst="rect">
            <a:avLst/>
          </a:prstGeom>
        </p:spPr>
      </p:pic>
    </p:spTree>
    <p:extLst>
      <p:ext uri="{BB962C8B-B14F-4D97-AF65-F5344CB8AC3E}">
        <p14:creationId xmlns:p14="http://schemas.microsoft.com/office/powerpoint/2010/main" val="23037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521887"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812-5425-4FC9-A257-5E981D00B40A}"/>
              </a:ext>
            </a:extLst>
          </p:cNvPr>
          <p:cNvSpPr>
            <a:spLocks noGrp="1"/>
          </p:cNvSpPr>
          <p:nvPr>
            <p:ph type="title"/>
          </p:nvPr>
        </p:nvSpPr>
        <p:spPr>
          <a:xfrm>
            <a:off x="838200" y="338231"/>
            <a:ext cx="10515600" cy="679231"/>
          </a:xfrm>
        </p:spPr>
        <p:txBody>
          <a:bodyPr>
            <a:normAutofit/>
          </a:bodyPr>
          <a:lstStyle/>
          <a:p>
            <a:pPr algn="ctr"/>
            <a:r>
              <a:rPr lang="en-US" sz="4000" dirty="0">
                <a:solidFill>
                  <a:schemeClr val="tx2"/>
                </a:solidFill>
              </a:rPr>
              <a:t>The Role of Women</a:t>
            </a:r>
          </a:p>
        </p:txBody>
      </p:sp>
      <p:pic>
        <p:nvPicPr>
          <p:cNvPr id="3" name="Content Placeholder 5">
            <a:extLst>
              <a:ext uri="{FF2B5EF4-FFF2-40B4-BE49-F238E27FC236}">
                <a16:creationId xmlns:a16="http://schemas.microsoft.com/office/drawing/2014/main" id="{F91C5588-295C-49B7-8B08-A6604DCF7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7" y="1213276"/>
            <a:ext cx="3182416" cy="3891639"/>
          </a:xfrm>
          <a:prstGeom prst="rect">
            <a:avLst/>
          </a:prstGeom>
        </p:spPr>
      </p:pic>
      <p:pic>
        <p:nvPicPr>
          <p:cNvPr id="4" name="Content Placeholder 6">
            <a:extLst>
              <a:ext uri="{FF2B5EF4-FFF2-40B4-BE49-F238E27FC236}">
                <a16:creationId xmlns:a16="http://schemas.microsoft.com/office/drawing/2014/main" id="{28DD773D-D3EF-47CE-90CC-A50059A3F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589" y="1213276"/>
            <a:ext cx="5307862" cy="3891639"/>
          </a:xfrm>
          <a:prstGeom prst="rect">
            <a:avLst/>
          </a:prstGeom>
        </p:spPr>
      </p:pic>
      <p:sp>
        <p:nvSpPr>
          <p:cNvPr id="5" name="Rectangle 4">
            <a:extLst>
              <a:ext uri="{FF2B5EF4-FFF2-40B4-BE49-F238E27FC236}">
                <a16:creationId xmlns:a16="http://schemas.microsoft.com/office/drawing/2014/main" id="{FC4A22B5-B2C1-4AFA-855D-C64C35056C85}"/>
              </a:ext>
            </a:extLst>
          </p:cNvPr>
          <p:cNvSpPr/>
          <p:nvPr/>
        </p:nvSpPr>
        <p:spPr>
          <a:xfrm>
            <a:off x="9637062" y="3073590"/>
            <a:ext cx="1447799" cy="2031325"/>
          </a:xfrm>
          <a:prstGeom prst="rect">
            <a:avLst/>
          </a:prstGeom>
        </p:spPr>
        <p:txBody>
          <a:bodyPr wrap="square">
            <a:spAutoFit/>
          </a:bodyPr>
          <a:lstStyle/>
          <a:p>
            <a:r>
              <a:rPr lang="en-US" dirty="0">
                <a:latin typeface="Georgia" pitchFamily="18" charset="0"/>
              </a:rPr>
              <a:t>Life must go on.</a:t>
            </a:r>
            <a:br>
              <a:rPr lang="en-US" dirty="0">
                <a:latin typeface="Georgia" pitchFamily="18" charset="0"/>
              </a:rPr>
            </a:br>
            <a:r>
              <a:rPr lang="en-US" dirty="0">
                <a:latin typeface="Georgia" pitchFamily="18" charset="0"/>
              </a:rPr>
              <a:t>Women North and South take over men's work</a:t>
            </a:r>
          </a:p>
        </p:txBody>
      </p:sp>
    </p:spTree>
    <p:extLst>
      <p:ext uri="{BB962C8B-B14F-4D97-AF65-F5344CB8AC3E}">
        <p14:creationId xmlns:p14="http://schemas.microsoft.com/office/powerpoint/2010/main" val="31165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5FB-B5F5-48B1-BD7E-E01812A23C48}"/>
              </a:ext>
            </a:extLst>
          </p:cNvPr>
          <p:cNvSpPr>
            <a:spLocks noGrp="1"/>
          </p:cNvSpPr>
          <p:nvPr>
            <p:ph type="title"/>
          </p:nvPr>
        </p:nvSpPr>
        <p:spPr>
          <a:xfrm>
            <a:off x="838200" y="257549"/>
            <a:ext cx="10515600" cy="764428"/>
          </a:xfrm>
        </p:spPr>
        <p:txBody>
          <a:bodyPr>
            <a:normAutofit/>
          </a:bodyPr>
          <a:lstStyle/>
          <a:p>
            <a:pPr algn="ctr"/>
            <a:r>
              <a:rPr lang="en-US" sz="4000" dirty="0"/>
              <a:t>The Role of Women</a:t>
            </a:r>
          </a:p>
        </p:txBody>
      </p:sp>
      <p:pic>
        <p:nvPicPr>
          <p:cNvPr id="3" name="Content Placeholder 2">
            <a:extLst>
              <a:ext uri="{FF2B5EF4-FFF2-40B4-BE49-F238E27FC236}">
                <a16:creationId xmlns:a16="http://schemas.microsoft.com/office/drawing/2014/main" id="{AECD7F7B-686B-42F4-A99A-47D249ABF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28" y="1160082"/>
            <a:ext cx="6280743" cy="4537836"/>
          </a:xfrm>
          <a:prstGeom prst="rect">
            <a:avLst/>
          </a:prstGeom>
        </p:spPr>
      </p:pic>
    </p:spTree>
    <p:extLst>
      <p:ext uri="{BB962C8B-B14F-4D97-AF65-F5344CB8AC3E}">
        <p14:creationId xmlns:p14="http://schemas.microsoft.com/office/powerpoint/2010/main" val="22596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382-83A3-47E0-97BC-45C6650C0E5F}"/>
              </a:ext>
            </a:extLst>
          </p:cNvPr>
          <p:cNvSpPr>
            <a:spLocks noGrp="1"/>
          </p:cNvSpPr>
          <p:nvPr>
            <p:ph type="title"/>
          </p:nvPr>
        </p:nvSpPr>
        <p:spPr>
          <a:xfrm>
            <a:off x="838200" y="365126"/>
            <a:ext cx="10515600" cy="811266"/>
          </a:xfrm>
        </p:spPr>
        <p:txBody>
          <a:bodyPr>
            <a:normAutofit/>
          </a:bodyPr>
          <a:lstStyle/>
          <a:p>
            <a:pPr algn="ctr"/>
            <a:r>
              <a:rPr lang="en-US" sz="4000" dirty="0">
                <a:solidFill>
                  <a:schemeClr val="tx2"/>
                </a:solidFill>
              </a:rPr>
              <a:t>The Role of Women</a:t>
            </a:r>
          </a:p>
        </p:txBody>
      </p:sp>
      <p:pic>
        <p:nvPicPr>
          <p:cNvPr id="3" name="Content Placeholder 6">
            <a:extLst>
              <a:ext uri="{FF2B5EF4-FFF2-40B4-BE49-F238E27FC236}">
                <a16:creationId xmlns:a16="http://schemas.microsoft.com/office/drawing/2014/main" id="{F63F3721-DA77-4F02-B6E3-640A00F0B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214"/>
          <a:stretch/>
        </p:blipFill>
        <p:spPr>
          <a:xfrm>
            <a:off x="564367" y="1442084"/>
            <a:ext cx="3835246" cy="3973832"/>
          </a:xfrm>
          <a:prstGeom prst="rect">
            <a:avLst/>
          </a:prstGeom>
        </p:spPr>
      </p:pic>
      <p:sp>
        <p:nvSpPr>
          <p:cNvPr id="4" name="Content Placeholder 5">
            <a:extLst>
              <a:ext uri="{FF2B5EF4-FFF2-40B4-BE49-F238E27FC236}">
                <a16:creationId xmlns:a16="http://schemas.microsoft.com/office/drawing/2014/main" id="{E8A89218-BABA-4B8F-8DC9-1286F62ACF84}"/>
              </a:ext>
            </a:extLst>
          </p:cNvPr>
          <p:cNvSpPr txBox="1">
            <a:spLocks/>
          </p:cNvSpPr>
          <p:nvPr/>
        </p:nvSpPr>
        <p:spPr>
          <a:xfrm>
            <a:off x="4399615" y="1857318"/>
            <a:ext cx="3392774" cy="314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Some women disguised themselves as men and marched off to war</a:t>
            </a:r>
          </a:p>
        </p:txBody>
      </p:sp>
      <p:pic>
        <p:nvPicPr>
          <p:cNvPr id="1028" name="Picture 4" descr="Clayton">
            <a:extLst>
              <a:ext uri="{FF2B5EF4-FFF2-40B4-BE49-F238E27FC236}">
                <a16:creationId xmlns:a16="http://schemas.microsoft.com/office/drawing/2014/main" id="{0A766571-F504-4F14-ADC3-76156841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55" y="1442084"/>
            <a:ext cx="3940808" cy="39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D5B-117F-43A9-93FD-B384A10DC4C5}"/>
              </a:ext>
            </a:extLst>
          </p:cNvPr>
          <p:cNvSpPr>
            <a:spLocks noGrp="1"/>
          </p:cNvSpPr>
          <p:nvPr>
            <p:ph type="title"/>
          </p:nvPr>
        </p:nvSpPr>
        <p:spPr>
          <a:xfrm>
            <a:off x="636494" y="3013168"/>
            <a:ext cx="4191000" cy="831663"/>
          </a:xfrm>
        </p:spPr>
        <p:txBody>
          <a:bodyPr>
            <a:normAutofit fontScale="90000"/>
          </a:bodyPr>
          <a:lstStyle/>
          <a:p>
            <a:pPr algn="ctr"/>
            <a:r>
              <a:rPr lang="en-US" sz="4000" dirty="0"/>
              <a:t>The Role of Family</a:t>
            </a:r>
          </a:p>
        </p:txBody>
      </p:sp>
      <p:pic>
        <p:nvPicPr>
          <p:cNvPr id="3" name="Content Placeholder 3" descr="A vintage photo of a group of people posing for the camera&#10;&#10;Description automatically generated">
            <a:extLst>
              <a:ext uri="{FF2B5EF4-FFF2-40B4-BE49-F238E27FC236}">
                <a16:creationId xmlns:a16="http://schemas.microsoft.com/office/drawing/2014/main" id="{7C67B10C-943C-46C0-9B42-9FB37FF90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210" y="811378"/>
            <a:ext cx="6384443" cy="5235244"/>
          </a:xfrm>
          <a:prstGeom prst="rect">
            <a:avLst/>
          </a:prstGeom>
        </p:spPr>
      </p:pic>
    </p:spTree>
    <p:extLst>
      <p:ext uri="{BB962C8B-B14F-4D97-AF65-F5344CB8AC3E}">
        <p14:creationId xmlns:p14="http://schemas.microsoft.com/office/powerpoint/2010/main" val="5541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CC3-49BF-48C4-9691-818B336DE27E}"/>
              </a:ext>
            </a:extLst>
          </p:cNvPr>
          <p:cNvSpPr>
            <a:spLocks noGrp="1"/>
          </p:cNvSpPr>
          <p:nvPr>
            <p:ph type="title"/>
          </p:nvPr>
        </p:nvSpPr>
        <p:spPr>
          <a:xfrm>
            <a:off x="838200" y="365125"/>
            <a:ext cx="10515600" cy="858557"/>
          </a:xfrm>
        </p:spPr>
        <p:txBody>
          <a:bodyPr>
            <a:normAutofit/>
          </a:bodyPr>
          <a:lstStyle/>
          <a:p>
            <a:pPr algn="ctr"/>
            <a:r>
              <a:rPr lang="en-US" sz="4000" dirty="0">
                <a:solidFill>
                  <a:schemeClr val="tx2"/>
                </a:solidFill>
              </a:rPr>
              <a:t>The Role of the Family</a:t>
            </a:r>
          </a:p>
        </p:txBody>
      </p:sp>
      <p:pic>
        <p:nvPicPr>
          <p:cNvPr id="3" name="Content Placeholder 6">
            <a:extLst>
              <a:ext uri="{FF2B5EF4-FFF2-40B4-BE49-F238E27FC236}">
                <a16:creationId xmlns:a16="http://schemas.microsoft.com/office/drawing/2014/main" id="{9685C8CB-579D-4CC1-A383-7D78F1D68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85205"/>
            <a:ext cx="3004335" cy="3800567"/>
          </a:xfrm>
          <a:prstGeom prst="rect">
            <a:avLst/>
          </a:prstGeom>
        </p:spPr>
      </p:pic>
      <p:pic>
        <p:nvPicPr>
          <p:cNvPr id="4" name="Content Placeholder 7">
            <a:extLst>
              <a:ext uri="{FF2B5EF4-FFF2-40B4-BE49-F238E27FC236}">
                <a16:creationId xmlns:a16="http://schemas.microsoft.com/office/drawing/2014/main" id="{03796831-20AF-4314-9A39-ADDE40B753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6343" y="1485205"/>
            <a:ext cx="6617457" cy="3800566"/>
          </a:xfrm>
          <a:prstGeom prst="rect">
            <a:avLst/>
          </a:prstGeom>
        </p:spPr>
      </p:pic>
    </p:spTree>
    <p:extLst>
      <p:ext uri="{BB962C8B-B14F-4D97-AF65-F5344CB8AC3E}">
        <p14:creationId xmlns:p14="http://schemas.microsoft.com/office/powerpoint/2010/main" val="117452289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1523</Words>
  <Application>Microsoft Office PowerPoint</Application>
  <PresentationFormat>Widescreen</PresentationFormat>
  <Paragraphs>125</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Adobe Devanagari</vt:lpstr>
      <vt:lpstr>Arial</vt:lpstr>
      <vt:lpstr>Basset</vt:lpstr>
      <vt:lpstr>Calibri</vt:lpstr>
      <vt:lpstr>Georgia</vt:lpstr>
      <vt:lpstr>Office Theme</vt:lpstr>
      <vt:lpstr>The Home Front</vt:lpstr>
      <vt:lpstr>The Home Front</vt:lpstr>
      <vt:lpstr>The Home Front</vt:lpstr>
      <vt:lpstr>The Role of Women</vt:lpstr>
      <vt:lpstr>The Role of Women</vt:lpstr>
      <vt:lpstr>The Role of Women</vt:lpstr>
      <vt:lpstr>The Role of Women</vt:lpstr>
      <vt:lpstr>The Role of Family</vt:lpstr>
      <vt:lpstr>The Role of the Family</vt:lpstr>
      <vt:lpstr>The Role of Slaves</vt:lpstr>
      <vt:lpstr>The Role of Slaves</vt:lpstr>
      <vt:lpstr>Challenging Times</vt:lpstr>
      <vt:lpstr>Challenging Times</vt:lpstr>
      <vt:lpstr>Challenging Times</vt:lpstr>
      <vt:lpstr>Information</vt:lpstr>
      <vt:lpstr>Information</vt:lpstr>
      <vt:lpstr>Information</vt:lpstr>
      <vt:lpstr>Information</vt:lpstr>
      <vt:lpstr>Information</vt:lpstr>
      <vt:lpstr>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Laurel Gupton</cp:lastModifiedBy>
  <cp:revision>9</cp:revision>
  <dcterms:created xsi:type="dcterms:W3CDTF">2019-09-17T15:46:46Z</dcterms:created>
  <dcterms:modified xsi:type="dcterms:W3CDTF">2020-01-14T20:30:31Z</dcterms:modified>
</cp:coreProperties>
</file>