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6"/>
  </p:notesMasterIdLst>
  <p:sldIdLst>
    <p:sldId id="256" r:id="rId2"/>
    <p:sldId id="891" r:id="rId3"/>
    <p:sldId id="918" r:id="rId4"/>
    <p:sldId id="894" r:id="rId5"/>
    <p:sldId id="919" r:id="rId6"/>
    <p:sldId id="921" r:id="rId7"/>
    <p:sldId id="899" r:id="rId8"/>
    <p:sldId id="901" r:id="rId9"/>
    <p:sldId id="902" r:id="rId10"/>
    <p:sldId id="903" r:id="rId11"/>
    <p:sldId id="904" r:id="rId12"/>
    <p:sldId id="905" r:id="rId13"/>
    <p:sldId id="922" r:id="rId14"/>
    <p:sldId id="907" r:id="rId15"/>
    <p:sldId id="908" r:id="rId16"/>
    <p:sldId id="923" r:id="rId17"/>
    <p:sldId id="925" r:id="rId18"/>
    <p:sldId id="926" r:id="rId19"/>
    <p:sldId id="927" r:id="rId20"/>
    <p:sldId id="928" r:id="rId21"/>
    <p:sldId id="914" r:id="rId22"/>
    <p:sldId id="915" r:id="rId23"/>
    <p:sldId id="929" r:id="rId24"/>
    <p:sldId id="917"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ristopher White" initials="KW" lastIdx="2" clrIdx="0">
    <p:extLst>
      <p:ext uri="{19B8F6BF-5375-455C-9EA6-DF929625EA0E}">
        <p15:presenceInfo xmlns:p15="http://schemas.microsoft.com/office/powerpoint/2012/main" userId="S::kWhite@civilwar.org::a4023de2-8562-49cd-ab15-dfde532063b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38" autoAdjust="0"/>
    <p:restoredTop sz="81257" autoAdjust="0"/>
  </p:normalViewPr>
  <p:slideViewPr>
    <p:cSldViewPr snapToGrid="0">
      <p:cViewPr varScale="1">
        <p:scale>
          <a:sx n="71" d="100"/>
          <a:sy n="71" d="100"/>
        </p:scale>
        <p:origin x="90" y="528"/>
      </p:cViewPr>
      <p:guideLst/>
    </p:cSldViewPr>
  </p:slideViewPr>
  <p:notesTextViewPr>
    <p:cViewPr>
      <p:scale>
        <a:sx n="1" d="1"/>
        <a:sy n="1" d="1"/>
      </p:scale>
      <p:origin x="0" y="0"/>
    </p:cViewPr>
  </p:notesTextViewPr>
  <p:sorterViewPr>
    <p:cViewPr varScale="1">
      <p:scale>
        <a:sx n="100" d="100"/>
        <a:sy n="100" d="100"/>
      </p:scale>
      <p:origin x="0" y="-61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F9B052-27EB-4C5B-8900-9F9ECE8C41DB}" type="datetimeFigureOut">
              <a:rPr lang="en-US" smtClean="0"/>
              <a:t>1/14/2020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876A47-E3E8-4124-BEE6-F406A911155E}" type="slidenum">
              <a:rPr lang="en-US" smtClean="0"/>
              <a:t>‹#›</a:t>
            </a:fld>
            <a:endParaRPr lang="en-US"/>
          </a:p>
        </p:txBody>
      </p:sp>
    </p:spTree>
    <p:extLst>
      <p:ext uri="{BB962C8B-B14F-4D97-AF65-F5344CB8AC3E}">
        <p14:creationId xmlns:p14="http://schemas.microsoft.com/office/powerpoint/2010/main" val="20836433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3</a:t>
            </a:fld>
            <a:endParaRPr lang="en-US"/>
          </a:p>
        </p:txBody>
      </p:sp>
    </p:spTree>
    <p:extLst>
      <p:ext uri="{BB962C8B-B14F-4D97-AF65-F5344CB8AC3E}">
        <p14:creationId xmlns:p14="http://schemas.microsoft.com/office/powerpoint/2010/main" val="5474792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https://www.battlefields.org/learn/videos/emancipation-proclamation</a:t>
            </a:r>
          </a:p>
        </p:txBody>
      </p:sp>
      <p:sp>
        <p:nvSpPr>
          <p:cNvPr id="4" name="Slide Number Placeholder 3"/>
          <p:cNvSpPr>
            <a:spLocks noGrp="1"/>
          </p:cNvSpPr>
          <p:nvPr>
            <p:ph type="sldNum" sz="quarter" idx="5"/>
          </p:nvPr>
        </p:nvSpPr>
        <p:spPr/>
        <p:txBody>
          <a:bodyPr/>
          <a:lstStyle/>
          <a:p>
            <a:fld id="{4B876A47-E3E8-4124-BEE6-F406A911155E}" type="slidenum">
              <a:rPr lang="en-US" smtClean="0"/>
              <a:t>14</a:t>
            </a:fld>
            <a:endParaRPr lang="en-US"/>
          </a:p>
        </p:txBody>
      </p:sp>
    </p:spTree>
    <p:extLst>
      <p:ext uri="{BB962C8B-B14F-4D97-AF65-F5344CB8AC3E}">
        <p14:creationId xmlns:p14="http://schemas.microsoft.com/office/powerpoint/2010/main" val="5029829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18</a:t>
            </a:fld>
            <a:endParaRPr lang="en-US"/>
          </a:p>
        </p:txBody>
      </p:sp>
    </p:spTree>
    <p:extLst>
      <p:ext uri="{BB962C8B-B14F-4D97-AF65-F5344CB8AC3E}">
        <p14:creationId xmlns:p14="http://schemas.microsoft.com/office/powerpoint/2010/main" val="4391467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21</a:t>
            </a:fld>
            <a:endParaRPr lang="en-US"/>
          </a:p>
        </p:txBody>
      </p:sp>
    </p:spTree>
    <p:extLst>
      <p:ext uri="{BB962C8B-B14F-4D97-AF65-F5344CB8AC3E}">
        <p14:creationId xmlns:p14="http://schemas.microsoft.com/office/powerpoint/2010/main" val="32736620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https://www.battlefields.org/learn/videos/black-soldiers-civil-war</a:t>
            </a:r>
          </a:p>
        </p:txBody>
      </p:sp>
      <p:sp>
        <p:nvSpPr>
          <p:cNvPr id="4" name="Slide Number Placeholder 3"/>
          <p:cNvSpPr>
            <a:spLocks noGrp="1"/>
          </p:cNvSpPr>
          <p:nvPr>
            <p:ph type="sldNum" sz="quarter" idx="5"/>
          </p:nvPr>
        </p:nvSpPr>
        <p:spPr/>
        <p:txBody>
          <a:bodyPr/>
          <a:lstStyle/>
          <a:p>
            <a:fld id="{4B876A47-E3E8-4124-BEE6-F406A911155E}" type="slidenum">
              <a:rPr lang="en-US" smtClean="0"/>
              <a:t>22</a:t>
            </a:fld>
            <a:endParaRPr lang="en-US"/>
          </a:p>
        </p:txBody>
      </p:sp>
    </p:spTree>
    <p:extLst>
      <p:ext uri="{BB962C8B-B14F-4D97-AF65-F5344CB8AC3E}">
        <p14:creationId xmlns:p14="http://schemas.microsoft.com/office/powerpoint/2010/main" val="197495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Have students include a direct quote from the Emancipation Proclamation in their essay.</a:t>
            </a:r>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23</a:t>
            </a:fld>
            <a:endParaRPr lang="en-US"/>
          </a:p>
        </p:txBody>
      </p:sp>
    </p:spTree>
    <p:extLst>
      <p:ext uri="{BB962C8B-B14F-4D97-AF65-F5344CB8AC3E}">
        <p14:creationId xmlns:p14="http://schemas.microsoft.com/office/powerpoint/2010/main" val="31717245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war had not been going well for  the Union armies around Washington, D.C.</a:t>
            </a:r>
            <a:br>
              <a:rPr lang="en-US" dirty="0"/>
            </a:br>
            <a:br>
              <a:rPr lang="en-US" dirty="0"/>
            </a:br>
            <a:r>
              <a:rPr lang="en-US" dirty="0"/>
              <a:t>In the east, the Union had lost every major battle in which it had fought in 1861 and 1862. In the west,</a:t>
            </a:r>
          </a:p>
          <a:p>
            <a:r>
              <a:rPr lang="en-US" dirty="0"/>
              <a:t>The Union won major battle after major battle, but with the majority of the population being situated on the</a:t>
            </a:r>
          </a:p>
          <a:p>
            <a:r>
              <a:rPr lang="en-US" dirty="0"/>
              <a:t>East Coast, most Americans focused on the east rather than the west. </a:t>
            </a:r>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4</a:t>
            </a:fld>
            <a:endParaRPr lang="en-US"/>
          </a:p>
        </p:txBody>
      </p:sp>
    </p:spTree>
    <p:extLst>
      <p:ext uri="{BB962C8B-B14F-4D97-AF65-F5344CB8AC3E}">
        <p14:creationId xmlns:p14="http://schemas.microsoft.com/office/powerpoint/2010/main" val="17780095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4B876A47-E3E8-4124-BEE6-F406A911155E}" type="slidenum">
              <a:rPr lang="en-US" smtClean="0"/>
              <a:t>5</a:t>
            </a:fld>
            <a:endParaRPr lang="en-US"/>
          </a:p>
        </p:txBody>
      </p:sp>
    </p:spTree>
    <p:extLst>
      <p:ext uri="{BB962C8B-B14F-4D97-AF65-F5344CB8AC3E}">
        <p14:creationId xmlns:p14="http://schemas.microsoft.com/office/powerpoint/2010/main" val="9450153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6</a:t>
            </a:fld>
            <a:endParaRPr lang="en-US"/>
          </a:p>
        </p:txBody>
      </p:sp>
    </p:spTree>
    <p:extLst>
      <p:ext uri="{BB962C8B-B14F-4D97-AF65-F5344CB8AC3E}">
        <p14:creationId xmlns:p14="http://schemas.microsoft.com/office/powerpoint/2010/main" val="31156304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7</a:t>
            </a:fld>
            <a:endParaRPr lang="en-US"/>
          </a:p>
        </p:txBody>
      </p:sp>
    </p:spTree>
    <p:extLst>
      <p:ext uri="{BB962C8B-B14F-4D97-AF65-F5344CB8AC3E}">
        <p14:creationId xmlns:p14="http://schemas.microsoft.com/office/powerpoint/2010/main" val="29911883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students look at their timeline and see where the war is militarily in mid-July.</a:t>
            </a:r>
          </a:p>
          <a:p>
            <a:endParaRPr lang="en-US" dirty="0"/>
          </a:p>
          <a:p>
            <a:r>
              <a:rPr lang="en-US" dirty="0" err="1"/>
              <a:t>Sewards</a:t>
            </a:r>
            <a:r>
              <a:rPr lang="en-US" dirty="0"/>
              <a:t> quote comes from Six Months in the White House by Francis Bicknell Carpenter, Hurd and Houghton, 1872. The “greatest disasters of the war” is in reference to McClellan’s failed Peninsula campaign.</a:t>
            </a:r>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8</a:t>
            </a:fld>
            <a:endParaRPr lang="en-US"/>
          </a:p>
        </p:txBody>
      </p:sp>
    </p:spTree>
    <p:extLst>
      <p:ext uri="{BB962C8B-B14F-4D97-AF65-F5344CB8AC3E}">
        <p14:creationId xmlns:p14="http://schemas.microsoft.com/office/powerpoint/2010/main" val="40507639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9</a:t>
            </a:fld>
            <a:endParaRPr lang="en-US"/>
          </a:p>
        </p:txBody>
      </p:sp>
    </p:spTree>
    <p:extLst>
      <p:ext uri="{BB962C8B-B14F-4D97-AF65-F5344CB8AC3E}">
        <p14:creationId xmlns:p14="http://schemas.microsoft.com/office/powerpoint/2010/main" val="33396241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https://www.battlefields.org/learn/maps/antietam-animated-map </a:t>
            </a:r>
          </a:p>
        </p:txBody>
      </p:sp>
      <p:sp>
        <p:nvSpPr>
          <p:cNvPr id="4" name="Slide Number Placeholder 3"/>
          <p:cNvSpPr>
            <a:spLocks noGrp="1"/>
          </p:cNvSpPr>
          <p:nvPr>
            <p:ph type="sldNum" sz="quarter" idx="5"/>
          </p:nvPr>
        </p:nvSpPr>
        <p:spPr/>
        <p:txBody>
          <a:bodyPr/>
          <a:lstStyle/>
          <a:p>
            <a:fld id="{4B876A47-E3E8-4124-BEE6-F406A911155E}" type="slidenum">
              <a:rPr lang="en-US" smtClean="0"/>
              <a:t>11</a:t>
            </a:fld>
            <a:endParaRPr lang="en-US"/>
          </a:p>
        </p:txBody>
      </p:sp>
    </p:spTree>
    <p:extLst>
      <p:ext uri="{BB962C8B-B14F-4D97-AF65-F5344CB8AC3E}">
        <p14:creationId xmlns:p14="http://schemas.microsoft.com/office/powerpoint/2010/main" val="17338525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Segment of the Emancipation Proclamation can be found on the next page</a:t>
            </a:r>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13</a:t>
            </a:fld>
            <a:endParaRPr lang="en-US"/>
          </a:p>
        </p:txBody>
      </p:sp>
    </p:spTree>
    <p:extLst>
      <p:ext uri="{BB962C8B-B14F-4D97-AF65-F5344CB8AC3E}">
        <p14:creationId xmlns:p14="http://schemas.microsoft.com/office/powerpoint/2010/main" val="38350083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gradFill flip="none" rotWithShape="1">
          <a:gsLst>
            <a:gs pos="0">
              <a:schemeClr val="bg1"/>
            </a:gs>
            <a:gs pos="54000">
              <a:schemeClr val="bg1"/>
            </a:gs>
            <a:gs pos="57531">
              <a:srgbClr val="FBFBFB"/>
            </a:gs>
            <a:gs pos="87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C8BF847-AA19-4965-BD0D-169AC4E549B4}"/>
              </a:ext>
            </a:extLst>
          </p:cNvPr>
          <p:cNvSpPr/>
          <p:nvPr userDrawn="1"/>
        </p:nvSpPr>
        <p:spPr>
          <a:xfrm>
            <a:off x="0" y="4157932"/>
            <a:ext cx="12192000" cy="270006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0CBD19-FF76-4ABD-BB26-4CA7EB8D9C57}"/>
              </a:ext>
            </a:extLst>
          </p:cNvPr>
          <p:cNvSpPr>
            <a:spLocks noGrp="1"/>
          </p:cNvSpPr>
          <p:nvPr>
            <p:ph type="ctrTitle" hasCustomPrompt="1"/>
          </p:nvPr>
        </p:nvSpPr>
        <p:spPr>
          <a:xfrm>
            <a:off x="1524000" y="4324294"/>
            <a:ext cx="9144000" cy="1065841"/>
          </a:xfrm>
        </p:spPr>
        <p:txBody>
          <a:bodyPr anchor="b"/>
          <a:lstStyle>
            <a:lvl1pPr algn="ctr">
              <a:defRPr sz="6000" b="0">
                <a:solidFill>
                  <a:schemeClr val="bg1"/>
                </a:solidFill>
                <a:latin typeface="+mj-lt"/>
                <a:cs typeface="Adobe Devanagari" panose="02040503050201020203" pitchFamily="18" charset="0"/>
              </a:defRPr>
            </a:lvl1pPr>
          </a:lstStyle>
          <a:p>
            <a:r>
              <a:rPr lang="en-US" dirty="0"/>
              <a:t>Click to add title</a:t>
            </a:r>
          </a:p>
        </p:txBody>
      </p:sp>
      <p:sp>
        <p:nvSpPr>
          <p:cNvPr id="3" name="Subtitle 2">
            <a:extLst>
              <a:ext uri="{FF2B5EF4-FFF2-40B4-BE49-F238E27FC236}">
                <a16:creationId xmlns:a16="http://schemas.microsoft.com/office/drawing/2014/main" id="{B3FC82CA-864E-448B-AF3A-05F11046B4C0}"/>
              </a:ext>
            </a:extLst>
          </p:cNvPr>
          <p:cNvSpPr>
            <a:spLocks noGrp="1"/>
          </p:cNvSpPr>
          <p:nvPr>
            <p:ph type="subTitle" idx="1" hasCustomPrompt="1"/>
          </p:nvPr>
        </p:nvSpPr>
        <p:spPr>
          <a:xfrm>
            <a:off x="1524000" y="5490865"/>
            <a:ext cx="9144001" cy="969963"/>
          </a:xfrm>
        </p:spPr>
        <p:txBody>
          <a:bodyPr>
            <a:normAutofit/>
          </a:bodyPr>
          <a:lstStyle>
            <a:lvl1pPr marL="0" indent="0" algn="ctr">
              <a:buNone/>
              <a:defRPr sz="3200">
                <a:solidFill>
                  <a:schemeClr val="bg1"/>
                </a:solidFill>
                <a:latin typeface="Adobe Devanagari" panose="02040503050201020203" pitchFamily="18" charset="0"/>
                <a:cs typeface="Adobe Devanagari" panose="020405030502010202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pic>
        <p:nvPicPr>
          <p:cNvPr id="13" name="Picture 12">
            <a:extLst>
              <a:ext uri="{FF2B5EF4-FFF2-40B4-BE49-F238E27FC236}">
                <a16:creationId xmlns:a16="http://schemas.microsoft.com/office/drawing/2014/main" id="{0B76C4BA-354F-4F48-AA0F-4D52E334A19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93457" y="649802"/>
            <a:ext cx="7805085" cy="2882112"/>
          </a:xfrm>
          <a:prstGeom prst="rect">
            <a:avLst/>
          </a:prstGeom>
        </p:spPr>
      </p:pic>
      <p:pic>
        <p:nvPicPr>
          <p:cNvPr id="5" name="Picture 4">
            <a:extLst>
              <a:ext uri="{FF2B5EF4-FFF2-40B4-BE49-F238E27FC236}">
                <a16:creationId xmlns:a16="http://schemas.microsoft.com/office/drawing/2014/main" id="{F29214C5-FB6E-4274-BD09-473D689E5DF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93981" y="6505933"/>
            <a:ext cx="1598019" cy="352067"/>
          </a:xfrm>
          <a:prstGeom prst="rect">
            <a:avLst/>
          </a:prstGeom>
        </p:spPr>
      </p:pic>
    </p:spTree>
    <p:extLst>
      <p:ext uri="{BB962C8B-B14F-4D97-AF65-F5344CB8AC3E}">
        <p14:creationId xmlns:p14="http://schemas.microsoft.com/office/powerpoint/2010/main" val="798772301"/>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302B5-F41F-474D-B1F4-7BAF2C48F30E}"/>
              </a:ext>
            </a:extLst>
          </p:cNvPr>
          <p:cNvSpPr>
            <a:spLocks noGrp="1"/>
          </p:cNvSpPr>
          <p:nvPr>
            <p:ph type="title" hasCustomPrompt="1"/>
          </p:nvPr>
        </p:nvSpPr>
        <p:spPr/>
        <p:txBody>
          <a:bodyPr/>
          <a:lstStyle>
            <a:lvl1pPr>
              <a:defRPr/>
            </a:lvl1pPr>
          </a:lstStyle>
          <a:p>
            <a:r>
              <a:rPr lang="en-US" dirty="0"/>
              <a:t>Click to add title</a:t>
            </a:r>
          </a:p>
        </p:txBody>
      </p:sp>
      <p:sp>
        <p:nvSpPr>
          <p:cNvPr id="3" name="Vertical Text Placeholder 2">
            <a:extLst>
              <a:ext uri="{FF2B5EF4-FFF2-40B4-BE49-F238E27FC236}">
                <a16:creationId xmlns:a16="http://schemas.microsoft.com/office/drawing/2014/main" id="{67392F5D-D27B-4C4E-84EE-CE00E42DA5C6}"/>
              </a:ext>
            </a:extLst>
          </p:cNvPr>
          <p:cNvSpPr>
            <a:spLocks noGrp="1"/>
          </p:cNvSpPr>
          <p:nvPr>
            <p:ph type="body" orient="vert" idx="1"/>
          </p:nvPr>
        </p:nvSpPr>
        <p:spPr/>
        <p:txBody>
          <a:bodyPr vert="eaVert"/>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a:extLst>
              <a:ext uri="{FF2B5EF4-FFF2-40B4-BE49-F238E27FC236}">
                <a16:creationId xmlns:a16="http://schemas.microsoft.com/office/drawing/2014/main" id="{EFBE38C4-5C1D-4690-BDA5-809BB712F43D}"/>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0795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7E34B64-E79F-4DEF-904D-A1DBC7923215}"/>
              </a:ext>
            </a:extLst>
          </p:cNvPr>
          <p:cNvSpPr>
            <a:spLocks noGrp="1"/>
          </p:cNvSpPr>
          <p:nvPr>
            <p:ph type="title" orient="vert" hasCustomPrompt="1"/>
          </p:nvPr>
        </p:nvSpPr>
        <p:spPr>
          <a:xfrm>
            <a:off x="8724900" y="365125"/>
            <a:ext cx="2628900" cy="5229917"/>
          </a:xfrm>
        </p:spPr>
        <p:txBody>
          <a:bodyPr vert="eaVert"/>
          <a:lstStyle>
            <a:lvl1pPr>
              <a:defRPr/>
            </a:lvl1pPr>
          </a:lstStyle>
          <a:p>
            <a:r>
              <a:rPr lang="en-US" dirty="0"/>
              <a:t>Click to add title</a:t>
            </a:r>
          </a:p>
        </p:txBody>
      </p:sp>
      <p:sp>
        <p:nvSpPr>
          <p:cNvPr id="3" name="Vertical Text Placeholder 2">
            <a:extLst>
              <a:ext uri="{FF2B5EF4-FFF2-40B4-BE49-F238E27FC236}">
                <a16:creationId xmlns:a16="http://schemas.microsoft.com/office/drawing/2014/main" id="{449E4D2A-1CCA-441B-911C-97ACFFDFCF7E}"/>
              </a:ext>
            </a:extLst>
          </p:cNvPr>
          <p:cNvSpPr>
            <a:spLocks noGrp="1"/>
          </p:cNvSpPr>
          <p:nvPr>
            <p:ph type="body" orient="vert" idx="1"/>
          </p:nvPr>
        </p:nvSpPr>
        <p:spPr>
          <a:xfrm>
            <a:off x="838200" y="365125"/>
            <a:ext cx="7734300" cy="5229917"/>
          </a:xfrm>
        </p:spPr>
        <p:txBody>
          <a:bodyPr vert="eaVert"/>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a:extLst>
              <a:ext uri="{FF2B5EF4-FFF2-40B4-BE49-F238E27FC236}">
                <a16:creationId xmlns:a16="http://schemas.microsoft.com/office/drawing/2014/main" id="{CE2B16F2-1394-4247-9D08-D1493E81B021}"/>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93933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ooter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0D25211-8C52-41C9-9B39-FB40600A7B43}"/>
              </a:ext>
            </a:extLst>
          </p:cNvPr>
          <p:cNvSpPr/>
          <p:nvPr userDrawn="1"/>
        </p:nvSpPr>
        <p:spPr>
          <a:xfrm>
            <a:off x="0" y="0"/>
            <a:ext cx="12192000" cy="6858000"/>
          </a:xfrm>
          <a:prstGeom prst="rect">
            <a:avLst/>
          </a:prstGeom>
          <a:gradFill flip="none" rotWithShape="1">
            <a:gsLst>
              <a:gs pos="30000">
                <a:schemeClr val="bg1"/>
              </a:gs>
              <a:gs pos="79000">
                <a:schemeClr val="bg1">
                  <a:lumMod val="95000"/>
                </a:schemeClr>
              </a:gs>
              <a:gs pos="100000">
                <a:schemeClr val="bg1">
                  <a:lumMod val="8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6301A85D-0B33-497D-8EFF-167479CDA6FD}"/>
              </a:ext>
            </a:extLst>
          </p:cNvPr>
          <p:cNvPicPr>
            <a:picLocks noChangeAspect="1"/>
          </p:cNvPicPr>
          <p:nvPr userDrawn="1"/>
        </p:nvPicPr>
        <p:blipFill>
          <a:blip r:embed="rId2"/>
          <a:stretch>
            <a:fillRect/>
          </a:stretch>
        </p:blipFill>
        <p:spPr>
          <a:xfrm>
            <a:off x="1542565" y="1749921"/>
            <a:ext cx="9106870" cy="3358158"/>
          </a:xfrm>
          <a:prstGeom prst="rect">
            <a:avLst/>
          </a:prstGeom>
        </p:spPr>
      </p:pic>
      <p:pic>
        <p:nvPicPr>
          <p:cNvPr id="5" name="Picture 4">
            <a:extLst>
              <a:ext uri="{FF2B5EF4-FFF2-40B4-BE49-F238E27FC236}">
                <a16:creationId xmlns:a16="http://schemas.microsoft.com/office/drawing/2014/main" id="{D11B3660-33D6-4308-B272-6084FDD214B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93981" y="6505933"/>
            <a:ext cx="1598019" cy="352067"/>
          </a:xfrm>
          <a:prstGeom prst="rect">
            <a:avLst/>
          </a:prstGeom>
        </p:spPr>
      </p:pic>
    </p:spTree>
    <p:extLst>
      <p:ext uri="{BB962C8B-B14F-4D97-AF65-F5344CB8AC3E}">
        <p14:creationId xmlns:p14="http://schemas.microsoft.com/office/powerpoint/2010/main" val="4023299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18BD4-35D6-4DB8-A9FB-37DA5ADA4318}"/>
              </a:ext>
            </a:extLst>
          </p:cNvPr>
          <p:cNvSpPr>
            <a:spLocks noGrp="1"/>
          </p:cNvSpPr>
          <p:nvPr>
            <p:ph type="title" hasCustomPrompt="1"/>
          </p:nvPr>
        </p:nvSpPr>
        <p:spPr/>
        <p:txBody>
          <a:bodyPr>
            <a:normAutofit/>
          </a:bodyPr>
          <a:lstStyle>
            <a:lvl1pPr>
              <a:defRPr sz="4800"/>
            </a:lvl1pPr>
          </a:lstStyle>
          <a:p>
            <a:r>
              <a:rPr lang="en-US" dirty="0"/>
              <a:t>Click to add title</a:t>
            </a:r>
          </a:p>
        </p:txBody>
      </p:sp>
      <p:sp>
        <p:nvSpPr>
          <p:cNvPr id="3" name="Content Placeholder 2">
            <a:extLst>
              <a:ext uri="{FF2B5EF4-FFF2-40B4-BE49-F238E27FC236}">
                <a16:creationId xmlns:a16="http://schemas.microsoft.com/office/drawing/2014/main" id="{392194AA-2C71-4DE4-A171-A67274C1562A}"/>
              </a:ext>
            </a:extLst>
          </p:cNvPr>
          <p:cNvSpPr>
            <a:spLocks noGrp="1"/>
          </p:cNvSpPr>
          <p:nvPr>
            <p:ph idx="1"/>
          </p:nvPr>
        </p:nvSpPr>
        <p:spPr/>
        <p:txBody>
          <a:bodyPr/>
          <a:lstStyle>
            <a:lvl1pPr>
              <a:defRPr b="1"/>
            </a:lvl1pPr>
            <a:lvl2pPr>
              <a:defRPr>
                <a:solidFill>
                  <a:schemeClr val="accent1"/>
                </a:solidFill>
              </a:defRPr>
            </a:lvl2pPr>
            <a:lvl3pPr>
              <a:defRPr>
                <a:solidFill>
                  <a:schemeClr val="tx1"/>
                </a:solidFill>
              </a:defRPr>
            </a:lvl3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a:extLst>
              <a:ext uri="{FF2B5EF4-FFF2-40B4-BE49-F238E27FC236}">
                <a16:creationId xmlns:a16="http://schemas.microsoft.com/office/drawing/2014/main" id="{B718D3A6-DBB2-49F0-9AB8-15E0B3B07E35}"/>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3427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A10243F-00FA-43A9-A054-285221138B9C}"/>
              </a:ext>
            </a:extLst>
          </p:cNvPr>
          <p:cNvSpPr/>
          <p:nvPr userDrawn="1"/>
        </p:nvSpPr>
        <p:spPr>
          <a:xfrm>
            <a:off x="0" y="4205078"/>
            <a:ext cx="7490604" cy="25447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559417-12F3-4DD7-857D-513FC20D1240}"/>
              </a:ext>
            </a:extLst>
          </p:cNvPr>
          <p:cNvSpPr>
            <a:spLocks noGrp="1"/>
          </p:cNvSpPr>
          <p:nvPr>
            <p:ph type="title" hasCustomPrompt="1"/>
          </p:nvPr>
        </p:nvSpPr>
        <p:spPr>
          <a:xfrm>
            <a:off x="831850" y="2706986"/>
            <a:ext cx="10515600" cy="1855489"/>
          </a:xfrm>
        </p:spPr>
        <p:txBody>
          <a:bodyPr anchor="b"/>
          <a:lstStyle>
            <a:lvl1pPr>
              <a:defRPr sz="6000"/>
            </a:lvl1pPr>
          </a:lstStyle>
          <a:p>
            <a:r>
              <a:rPr lang="en-US" dirty="0"/>
              <a:t>Click to add title</a:t>
            </a:r>
          </a:p>
        </p:txBody>
      </p:sp>
      <p:sp>
        <p:nvSpPr>
          <p:cNvPr id="3" name="Text Placeholder 2">
            <a:extLst>
              <a:ext uri="{FF2B5EF4-FFF2-40B4-BE49-F238E27FC236}">
                <a16:creationId xmlns:a16="http://schemas.microsoft.com/office/drawing/2014/main" id="{70674777-5494-48D4-ADB7-221F50196A73}"/>
              </a:ext>
            </a:extLst>
          </p:cNvPr>
          <p:cNvSpPr>
            <a:spLocks noGrp="1"/>
          </p:cNvSpPr>
          <p:nvPr>
            <p:ph type="body" idx="1" hasCustomPrompt="1"/>
          </p:nvPr>
        </p:nvSpPr>
        <p:spPr>
          <a:xfrm>
            <a:off x="831850" y="4865298"/>
            <a:ext cx="10515600" cy="1224352"/>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add subtitle</a:t>
            </a:r>
          </a:p>
        </p:txBody>
      </p:sp>
      <p:pic>
        <p:nvPicPr>
          <p:cNvPr id="12" name="Picture 11">
            <a:extLst>
              <a:ext uri="{FF2B5EF4-FFF2-40B4-BE49-F238E27FC236}">
                <a16:creationId xmlns:a16="http://schemas.microsoft.com/office/drawing/2014/main" id="{73901E3B-9DE1-46CD-A251-31A85D349E0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2315" y="462632"/>
            <a:ext cx="4018536" cy="1483888"/>
          </a:xfrm>
          <a:prstGeom prst="rect">
            <a:avLst/>
          </a:prstGeom>
        </p:spPr>
      </p:pic>
      <p:sp>
        <p:nvSpPr>
          <p:cNvPr id="11" name="Rectangle 10">
            <a:extLst>
              <a:ext uri="{FF2B5EF4-FFF2-40B4-BE49-F238E27FC236}">
                <a16:creationId xmlns:a16="http://schemas.microsoft.com/office/drawing/2014/main" id="{57F6412B-22AF-4819-AA0C-369365C0ADE3}"/>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6999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2DCBC-88DD-4DA0-A5FC-B38BC487BE2E}"/>
              </a:ext>
            </a:extLst>
          </p:cNvPr>
          <p:cNvSpPr>
            <a:spLocks noGrp="1"/>
          </p:cNvSpPr>
          <p:nvPr>
            <p:ph type="title" hasCustomPrompt="1"/>
          </p:nvPr>
        </p:nvSpPr>
        <p:spPr/>
        <p:txBody>
          <a:bodyPr/>
          <a:lstStyle>
            <a:lvl1pPr>
              <a:defRPr/>
            </a:lvl1pPr>
          </a:lstStyle>
          <a:p>
            <a:r>
              <a:rPr lang="en-US" dirty="0"/>
              <a:t>Click to add title</a:t>
            </a:r>
          </a:p>
        </p:txBody>
      </p:sp>
      <p:sp>
        <p:nvSpPr>
          <p:cNvPr id="3" name="Content Placeholder 2">
            <a:extLst>
              <a:ext uri="{FF2B5EF4-FFF2-40B4-BE49-F238E27FC236}">
                <a16:creationId xmlns:a16="http://schemas.microsoft.com/office/drawing/2014/main" id="{D5756066-6BA3-416A-9575-10E94D4BE47A}"/>
              </a:ext>
            </a:extLst>
          </p:cNvPr>
          <p:cNvSpPr>
            <a:spLocks noGrp="1"/>
          </p:cNvSpPr>
          <p:nvPr>
            <p:ph sz="half" idx="1"/>
          </p:nvPr>
        </p:nvSpPr>
        <p:spPr>
          <a:xfrm>
            <a:off x="838200" y="1825625"/>
            <a:ext cx="5181600" cy="3850898"/>
          </a:xfrm>
        </p:spPr>
        <p:txBody>
          <a:bodyPr/>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FC2EA0A3-FF05-44E3-A682-35A358D73968}"/>
              </a:ext>
            </a:extLst>
          </p:cNvPr>
          <p:cNvSpPr>
            <a:spLocks noGrp="1"/>
          </p:cNvSpPr>
          <p:nvPr>
            <p:ph sz="half" idx="2"/>
          </p:nvPr>
        </p:nvSpPr>
        <p:spPr>
          <a:xfrm>
            <a:off x="6172200" y="1825625"/>
            <a:ext cx="5181600" cy="3850898"/>
          </a:xfrm>
        </p:spPr>
        <p:txBody>
          <a:bodyPr/>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a:extLst>
              <a:ext uri="{FF2B5EF4-FFF2-40B4-BE49-F238E27FC236}">
                <a16:creationId xmlns:a16="http://schemas.microsoft.com/office/drawing/2014/main" id="{B2BE2E12-7EE6-419F-84B3-224F8E706177}"/>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0635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9EEEC-CA7C-4BEC-9053-DE761AAEBD52}"/>
              </a:ext>
            </a:extLst>
          </p:cNvPr>
          <p:cNvSpPr>
            <a:spLocks noGrp="1"/>
          </p:cNvSpPr>
          <p:nvPr>
            <p:ph type="title" hasCustomPrompt="1"/>
          </p:nvPr>
        </p:nvSpPr>
        <p:spPr>
          <a:xfrm>
            <a:off x="839788" y="365125"/>
            <a:ext cx="10515600" cy="1325563"/>
          </a:xfrm>
        </p:spPr>
        <p:txBody>
          <a:bodyPr/>
          <a:lstStyle>
            <a:lvl1pPr>
              <a:defRPr/>
            </a:lvl1pPr>
          </a:lstStyle>
          <a:p>
            <a:r>
              <a:rPr lang="en-US" dirty="0"/>
              <a:t>Click to add title</a:t>
            </a:r>
          </a:p>
        </p:txBody>
      </p:sp>
      <p:sp>
        <p:nvSpPr>
          <p:cNvPr id="3" name="Text Placeholder 2">
            <a:extLst>
              <a:ext uri="{FF2B5EF4-FFF2-40B4-BE49-F238E27FC236}">
                <a16:creationId xmlns:a16="http://schemas.microsoft.com/office/drawing/2014/main" id="{AF9E2D48-414B-43BB-991F-F0471DA0EE10}"/>
              </a:ext>
            </a:extLst>
          </p:cNvPr>
          <p:cNvSpPr>
            <a:spLocks noGrp="1"/>
          </p:cNvSpPr>
          <p:nvPr>
            <p:ph type="body" idx="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2F127716-C01F-44D7-9D4F-7571F43C46E3}"/>
              </a:ext>
            </a:extLst>
          </p:cNvPr>
          <p:cNvSpPr>
            <a:spLocks noGrp="1"/>
          </p:cNvSpPr>
          <p:nvPr>
            <p:ph sz="half" idx="2"/>
          </p:nvPr>
        </p:nvSpPr>
        <p:spPr>
          <a:xfrm>
            <a:off x="839788" y="2505075"/>
            <a:ext cx="5157787" cy="3117127"/>
          </a:xfrm>
        </p:spPr>
        <p:txBody>
          <a:bodyPr/>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3369EE9-3408-4A85-85B8-BAE89191DC7D}"/>
              </a:ext>
            </a:extLst>
          </p:cNvPr>
          <p:cNvSpPr>
            <a:spLocks noGrp="1"/>
          </p:cNvSpPr>
          <p:nvPr>
            <p:ph type="body" sz="quarter" idx="3"/>
          </p:nvPr>
        </p:nvSpPr>
        <p:spPr>
          <a:xfrm>
            <a:off x="6172200" y="1681163"/>
            <a:ext cx="5183188"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0E294DAD-BF95-441E-BB57-B912A300A0B1}"/>
              </a:ext>
            </a:extLst>
          </p:cNvPr>
          <p:cNvSpPr>
            <a:spLocks noGrp="1"/>
          </p:cNvSpPr>
          <p:nvPr>
            <p:ph sz="quarter" idx="4"/>
          </p:nvPr>
        </p:nvSpPr>
        <p:spPr>
          <a:xfrm>
            <a:off x="6172200" y="2505075"/>
            <a:ext cx="5183188" cy="3117127"/>
          </a:xfrm>
        </p:spPr>
        <p:txBody>
          <a:bodyPr/>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F8C3B50F-65B6-4862-B28B-46DFC17026D7}"/>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9097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13A8F-1E19-4BB4-84EF-DCD7AC986C19}"/>
              </a:ext>
            </a:extLst>
          </p:cNvPr>
          <p:cNvSpPr>
            <a:spLocks noGrp="1"/>
          </p:cNvSpPr>
          <p:nvPr>
            <p:ph type="title" hasCustomPrompt="1"/>
          </p:nvPr>
        </p:nvSpPr>
        <p:spPr/>
        <p:txBody>
          <a:bodyPr/>
          <a:lstStyle>
            <a:lvl1pPr>
              <a:defRPr/>
            </a:lvl1pPr>
          </a:lstStyle>
          <a:p>
            <a:r>
              <a:rPr lang="en-US" dirty="0"/>
              <a:t>Click to add title</a:t>
            </a:r>
          </a:p>
        </p:txBody>
      </p:sp>
      <p:sp>
        <p:nvSpPr>
          <p:cNvPr id="3" name="Rectangle 2">
            <a:extLst>
              <a:ext uri="{FF2B5EF4-FFF2-40B4-BE49-F238E27FC236}">
                <a16:creationId xmlns:a16="http://schemas.microsoft.com/office/drawing/2014/main" id="{A20FCA14-030F-4CBC-A2C7-9F333FCD84EE}"/>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0944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2FA181A-A3A2-4378-92E6-E50F16C91CDA}"/>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5C26669D-8BA1-4195-86FD-E72CC29F232E}"/>
              </a:ext>
            </a:extLst>
          </p:cNvPr>
          <p:cNvSpPr/>
          <p:nvPr userDrawn="1"/>
        </p:nvSpPr>
        <p:spPr>
          <a:xfrm>
            <a:off x="-77638" y="1104181"/>
            <a:ext cx="12269638" cy="57538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36405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07DF3-784B-4186-B260-7528F1456024}"/>
              </a:ext>
            </a:extLst>
          </p:cNvPr>
          <p:cNvSpPr>
            <a:spLocks noGrp="1"/>
          </p:cNvSpPr>
          <p:nvPr>
            <p:ph type="title" hasCustomPrompt="1"/>
          </p:nvPr>
        </p:nvSpPr>
        <p:spPr>
          <a:xfrm>
            <a:off x="839788" y="457200"/>
            <a:ext cx="3932237" cy="1600200"/>
          </a:xfrm>
        </p:spPr>
        <p:txBody>
          <a:bodyPr anchor="b"/>
          <a:lstStyle>
            <a:lvl1pPr>
              <a:defRPr sz="3200"/>
            </a:lvl1pPr>
          </a:lstStyle>
          <a:p>
            <a:r>
              <a:rPr lang="en-US" dirty="0"/>
              <a:t>Click to add title</a:t>
            </a:r>
          </a:p>
        </p:txBody>
      </p:sp>
      <p:sp>
        <p:nvSpPr>
          <p:cNvPr id="3" name="Content Placeholder 2">
            <a:extLst>
              <a:ext uri="{FF2B5EF4-FFF2-40B4-BE49-F238E27FC236}">
                <a16:creationId xmlns:a16="http://schemas.microsoft.com/office/drawing/2014/main" id="{78D8BF50-017B-4AAC-B0C9-9E726D316B88}"/>
              </a:ext>
            </a:extLst>
          </p:cNvPr>
          <p:cNvSpPr>
            <a:spLocks noGrp="1"/>
          </p:cNvSpPr>
          <p:nvPr>
            <p:ph idx="1"/>
          </p:nvPr>
        </p:nvSpPr>
        <p:spPr>
          <a:xfrm>
            <a:off x="5183188" y="987425"/>
            <a:ext cx="6172200" cy="4873625"/>
          </a:xfrm>
        </p:spPr>
        <p:txBody>
          <a:bodyPr/>
          <a:lstStyle>
            <a:lvl1pPr>
              <a:defRPr sz="3200"/>
            </a:lvl1pPr>
            <a:lvl2pPr>
              <a:defRPr sz="2800">
                <a:solidFill>
                  <a:schemeClr val="accent1"/>
                </a:solidFill>
              </a:defRPr>
            </a:lvl2pPr>
            <a:lvl3pPr>
              <a:defRPr sz="2400"/>
            </a:lvl3pPr>
            <a:lvl4pPr>
              <a:defRPr sz="2000">
                <a:solidFill>
                  <a:schemeClr val="bg1">
                    <a:lumMod val="50000"/>
                  </a:schemeClr>
                </a:solidFill>
              </a:defRPr>
            </a:lvl4pPr>
            <a:lvl5pPr>
              <a:defRPr sz="2000">
                <a:solidFill>
                  <a:schemeClr val="bg1">
                    <a:lumMod val="50000"/>
                  </a:schemeClr>
                </a:solidFill>
              </a:defRPr>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FBC61F7C-F3BE-4285-B499-1AF2C3BCF3F8}"/>
              </a:ext>
            </a:extLst>
          </p:cNvPr>
          <p:cNvSpPr>
            <a:spLocks noGrp="1"/>
          </p:cNvSpPr>
          <p:nvPr>
            <p:ph type="body" sz="half" idx="2"/>
          </p:nvPr>
        </p:nvSpPr>
        <p:spPr>
          <a:xfrm>
            <a:off x="839788" y="2057400"/>
            <a:ext cx="3932237" cy="350142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BAE84BB6-2131-4CE4-A11C-97B28C4B17E7}"/>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1310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7A5CC-B401-4CAD-8CEB-F8CABE306320}"/>
              </a:ext>
            </a:extLst>
          </p:cNvPr>
          <p:cNvSpPr>
            <a:spLocks noGrp="1"/>
          </p:cNvSpPr>
          <p:nvPr>
            <p:ph type="title" hasCustomPrompt="1"/>
          </p:nvPr>
        </p:nvSpPr>
        <p:spPr>
          <a:xfrm>
            <a:off x="839788" y="457200"/>
            <a:ext cx="3932237" cy="1600200"/>
          </a:xfrm>
        </p:spPr>
        <p:txBody>
          <a:bodyPr anchor="b"/>
          <a:lstStyle>
            <a:lvl1pPr>
              <a:defRPr sz="3200"/>
            </a:lvl1pPr>
          </a:lstStyle>
          <a:p>
            <a:r>
              <a:rPr lang="en-US" dirty="0"/>
              <a:t>Click to add title</a:t>
            </a:r>
          </a:p>
        </p:txBody>
      </p:sp>
      <p:sp>
        <p:nvSpPr>
          <p:cNvPr id="3" name="Picture Placeholder 2">
            <a:extLst>
              <a:ext uri="{FF2B5EF4-FFF2-40B4-BE49-F238E27FC236}">
                <a16:creationId xmlns:a16="http://schemas.microsoft.com/office/drawing/2014/main" id="{9FD99118-0DF3-4C54-8807-67A069AA046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DB7E69E-3577-48CB-A896-DC497EF1939E}"/>
              </a:ext>
            </a:extLst>
          </p:cNvPr>
          <p:cNvSpPr>
            <a:spLocks noGrp="1"/>
          </p:cNvSpPr>
          <p:nvPr>
            <p:ph type="body" sz="half" idx="2"/>
          </p:nvPr>
        </p:nvSpPr>
        <p:spPr>
          <a:xfrm>
            <a:off x="839788" y="2057400"/>
            <a:ext cx="3932237" cy="353764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35B9CDDB-1164-4E2F-ACF4-0352876FE721}"/>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2078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549750-D267-4309-9726-22D69C7FB6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add title</a:t>
            </a:r>
          </a:p>
        </p:txBody>
      </p:sp>
      <p:sp>
        <p:nvSpPr>
          <p:cNvPr id="3" name="Text Placeholder 2">
            <a:extLst>
              <a:ext uri="{FF2B5EF4-FFF2-40B4-BE49-F238E27FC236}">
                <a16:creationId xmlns:a16="http://schemas.microsoft.com/office/drawing/2014/main" id="{3DDEA752-C11A-40EC-98B1-CE5AA7782526}"/>
              </a:ext>
            </a:extLst>
          </p:cNvPr>
          <p:cNvSpPr>
            <a:spLocks noGrp="1"/>
          </p:cNvSpPr>
          <p:nvPr>
            <p:ph type="body" idx="1"/>
          </p:nvPr>
        </p:nvSpPr>
        <p:spPr>
          <a:xfrm>
            <a:off x="838200" y="1825625"/>
            <a:ext cx="10515600" cy="378154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a:extLst>
              <a:ext uri="{FF2B5EF4-FFF2-40B4-BE49-F238E27FC236}">
                <a16:creationId xmlns:a16="http://schemas.microsoft.com/office/drawing/2014/main" id="{4A3F459C-5A1C-4D27-9DAF-BA4FD5BCCDAC}"/>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61269" y="5849187"/>
            <a:ext cx="2835625" cy="832779"/>
          </a:xfrm>
          <a:prstGeom prst="rect">
            <a:avLst/>
          </a:prstGeom>
        </p:spPr>
      </p:pic>
      <p:pic>
        <p:nvPicPr>
          <p:cNvPr id="5" name="Picture 4">
            <a:extLst>
              <a:ext uri="{FF2B5EF4-FFF2-40B4-BE49-F238E27FC236}">
                <a16:creationId xmlns:a16="http://schemas.microsoft.com/office/drawing/2014/main" id="{0419075F-507D-4DAC-9F02-31AFC0522F2E}"/>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0593981" y="6505933"/>
            <a:ext cx="1598019" cy="352067"/>
          </a:xfrm>
          <a:prstGeom prst="rect">
            <a:avLst/>
          </a:prstGeom>
        </p:spPr>
      </p:pic>
    </p:spTree>
    <p:extLst>
      <p:ext uri="{BB962C8B-B14F-4D97-AF65-F5344CB8AC3E}">
        <p14:creationId xmlns:p14="http://schemas.microsoft.com/office/powerpoint/2010/main" val="10972314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5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hyperlink" Target="https://www.battlefields.org/learn/maps/antietam-animated-map" TargetMode="Externa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22.jpeg"/><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hyperlink" Target="https://www.battlefields.org/learn/videos/emancipation-proclamation"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23.jpg"/></Relationships>
</file>

<file path=ppt/slides/_rels/slide15.xml.rels><?xml version="1.0" encoding="UTF-8" standalone="yes"?>
<Relationships xmlns="http://schemas.openxmlformats.org/package/2006/relationships"><Relationship Id="rId2" Type="http://schemas.openxmlformats.org/officeDocument/2006/relationships/image" Target="../media/image24.tiff"/><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hyperlink" Target="https://www.battlefields.org/learn/videos/black-soldiers-civil-war" TargetMode="External"/><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hyperlink" Target="https://www.youtube.com/watch?v=Dc0QETDv93I"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4E14B-672D-4EBA-9BF0-AC97197BF9E2}"/>
              </a:ext>
            </a:extLst>
          </p:cNvPr>
          <p:cNvSpPr>
            <a:spLocks noGrp="1"/>
          </p:cNvSpPr>
          <p:nvPr>
            <p:ph type="ctrTitle"/>
          </p:nvPr>
        </p:nvSpPr>
        <p:spPr>
          <a:xfrm>
            <a:off x="1037207" y="4350059"/>
            <a:ext cx="10117583" cy="870010"/>
          </a:xfrm>
        </p:spPr>
        <p:txBody>
          <a:bodyPr>
            <a:noAutofit/>
          </a:bodyPr>
          <a:lstStyle/>
          <a:p>
            <a:r>
              <a:rPr lang="en-US" sz="4800" dirty="0"/>
              <a:t>1862: Antietam and Emancipation</a:t>
            </a:r>
          </a:p>
        </p:txBody>
      </p:sp>
      <p:sp>
        <p:nvSpPr>
          <p:cNvPr id="3" name="Subtitle 2">
            <a:extLst>
              <a:ext uri="{FF2B5EF4-FFF2-40B4-BE49-F238E27FC236}">
                <a16:creationId xmlns:a16="http://schemas.microsoft.com/office/drawing/2014/main" id="{DE7B0C5A-586E-46DF-89F5-5A692ABE860E}"/>
              </a:ext>
            </a:extLst>
          </p:cNvPr>
          <p:cNvSpPr>
            <a:spLocks noGrp="1"/>
          </p:cNvSpPr>
          <p:nvPr>
            <p:ph type="subTitle" idx="1"/>
          </p:nvPr>
        </p:nvSpPr>
        <p:spPr>
          <a:xfrm>
            <a:off x="1523997" y="5356015"/>
            <a:ext cx="9144001" cy="742944"/>
          </a:xfrm>
        </p:spPr>
        <p:txBody>
          <a:bodyPr>
            <a:normAutofit/>
          </a:bodyPr>
          <a:lstStyle/>
          <a:p>
            <a:r>
              <a:rPr lang="en-US" sz="4400" dirty="0"/>
              <a:t>The Civil War Curriculum</a:t>
            </a:r>
          </a:p>
        </p:txBody>
      </p:sp>
    </p:spTree>
    <p:extLst>
      <p:ext uri="{BB962C8B-B14F-4D97-AF65-F5344CB8AC3E}">
        <p14:creationId xmlns:p14="http://schemas.microsoft.com/office/powerpoint/2010/main" val="6754819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36628-EAF6-48FF-B165-1F572409CA41}"/>
              </a:ext>
            </a:extLst>
          </p:cNvPr>
          <p:cNvSpPr>
            <a:spLocks noGrp="1"/>
          </p:cNvSpPr>
          <p:nvPr>
            <p:ph type="title"/>
          </p:nvPr>
        </p:nvSpPr>
        <p:spPr>
          <a:xfrm>
            <a:off x="370460" y="2451010"/>
            <a:ext cx="2749008" cy="1955977"/>
          </a:xfrm>
        </p:spPr>
        <p:txBody>
          <a:bodyPr>
            <a:normAutofit/>
          </a:bodyPr>
          <a:lstStyle/>
          <a:p>
            <a:pPr algn="ctr"/>
            <a:r>
              <a:rPr lang="en-US" sz="4000" dirty="0"/>
              <a:t>Antietam</a:t>
            </a:r>
            <a:br>
              <a:rPr lang="en-US" sz="4000" dirty="0"/>
            </a:br>
            <a:r>
              <a:rPr lang="en-US" sz="2400" dirty="0">
                <a:solidFill>
                  <a:schemeClr val="accent1"/>
                </a:solidFill>
              </a:rPr>
              <a:t>September 17, 1862</a:t>
            </a:r>
          </a:p>
        </p:txBody>
      </p:sp>
      <p:pic>
        <p:nvPicPr>
          <p:cNvPr id="4" name="Content Placeholder 3" descr="battle_of_antietam.jpg">
            <a:extLst>
              <a:ext uri="{FF2B5EF4-FFF2-40B4-BE49-F238E27FC236}">
                <a16:creationId xmlns:a16="http://schemas.microsoft.com/office/drawing/2014/main" id="{ECA39807-A556-49F5-96E8-96D12F11439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51498" y="495083"/>
            <a:ext cx="8415491" cy="5867833"/>
          </a:xfrm>
          <a:prstGeom prst="rect">
            <a:avLst/>
          </a:prstGeom>
          <a:noFill/>
          <a:ln>
            <a:noFill/>
          </a:ln>
        </p:spPr>
      </p:pic>
    </p:spTree>
    <p:extLst>
      <p:ext uri="{BB962C8B-B14F-4D97-AF65-F5344CB8AC3E}">
        <p14:creationId xmlns:p14="http://schemas.microsoft.com/office/powerpoint/2010/main" val="4018751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6506A-E876-4B2F-B0F3-3D47107D5533}"/>
              </a:ext>
            </a:extLst>
          </p:cNvPr>
          <p:cNvSpPr>
            <a:spLocks noGrp="1"/>
          </p:cNvSpPr>
          <p:nvPr>
            <p:ph type="title"/>
          </p:nvPr>
        </p:nvSpPr>
        <p:spPr>
          <a:xfrm>
            <a:off x="0" y="2098959"/>
            <a:ext cx="6684335" cy="1325563"/>
          </a:xfrm>
        </p:spPr>
        <p:txBody>
          <a:bodyPr>
            <a:normAutofit/>
          </a:bodyPr>
          <a:lstStyle/>
          <a:p>
            <a:pPr algn="ctr"/>
            <a:r>
              <a:rPr lang="en-US" sz="4000" dirty="0"/>
              <a:t>The Battle of Antietam</a:t>
            </a:r>
          </a:p>
        </p:txBody>
      </p:sp>
      <p:pic>
        <p:nvPicPr>
          <p:cNvPr id="3" name="Content Placeholder 3" descr="antietam_church_dead500-762342.jpg">
            <a:extLst>
              <a:ext uri="{FF2B5EF4-FFF2-40B4-BE49-F238E27FC236}">
                <a16:creationId xmlns:a16="http://schemas.microsoft.com/office/drawing/2014/main" id="{E827AAAD-3420-4773-B0CF-77638527FFD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92938" y="258097"/>
            <a:ext cx="4002571" cy="3057963"/>
          </a:xfrm>
          <a:prstGeom prst="rect">
            <a:avLst/>
          </a:prstGeom>
          <a:noFill/>
          <a:ln>
            <a:noFill/>
          </a:ln>
        </p:spPr>
      </p:pic>
      <p:pic>
        <p:nvPicPr>
          <p:cNvPr id="4" name="Picture 3">
            <a:extLst>
              <a:ext uri="{FF2B5EF4-FFF2-40B4-BE49-F238E27FC236}">
                <a16:creationId xmlns:a16="http://schemas.microsoft.com/office/drawing/2014/main" id="{6AD970F3-917C-4723-B321-AE124306CC9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H="1">
            <a:off x="546098" y="3316060"/>
            <a:ext cx="850392" cy="668975"/>
          </a:xfrm>
          <a:prstGeom prst="rect">
            <a:avLst/>
          </a:prstGeom>
        </p:spPr>
      </p:pic>
      <p:sp>
        <p:nvSpPr>
          <p:cNvPr id="5" name="Content Placeholder 1">
            <a:extLst>
              <a:ext uri="{FF2B5EF4-FFF2-40B4-BE49-F238E27FC236}">
                <a16:creationId xmlns:a16="http://schemas.microsoft.com/office/drawing/2014/main" id="{E1D3B11B-24D9-491D-83B6-D8E8CFB6527E}"/>
              </a:ext>
            </a:extLst>
          </p:cNvPr>
          <p:cNvSpPr txBox="1">
            <a:spLocks/>
          </p:cNvSpPr>
          <p:nvPr/>
        </p:nvSpPr>
        <p:spPr>
          <a:xfrm>
            <a:off x="1396490" y="3424522"/>
            <a:ext cx="4847662" cy="204903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dirty="0">
                <a:latin typeface="Georgia" pitchFamily="18" charset="0"/>
              </a:rPr>
              <a:t>Activity</a:t>
            </a:r>
            <a:br>
              <a:rPr lang="en-US" sz="2200" dirty="0">
                <a:latin typeface="Georgia" pitchFamily="18" charset="0"/>
              </a:rPr>
            </a:br>
            <a:r>
              <a:rPr lang="en-US" sz="2000" dirty="0">
                <a:solidFill>
                  <a:schemeClr val="accent1"/>
                </a:solidFill>
                <a:latin typeface="+mj-lt"/>
              </a:rPr>
              <a:t>As a group read the Battle of Antietam Summary.</a:t>
            </a:r>
          </a:p>
          <a:p>
            <a:pPr marL="0" indent="0">
              <a:buFont typeface="Arial" panose="020B0604020202020204" pitchFamily="34" charset="0"/>
              <a:buNone/>
            </a:pPr>
            <a:r>
              <a:rPr lang="en-US" sz="2000" dirty="0">
                <a:solidFill>
                  <a:srgbClr val="225790"/>
                </a:solidFill>
                <a:latin typeface="+mj-lt"/>
              </a:rPr>
              <a:t>And/or  </a:t>
            </a:r>
          </a:p>
          <a:p>
            <a:pPr marL="0" indent="0">
              <a:buFont typeface="Arial" panose="020B0604020202020204" pitchFamily="34" charset="0"/>
              <a:buNone/>
            </a:pPr>
            <a:r>
              <a:rPr lang="en-US" sz="2000" dirty="0">
                <a:solidFill>
                  <a:schemeClr val="accent1"/>
                </a:solidFill>
                <a:latin typeface="+mj-lt"/>
              </a:rPr>
              <a:t>Watch the </a:t>
            </a:r>
            <a:r>
              <a:rPr lang="en-US" sz="2000" dirty="0">
                <a:solidFill>
                  <a:schemeClr val="accent1"/>
                </a:solidFill>
                <a:latin typeface="+mj-lt"/>
                <a:hlinkClick r:id="rId5"/>
              </a:rPr>
              <a:t>Antietam Animated Map</a:t>
            </a:r>
            <a:endParaRPr lang="en-US" sz="2000" dirty="0">
              <a:solidFill>
                <a:schemeClr val="accent1"/>
              </a:solidFill>
              <a:latin typeface="+mj-lt"/>
            </a:endParaRPr>
          </a:p>
        </p:txBody>
      </p:sp>
      <p:pic>
        <p:nvPicPr>
          <p:cNvPr id="6" name="Picture 5">
            <a:hlinkClick r:id="rId5"/>
            <a:extLst>
              <a:ext uri="{FF2B5EF4-FFF2-40B4-BE49-F238E27FC236}">
                <a16:creationId xmlns:a16="http://schemas.microsoft.com/office/drawing/2014/main" id="{33AE7819-5180-48DB-9AAD-CE0165A3ACAB}"/>
              </a:ext>
            </a:extLst>
          </p:cNvPr>
          <p:cNvPicPr>
            <a:picLocks noChangeAspect="1"/>
          </p:cNvPicPr>
          <p:nvPr/>
        </p:nvPicPr>
        <p:blipFill>
          <a:blip r:embed="rId6"/>
          <a:stretch>
            <a:fillRect/>
          </a:stretch>
        </p:blipFill>
        <p:spPr>
          <a:xfrm>
            <a:off x="6792939" y="3352534"/>
            <a:ext cx="4002571" cy="3247369"/>
          </a:xfrm>
          <a:prstGeom prst="rect">
            <a:avLst/>
          </a:prstGeom>
        </p:spPr>
      </p:pic>
    </p:spTree>
    <p:extLst>
      <p:ext uri="{BB962C8B-B14F-4D97-AF65-F5344CB8AC3E}">
        <p14:creationId xmlns:p14="http://schemas.microsoft.com/office/powerpoint/2010/main" val="13270774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AFD90-B87D-476F-851A-E116ABABA9D4}"/>
              </a:ext>
            </a:extLst>
          </p:cNvPr>
          <p:cNvSpPr>
            <a:spLocks noGrp="1"/>
          </p:cNvSpPr>
          <p:nvPr>
            <p:ph type="title"/>
          </p:nvPr>
        </p:nvSpPr>
        <p:spPr/>
        <p:txBody>
          <a:bodyPr>
            <a:normAutofit/>
          </a:bodyPr>
          <a:lstStyle/>
          <a:p>
            <a:pPr algn="ctr"/>
            <a:r>
              <a:rPr lang="en-US" sz="4000" dirty="0"/>
              <a:t>The Battle of Antietam</a:t>
            </a:r>
          </a:p>
        </p:txBody>
      </p:sp>
      <p:pic>
        <p:nvPicPr>
          <p:cNvPr id="3" name="Content Placeholder 3">
            <a:extLst>
              <a:ext uri="{FF2B5EF4-FFF2-40B4-BE49-F238E27FC236}">
                <a16:creationId xmlns:a16="http://schemas.microsoft.com/office/drawing/2014/main" id="{7A3A8BDD-4196-445F-A535-62BAE2D48E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1507" y="1690688"/>
            <a:ext cx="5013213" cy="3763814"/>
          </a:xfrm>
          <a:prstGeom prst="rect">
            <a:avLst/>
          </a:prstGeom>
        </p:spPr>
      </p:pic>
      <p:sp>
        <p:nvSpPr>
          <p:cNvPr id="4" name="Rectangle 3">
            <a:extLst>
              <a:ext uri="{FF2B5EF4-FFF2-40B4-BE49-F238E27FC236}">
                <a16:creationId xmlns:a16="http://schemas.microsoft.com/office/drawing/2014/main" id="{74761787-5CD0-4FCE-AAD2-4A28C7BCA5D9}"/>
              </a:ext>
            </a:extLst>
          </p:cNvPr>
          <p:cNvSpPr/>
          <p:nvPr/>
        </p:nvSpPr>
        <p:spPr>
          <a:xfrm>
            <a:off x="5745018" y="1915072"/>
            <a:ext cx="6096000" cy="3539430"/>
          </a:xfrm>
          <a:prstGeom prst="rect">
            <a:avLst/>
          </a:prstGeom>
        </p:spPr>
        <p:txBody>
          <a:bodyPr>
            <a:spAutoFit/>
          </a:bodyPr>
          <a:lstStyle/>
          <a:p>
            <a:r>
              <a:rPr lang="en-US" sz="2800" dirty="0"/>
              <a:t>Result: </a:t>
            </a:r>
            <a:r>
              <a:rPr lang="en-US" sz="2800" dirty="0">
                <a:solidFill>
                  <a:schemeClr val="accent1"/>
                </a:solidFill>
              </a:rPr>
              <a:t>The Confederate Army retreats from Maryland, back into Virginia. This allows the Union to claim a victory.</a:t>
            </a:r>
          </a:p>
          <a:p>
            <a:endParaRPr lang="en-US" sz="2800" dirty="0"/>
          </a:p>
          <a:p>
            <a:r>
              <a:rPr lang="en-US" sz="2800" dirty="0"/>
              <a:t>Abraham Lincoln now has the victory he desired to issue the Emancipation Proclamation.</a:t>
            </a:r>
          </a:p>
        </p:txBody>
      </p:sp>
    </p:spTree>
    <p:extLst>
      <p:ext uri="{BB962C8B-B14F-4D97-AF65-F5344CB8AC3E}">
        <p14:creationId xmlns:p14="http://schemas.microsoft.com/office/powerpoint/2010/main" val="30723119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EB30-C688-4CD0-BE59-51AADB6BF31F}"/>
              </a:ext>
            </a:extLst>
          </p:cNvPr>
          <p:cNvSpPr>
            <a:spLocks noGrp="1"/>
          </p:cNvSpPr>
          <p:nvPr>
            <p:ph type="title"/>
          </p:nvPr>
        </p:nvSpPr>
        <p:spPr>
          <a:xfrm>
            <a:off x="838200" y="211614"/>
            <a:ext cx="10515600" cy="885705"/>
          </a:xfrm>
        </p:spPr>
        <p:txBody>
          <a:bodyPr>
            <a:normAutofit/>
          </a:bodyPr>
          <a:lstStyle/>
          <a:p>
            <a:pPr algn="ctr"/>
            <a:r>
              <a:rPr lang="en-US" sz="4000" dirty="0"/>
              <a:t>Emancipation</a:t>
            </a:r>
          </a:p>
        </p:txBody>
      </p:sp>
      <p:pic>
        <p:nvPicPr>
          <p:cNvPr id="4" name="Content Placeholder 3">
            <a:extLst>
              <a:ext uri="{FF2B5EF4-FFF2-40B4-BE49-F238E27FC236}">
                <a16:creationId xmlns:a16="http://schemas.microsoft.com/office/drawing/2014/main" id="{B2CB6E8E-59C8-4AF8-A0B4-7CA98F60BB04}"/>
              </a:ext>
            </a:extLst>
          </p:cNvPr>
          <p:cNvPicPr>
            <a:picLocks noChangeAspect="1"/>
          </p:cNvPicPr>
          <p:nvPr/>
        </p:nvPicPr>
        <p:blipFill rotWithShape="1">
          <a:blip r:embed="rId3">
            <a:extLst>
              <a:ext uri="{28A0092B-C50C-407E-A947-70E740481C1C}">
                <a14:useLocalDpi xmlns:a14="http://schemas.microsoft.com/office/drawing/2010/main" val="0"/>
              </a:ext>
            </a:extLst>
          </a:blip>
          <a:srcRect l="3558" t="7163" r="3575" b="6192"/>
          <a:stretch/>
        </p:blipFill>
        <p:spPr>
          <a:xfrm>
            <a:off x="3043755" y="1060850"/>
            <a:ext cx="2763802" cy="2362201"/>
          </a:xfrm>
          <a:prstGeom prst="rect">
            <a:avLst/>
          </a:prstGeom>
          <a:noFill/>
          <a:ln w="19050">
            <a:solidFill>
              <a:srgbClr val="000000"/>
            </a:solidFill>
          </a:ln>
        </p:spPr>
      </p:pic>
      <p:pic>
        <p:nvPicPr>
          <p:cNvPr id="5" name="Content Placeholder 3" descr="31259.jpg">
            <a:extLst>
              <a:ext uri="{FF2B5EF4-FFF2-40B4-BE49-F238E27FC236}">
                <a16:creationId xmlns:a16="http://schemas.microsoft.com/office/drawing/2014/main" id="{A6C8086B-B64A-4E8B-8A5F-D56D3F5E24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2454757" y="3564186"/>
            <a:ext cx="3352800" cy="2232964"/>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6" name="Content Placeholder 3">
            <a:extLst>
              <a:ext uri="{FF2B5EF4-FFF2-40B4-BE49-F238E27FC236}">
                <a16:creationId xmlns:a16="http://schemas.microsoft.com/office/drawing/2014/main" id="{E1319AB8-D185-47EE-8E16-AD4C546F85C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5918103" y="1060850"/>
            <a:ext cx="4711333" cy="3334175"/>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C60D78B2-D3B2-46F8-8C8F-A54559AD25E7}"/>
              </a:ext>
            </a:extLst>
          </p:cNvPr>
          <p:cNvSpPr/>
          <p:nvPr/>
        </p:nvSpPr>
        <p:spPr>
          <a:xfrm>
            <a:off x="6741459" y="4749026"/>
            <a:ext cx="4612341" cy="1200329"/>
          </a:xfrm>
          <a:prstGeom prst="rect">
            <a:avLst/>
          </a:prstGeom>
        </p:spPr>
        <p:txBody>
          <a:bodyPr wrap="square">
            <a:spAutoFit/>
          </a:bodyPr>
          <a:lstStyle/>
          <a:p>
            <a:r>
              <a:rPr lang="en-US" sz="3200" dirty="0"/>
              <a:t>Activity</a:t>
            </a:r>
            <a:r>
              <a:rPr lang="en-US" sz="3200" dirty="0">
                <a:solidFill>
                  <a:schemeClr val="tx1">
                    <a:lumMod val="50000"/>
                  </a:schemeClr>
                </a:solidFill>
              </a:rPr>
              <a:t> </a:t>
            </a:r>
            <a:br>
              <a:rPr lang="en-US" sz="2000" dirty="0"/>
            </a:br>
            <a:r>
              <a:rPr lang="en-US" sz="2000" dirty="0">
                <a:solidFill>
                  <a:srgbClr val="225790"/>
                </a:solidFill>
              </a:rPr>
              <a:t>Read through the Emancipation Proclamation</a:t>
            </a:r>
            <a:endParaRPr lang="en-US" dirty="0">
              <a:solidFill>
                <a:srgbClr val="225790"/>
              </a:solidFill>
            </a:endParaRPr>
          </a:p>
        </p:txBody>
      </p:sp>
      <p:pic>
        <p:nvPicPr>
          <p:cNvPr id="8" name="Picture 7">
            <a:extLst>
              <a:ext uri="{FF2B5EF4-FFF2-40B4-BE49-F238E27FC236}">
                <a16:creationId xmlns:a16="http://schemas.microsoft.com/office/drawing/2014/main" id="{605AEE09-F52D-4C6A-B992-CF8D3A34774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5891067" y="4559676"/>
            <a:ext cx="850392" cy="668975"/>
          </a:xfrm>
          <a:prstGeom prst="rect">
            <a:avLst/>
          </a:prstGeom>
        </p:spPr>
      </p:pic>
    </p:spTree>
    <p:extLst>
      <p:ext uri="{BB962C8B-B14F-4D97-AF65-F5344CB8AC3E}">
        <p14:creationId xmlns:p14="http://schemas.microsoft.com/office/powerpoint/2010/main" val="37327255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43E70-636B-4362-8461-4933D7041D4F}"/>
              </a:ext>
            </a:extLst>
          </p:cNvPr>
          <p:cNvSpPr>
            <a:spLocks noGrp="1"/>
          </p:cNvSpPr>
          <p:nvPr>
            <p:ph type="title"/>
          </p:nvPr>
        </p:nvSpPr>
        <p:spPr/>
        <p:txBody>
          <a:bodyPr>
            <a:normAutofit/>
          </a:bodyPr>
          <a:lstStyle/>
          <a:p>
            <a:pPr algn="ctr"/>
            <a:r>
              <a:rPr lang="en-US" sz="4000" dirty="0"/>
              <a:t>The Emancipation Proclamation</a:t>
            </a:r>
          </a:p>
        </p:txBody>
      </p:sp>
      <p:pic>
        <p:nvPicPr>
          <p:cNvPr id="3" name="Content Placeholder 2">
            <a:hlinkClick r:id="rId3"/>
            <a:extLst>
              <a:ext uri="{FF2B5EF4-FFF2-40B4-BE49-F238E27FC236}">
                <a16:creationId xmlns:a16="http://schemas.microsoft.com/office/drawing/2014/main" id="{FBA3AAE2-DC9B-4207-BC22-BB47B140C0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1007" y="1690688"/>
            <a:ext cx="4481945" cy="3655665"/>
          </a:xfrm>
          <a:prstGeom prst="rect">
            <a:avLst/>
          </a:prstGeom>
          <a:ln w="12700">
            <a:solidFill>
              <a:srgbClr val="333333"/>
            </a:solidFill>
          </a:ln>
        </p:spPr>
      </p:pic>
      <p:sp>
        <p:nvSpPr>
          <p:cNvPr id="4" name="Content Placeholder 4">
            <a:extLst>
              <a:ext uri="{FF2B5EF4-FFF2-40B4-BE49-F238E27FC236}">
                <a16:creationId xmlns:a16="http://schemas.microsoft.com/office/drawing/2014/main" id="{DB4600F9-7536-46A7-AE91-F3431087639B}"/>
              </a:ext>
            </a:extLst>
          </p:cNvPr>
          <p:cNvSpPr txBox="1">
            <a:spLocks/>
          </p:cNvSpPr>
          <p:nvPr/>
        </p:nvSpPr>
        <p:spPr>
          <a:xfrm>
            <a:off x="6892455" y="4237468"/>
            <a:ext cx="3516099" cy="12524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dirty="0"/>
              <a:t>Activity</a:t>
            </a:r>
            <a:br>
              <a:rPr lang="en-US" sz="2200" dirty="0">
                <a:solidFill>
                  <a:srgbClr val="225790"/>
                </a:solidFill>
                <a:latin typeface="+mj-lt"/>
              </a:rPr>
            </a:br>
            <a:r>
              <a:rPr lang="en-US" sz="2000" dirty="0">
                <a:solidFill>
                  <a:srgbClr val="225790"/>
                </a:solidFill>
                <a:latin typeface="+mj-lt"/>
              </a:rPr>
              <a:t>Watch the </a:t>
            </a:r>
            <a:r>
              <a:rPr lang="en-US" sz="2000" dirty="0">
                <a:solidFill>
                  <a:srgbClr val="225790"/>
                </a:solidFill>
                <a:latin typeface="+mj-lt"/>
                <a:hlinkClick r:id="rId3"/>
              </a:rPr>
              <a:t>Emancipation Proclamation In4</a:t>
            </a:r>
            <a:r>
              <a:rPr lang="en-US" sz="2000" dirty="0">
                <a:solidFill>
                  <a:srgbClr val="225790"/>
                </a:solidFill>
                <a:latin typeface="+mj-lt"/>
              </a:rPr>
              <a:t> video.</a:t>
            </a:r>
          </a:p>
        </p:txBody>
      </p:sp>
      <p:pic>
        <p:nvPicPr>
          <p:cNvPr id="5" name="Picture 4">
            <a:extLst>
              <a:ext uri="{FF2B5EF4-FFF2-40B4-BE49-F238E27FC236}">
                <a16:creationId xmlns:a16="http://schemas.microsoft.com/office/drawing/2014/main" id="{51B53DAC-5957-4E54-8F78-DD12FFC9532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6065759" y="4041641"/>
            <a:ext cx="850392" cy="668975"/>
          </a:xfrm>
          <a:prstGeom prst="rect">
            <a:avLst/>
          </a:prstGeom>
        </p:spPr>
      </p:pic>
    </p:spTree>
    <p:extLst>
      <p:ext uri="{BB962C8B-B14F-4D97-AF65-F5344CB8AC3E}">
        <p14:creationId xmlns:p14="http://schemas.microsoft.com/office/powerpoint/2010/main" val="33578489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28EB2-F3B2-43BE-8835-69C227746E8F}"/>
              </a:ext>
            </a:extLst>
          </p:cNvPr>
          <p:cNvSpPr>
            <a:spLocks noGrp="1"/>
          </p:cNvSpPr>
          <p:nvPr>
            <p:ph type="title"/>
          </p:nvPr>
        </p:nvSpPr>
        <p:spPr>
          <a:xfrm>
            <a:off x="938052" y="766313"/>
            <a:ext cx="5157948" cy="860469"/>
          </a:xfrm>
        </p:spPr>
        <p:txBody>
          <a:bodyPr>
            <a:normAutofit/>
          </a:bodyPr>
          <a:lstStyle/>
          <a:p>
            <a:pPr algn="ctr"/>
            <a:r>
              <a:rPr lang="en-US" sz="4000" dirty="0"/>
              <a:t>Emancipation</a:t>
            </a:r>
          </a:p>
        </p:txBody>
      </p:sp>
      <p:pic>
        <p:nvPicPr>
          <p:cNvPr id="3" name="Picture 2">
            <a:extLst>
              <a:ext uri="{FF2B5EF4-FFF2-40B4-BE49-F238E27FC236}">
                <a16:creationId xmlns:a16="http://schemas.microsoft.com/office/drawing/2014/main" id="{483C4672-0370-4F0C-9BB8-F32A18A88336}"/>
              </a:ext>
            </a:extLst>
          </p:cNvPr>
          <p:cNvPicPr>
            <a:picLocks noChangeAspect="1"/>
          </p:cNvPicPr>
          <p:nvPr/>
        </p:nvPicPr>
        <p:blipFill>
          <a:blip r:embed="rId2"/>
          <a:stretch>
            <a:fillRect/>
          </a:stretch>
        </p:blipFill>
        <p:spPr>
          <a:xfrm rot="21093992">
            <a:off x="6714592" y="735460"/>
            <a:ext cx="4290347" cy="5401242"/>
          </a:xfrm>
          <a:prstGeom prst="rect">
            <a:avLst/>
          </a:prstGeom>
          <a:ln>
            <a:noFill/>
          </a:ln>
          <a:effectLst>
            <a:outerShdw blurRad="292100" dist="139700" dir="2700000" algn="tl" rotWithShape="0">
              <a:srgbClr val="333333">
                <a:alpha val="65000"/>
              </a:srgbClr>
            </a:outerShdw>
          </a:effectLst>
        </p:spPr>
      </p:pic>
      <p:sp>
        <p:nvSpPr>
          <p:cNvPr id="4" name="Content Placeholder 1">
            <a:extLst>
              <a:ext uri="{FF2B5EF4-FFF2-40B4-BE49-F238E27FC236}">
                <a16:creationId xmlns:a16="http://schemas.microsoft.com/office/drawing/2014/main" id="{DC85B3E3-F13C-4EFF-B222-D7039C16E1ED}"/>
              </a:ext>
            </a:extLst>
          </p:cNvPr>
          <p:cNvSpPr txBox="1">
            <a:spLocks/>
          </p:cNvSpPr>
          <p:nvPr/>
        </p:nvSpPr>
        <p:spPr>
          <a:xfrm>
            <a:off x="1295400" y="1741002"/>
            <a:ext cx="4443252" cy="29692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dirty="0"/>
              <a:t>With the Emancipation Proclamation, the war is still about preserving the Union and freeing the slaves is a necessary war measure.</a:t>
            </a:r>
          </a:p>
        </p:txBody>
      </p:sp>
    </p:spTree>
    <p:extLst>
      <p:ext uri="{BB962C8B-B14F-4D97-AF65-F5344CB8AC3E}">
        <p14:creationId xmlns:p14="http://schemas.microsoft.com/office/powerpoint/2010/main" val="20880681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5D4734A-E40A-4E28-83D2-D667511F1733}"/>
              </a:ext>
            </a:extLst>
          </p:cNvPr>
          <p:cNvSpPr>
            <a:spLocks noGrp="1"/>
          </p:cNvSpPr>
          <p:nvPr>
            <p:ph type="title"/>
          </p:nvPr>
        </p:nvSpPr>
        <p:spPr>
          <a:xfrm>
            <a:off x="838200" y="2270236"/>
            <a:ext cx="10515600" cy="2317528"/>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400" dirty="0">
                <a:solidFill>
                  <a:schemeClr val="tx2"/>
                </a:solidFill>
                <a:latin typeface="+mj-lt"/>
                <a:ea typeface="+mj-ea"/>
                <a:cs typeface="+mj-cs"/>
              </a:rPr>
              <a:t>Let’s look again at the issues Lincoln was facing before the Emancipation Proclamation…</a:t>
            </a:r>
            <a:endParaRPr lang="en-US" sz="4400" dirty="0">
              <a:solidFill>
                <a:schemeClr val="bg1">
                  <a:lumMod val="95000"/>
                  <a:lumOff val="5000"/>
                </a:schemeClr>
              </a:solidFill>
              <a:latin typeface="+mj-lt"/>
              <a:ea typeface="+mj-ea"/>
              <a:cs typeface="+mj-cs"/>
            </a:endParaRPr>
          </a:p>
        </p:txBody>
      </p:sp>
    </p:spTree>
    <p:extLst>
      <p:ext uri="{BB962C8B-B14F-4D97-AF65-F5344CB8AC3E}">
        <p14:creationId xmlns:p14="http://schemas.microsoft.com/office/powerpoint/2010/main" val="35344384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34BDCDB-882F-4FE3-8B97-CEE28B1427AA}"/>
              </a:ext>
            </a:extLst>
          </p:cNvPr>
          <p:cNvSpPr txBox="1">
            <a:spLocks/>
          </p:cNvSpPr>
          <p:nvPr/>
        </p:nvSpPr>
        <p:spPr>
          <a:xfrm>
            <a:off x="355600" y="1113235"/>
            <a:ext cx="11480800" cy="463153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2" indent="0" algn="ctr">
              <a:buFont typeface="Arial" panose="020B0604020202020204" pitchFamily="34" charset="0"/>
              <a:buNone/>
            </a:pPr>
            <a:r>
              <a:rPr lang="en-US" sz="4000" dirty="0"/>
              <a:t>Issue: Lincoln is faced with increasing pressure from abolitionists seeking emancipation as part of the war effort. </a:t>
            </a:r>
          </a:p>
          <a:p>
            <a:pPr marL="0" indent="0">
              <a:buFont typeface="Arial" panose="020B0604020202020204" pitchFamily="34" charset="0"/>
              <a:buNone/>
            </a:pPr>
            <a:endParaRPr lang="en-US" sz="3200" dirty="0"/>
          </a:p>
          <a:p>
            <a:pPr marL="0" indent="0">
              <a:buFont typeface="Arial" panose="020B0604020202020204" pitchFamily="34" charset="0"/>
              <a:buNone/>
            </a:pPr>
            <a:r>
              <a:rPr lang="en-US" sz="3200" dirty="0">
                <a:solidFill>
                  <a:schemeClr val="accent1"/>
                </a:solidFill>
              </a:rPr>
              <a:t>Abolitionists see the Emancipation Proclamation as a step in the right direction for the emancipation of all slaves. They will continue their fight for the end of slavery throughout the entire country.</a:t>
            </a:r>
            <a:endParaRPr lang="en-US" sz="3200" u="sng" dirty="0">
              <a:solidFill>
                <a:schemeClr val="accent1"/>
              </a:solidFill>
            </a:endParaRPr>
          </a:p>
        </p:txBody>
      </p:sp>
    </p:spTree>
    <p:extLst>
      <p:ext uri="{BB962C8B-B14F-4D97-AF65-F5344CB8AC3E}">
        <p14:creationId xmlns:p14="http://schemas.microsoft.com/office/powerpoint/2010/main" val="183046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841F2F5E-2A0B-40EF-82EC-BDF980CC7669}"/>
              </a:ext>
            </a:extLst>
          </p:cNvPr>
          <p:cNvSpPr txBox="1">
            <a:spLocks/>
          </p:cNvSpPr>
          <p:nvPr/>
        </p:nvSpPr>
        <p:spPr>
          <a:xfrm>
            <a:off x="2601255" y="340242"/>
            <a:ext cx="6989489" cy="6151687"/>
          </a:xfrm>
          <a:prstGeom prst="rect">
            <a:avLst/>
          </a:prstGeom>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5400" kern="1200">
                <a:solidFill>
                  <a:schemeClr val="tx1"/>
                </a:solidFill>
                <a:latin typeface="+mj-lt"/>
                <a:ea typeface="+mj-ea"/>
                <a:cs typeface="+mj-cs"/>
              </a:defRPr>
            </a:lvl1pPr>
          </a:lstStyle>
          <a:p>
            <a:pPr algn="ctr"/>
            <a:r>
              <a:rPr lang="en-US" sz="5700" dirty="0"/>
              <a:t>Issue: The risk of foreign involvement.</a:t>
            </a:r>
          </a:p>
          <a:p>
            <a:pPr algn="ctr"/>
            <a:endParaRPr lang="en-US" sz="5700" dirty="0"/>
          </a:p>
          <a:p>
            <a:pPr algn="ctr"/>
            <a:endParaRPr lang="en-US" sz="5200" dirty="0"/>
          </a:p>
          <a:p>
            <a:pPr algn="ctr"/>
            <a:endParaRPr lang="en-US" sz="5200" dirty="0"/>
          </a:p>
          <a:p>
            <a:pPr algn="ctr"/>
            <a:endParaRPr lang="en-US" sz="5200" dirty="0"/>
          </a:p>
          <a:p>
            <a:pPr algn="ctr"/>
            <a:endParaRPr lang="en-US" sz="5200" dirty="0"/>
          </a:p>
          <a:p>
            <a:pPr algn="ctr"/>
            <a:endParaRPr lang="en-US" sz="4100" dirty="0">
              <a:solidFill>
                <a:schemeClr val="accent1"/>
              </a:solidFill>
            </a:endParaRPr>
          </a:p>
          <a:p>
            <a:pPr algn="ctr"/>
            <a:r>
              <a:rPr lang="en-US" sz="4600" dirty="0">
                <a:solidFill>
                  <a:schemeClr val="accent1"/>
                </a:solidFill>
              </a:rPr>
              <a:t>By winning at Antietam, the Union showed its ability to win in the Eastern Theater of the Civil War. Additionally, most Europeans did not support slavery; therefore, now that the war included freeing the slaves, they decide not to get involved.</a:t>
            </a:r>
            <a:br>
              <a:rPr lang="en-US" sz="3700" dirty="0"/>
            </a:br>
            <a:endParaRPr lang="en-US" sz="3700" dirty="0"/>
          </a:p>
        </p:txBody>
      </p:sp>
      <p:pic>
        <p:nvPicPr>
          <p:cNvPr id="3" name="Picture 2" descr="Image result for british flag">
            <a:extLst>
              <a:ext uri="{FF2B5EF4-FFF2-40B4-BE49-F238E27FC236}">
                <a16:creationId xmlns:a16="http://schemas.microsoft.com/office/drawing/2014/main" id="{9B45A86D-C661-4928-9A52-76CE234622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7774" y="1603841"/>
            <a:ext cx="2847975" cy="174588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mage result for french flag">
            <a:extLst>
              <a:ext uri="{FF2B5EF4-FFF2-40B4-BE49-F238E27FC236}">
                <a16:creationId xmlns:a16="http://schemas.microsoft.com/office/drawing/2014/main" id="{644D7987-2FF1-4CAC-BEEB-95E0C9F100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56251" y="1648109"/>
            <a:ext cx="2847975" cy="1657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87629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CEE4B0C-233A-46E5-81A9-75AB54779356}"/>
              </a:ext>
            </a:extLst>
          </p:cNvPr>
          <p:cNvSpPr txBox="1">
            <a:spLocks/>
          </p:cNvSpPr>
          <p:nvPr/>
        </p:nvSpPr>
        <p:spPr>
          <a:xfrm>
            <a:off x="307109" y="1167052"/>
            <a:ext cx="11577782" cy="452389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2" indent="0" algn="ctr">
              <a:buFont typeface="Arial" panose="020B0604020202020204" pitchFamily="34" charset="0"/>
              <a:buNone/>
            </a:pPr>
            <a:r>
              <a:rPr lang="en-US" sz="4000" dirty="0"/>
              <a:t>Issue: Large numbers of slaves are leaving their owners and entering Union army camps as refugees.</a:t>
            </a:r>
          </a:p>
          <a:p>
            <a:pPr marL="0" lvl="2" indent="0" algn="ctr">
              <a:buFont typeface="Arial" panose="020B0604020202020204" pitchFamily="34" charset="0"/>
              <a:buNone/>
            </a:pPr>
            <a:endParaRPr lang="en-US" sz="3200" dirty="0"/>
          </a:p>
          <a:p>
            <a:pPr marL="0" lvl="2" indent="0" algn="ctr">
              <a:buFont typeface="Arial" panose="020B0604020202020204" pitchFamily="34" charset="0"/>
              <a:buNone/>
            </a:pPr>
            <a:r>
              <a:rPr lang="en-US" sz="3200" dirty="0">
                <a:solidFill>
                  <a:schemeClr val="accent1"/>
                </a:solidFill>
              </a:rPr>
              <a:t>Caring for refugees is still difficult, but before there were questions on what to do with the refugees. With the Emancipation Proclamation it is known to all commanders that “the military and naval authorities thereof, will recognize and maintain the freedom of said persons.” </a:t>
            </a:r>
          </a:p>
          <a:p>
            <a:endParaRPr lang="en-US" dirty="0"/>
          </a:p>
        </p:txBody>
      </p:sp>
    </p:spTree>
    <p:extLst>
      <p:ext uri="{BB962C8B-B14F-4D97-AF65-F5344CB8AC3E}">
        <p14:creationId xmlns:p14="http://schemas.microsoft.com/office/powerpoint/2010/main" val="737677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FDC8A-2090-4F78-9364-34672C0585AD}"/>
              </a:ext>
            </a:extLst>
          </p:cNvPr>
          <p:cNvSpPr>
            <a:spLocks noGrp="1"/>
          </p:cNvSpPr>
          <p:nvPr>
            <p:ph type="title"/>
          </p:nvPr>
        </p:nvSpPr>
        <p:spPr>
          <a:xfrm>
            <a:off x="559621" y="496720"/>
            <a:ext cx="6112339" cy="1099691"/>
          </a:xfrm>
        </p:spPr>
        <p:txBody>
          <a:bodyPr>
            <a:normAutofit/>
          </a:bodyPr>
          <a:lstStyle/>
          <a:p>
            <a:pPr algn="ctr"/>
            <a:r>
              <a:rPr lang="en-US" sz="4000" dirty="0"/>
              <a:t>Antietam &amp; Emancipation </a:t>
            </a:r>
          </a:p>
        </p:txBody>
      </p:sp>
      <p:pic>
        <p:nvPicPr>
          <p:cNvPr id="3" name="Picture 2">
            <a:extLst>
              <a:ext uri="{FF2B5EF4-FFF2-40B4-BE49-F238E27FC236}">
                <a16:creationId xmlns:a16="http://schemas.microsoft.com/office/drawing/2014/main" id="{293E7C11-9E7B-432C-9D1B-F42FCACF34F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flipH="1">
            <a:off x="847601" y="1730882"/>
            <a:ext cx="850392" cy="668975"/>
          </a:xfrm>
          <a:prstGeom prst="rect">
            <a:avLst/>
          </a:prstGeom>
        </p:spPr>
      </p:pic>
      <p:sp>
        <p:nvSpPr>
          <p:cNvPr id="4" name="Content Placeholder 5">
            <a:extLst>
              <a:ext uri="{FF2B5EF4-FFF2-40B4-BE49-F238E27FC236}">
                <a16:creationId xmlns:a16="http://schemas.microsoft.com/office/drawing/2014/main" id="{2967ED56-B968-4C0C-B797-0CC9A94BE231}"/>
              </a:ext>
            </a:extLst>
          </p:cNvPr>
          <p:cNvSpPr>
            <a:spLocks noGrp="1"/>
          </p:cNvSpPr>
          <p:nvPr>
            <p:ph idx="1"/>
          </p:nvPr>
        </p:nvSpPr>
        <p:spPr>
          <a:xfrm>
            <a:off x="1697993" y="1859149"/>
            <a:ext cx="4576192" cy="1955302"/>
          </a:xfrm>
        </p:spPr>
        <p:txBody>
          <a:bodyPr>
            <a:normAutofit/>
          </a:bodyPr>
          <a:lstStyle/>
          <a:p>
            <a:pPr marL="0" indent="0">
              <a:buNone/>
            </a:pPr>
            <a:r>
              <a:rPr lang="en-US" sz="3600" b="0" dirty="0">
                <a:latin typeface="Georgia" pitchFamily="18" charset="0"/>
              </a:rPr>
              <a:t>Activity</a:t>
            </a:r>
            <a:br>
              <a:rPr lang="en-US" sz="2200" b="0" dirty="0">
                <a:latin typeface="Georgia" pitchFamily="18" charset="0"/>
              </a:rPr>
            </a:br>
            <a:r>
              <a:rPr lang="en-US" sz="2400" b="0" dirty="0">
                <a:solidFill>
                  <a:srgbClr val="225790"/>
                </a:solidFill>
                <a:latin typeface="+mj-lt"/>
              </a:rPr>
              <a:t>Pick up a post-it note and answer the </a:t>
            </a:r>
            <a:br>
              <a:rPr lang="en-US" sz="2400" b="0" dirty="0">
                <a:solidFill>
                  <a:srgbClr val="225790"/>
                </a:solidFill>
                <a:latin typeface="+mj-lt"/>
              </a:rPr>
            </a:br>
            <a:r>
              <a:rPr lang="en-US" sz="2400" b="0" dirty="0">
                <a:solidFill>
                  <a:srgbClr val="225790"/>
                </a:solidFill>
                <a:latin typeface="+mj-lt"/>
              </a:rPr>
              <a:t>following question:</a:t>
            </a:r>
            <a:endParaRPr lang="en-US" dirty="0">
              <a:solidFill>
                <a:schemeClr val="accent1"/>
              </a:solidFill>
              <a:latin typeface="+mj-lt"/>
            </a:endParaRPr>
          </a:p>
        </p:txBody>
      </p:sp>
      <p:pic>
        <p:nvPicPr>
          <p:cNvPr id="1026" name="Picture 2">
            <a:extLst>
              <a:ext uri="{FF2B5EF4-FFF2-40B4-BE49-F238E27FC236}">
                <a16:creationId xmlns:a16="http://schemas.microsoft.com/office/drawing/2014/main" id="{CF56D70F-71A0-4F53-8BAB-EF2639842C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56187" y="496720"/>
            <a:ext cx="4576192" cy="584227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B91EF3B-5D3A-4019-9BB0-F5B4DF356522}"/>
              </a:ext>
            </a:extLst>
          </p:cNvPr>
          <p:cNvSpPr txBox="1"/>
          <p:nvPr/>
        </p:nvSpPr>
        <p:spPr>
          <a:xfrm>
            <a:off x="559621" y="4077190"/>
            <a:ext cx="5537370" cy="1077218"/>
          </a:xfrm>
          <a:prstGeom prst="rect">
            <a:avLst/>
          </a:prstGeom>
          <a:noFill/>
        </p:spPr>
        <p:txBody>
          <a:bodyPr wrap="square" rtlCol="0">
            <a:spAutoFit/>
          </a:bodyPr>
          <a:lstStyle/>
          <a:p>
            <a:pPr algn="ctr"/>
            <a:r>
              <a:rPr lang="en-US" sz="3200" b="1" i="1" dirty="0">
                <a:solidFill>
                  <a:schemeClr val="accent1"/>
                </a:solidFill>
              </a:rPr>
              <a:t>What does “emancipation” mean?</a:t>
            </a:r>
            <a:endParaRPr lang="en-US" sz="3200" b="1" i="1" dirty="0"/>
          </a:p>
        </p:txBody>
      </p:sp>
    </p:spTree>
    <p:extLst>
      <p:ext uri="{BB962C8B-B14F-4D97-AF65-F5344CB8AC3E}">
        <p14:creationId xmlns:p14="http://schemas.microsoft.com/office/powerpoint/2010/main" val="13782766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FFBA43-640B-47B7-A82B-82858359EBC6}"/>
              </a:ext>
            </a:extLst>
          </p:cNvPr>
          <p:cNvSpPr txBox="1">
            <a:spLocks/>
          </p:cNvSpPr>
          <p:nvPr/>
        </p:nvSpPr>
        <p:spPr>
          <a:xfrm>
            <a:off x="371763" y="2167713"/>
            <a:ext cx="11448473" cy="252257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2" indent="0" algn="ctr">
              <a:buFont typeface="Arial" panose="020B0604020202020204" pitchFamily="34" charset="0"/>
              <a:buNone/>
            </a:pPr>
            <a:r>
              <a:rPr lang="en-US" sz="4000" dirty="0"/>
              <a:t>Issue: Loss of battles leads to less war support from US citizens. </a:t>
            </a:r>
          </a:p>
          <a:p>
            <a:pPr marL="0" indent="0" algn="ctr">
              <a:buFont typeface="Arial" panose="020B0604020202020204" pitchFamily="34" charset="0"/>
              <a:buNone/>
            </a:pPr>
            <a:r>
              <a:rPr lang="en-US" sz="3200" dirty="0">
                <a:solidFill>
                  <a:schemeClr val="accent1"/>
                </a:solidFill>
              </a:rPr>
              <a:t>With the success at Antietam and Robert E. Lee’s retreat, support for the war has increased. </a:t>
            </a:r>
          </a:p>
        </p:txBody>
      </p:sp>
    </p:spTree>
    <p:extLst>
      <p:ext uri="{BB962C8B-B14F-4D97-AF65-F5344CB8AC3E}">
        <p14:creationId xmlns:p14="http://schemas.microsoft.com/office/powerpoint/2010/main" val="1139978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EFF09-5AF1-4057-8BEF-3539A732D0D2}"/>
              </a:ext>
            </a:extLst>
          </p:cNvPr>
          <p:cNvSpPr>
            <a:spLocks noGrp="1"/>
          </p:cNvSpPr>
          <p:nvPr>
            <p:ph type="title"/>
          </p:nvPr>
        </p:nvSpPr>
        <p:spPr>
          <a:xfrm>
            <a:off x="2544324" y="229905"/>
            <a:ext cx="7101797" cy="865672"/>
          </a:xfrm>
        </p:spPr>
        <p:txBody>
          <a:bodyPr>
            <a:noAutofit/>
          </a:bodyPr>
          <a:lstStyle/>
          <a:p>
            <a:pPr algn="ctr"/>
            <a:r>
              <a:rPr lang="en-US" sz="4000" dirty="0"/>
              <a:t>United States Colored Troops</a:t>
            </a:r>
          </a:p>
        </p:txBody>
      </p:sp>
      <p:sp>
        <p:nvSpPr>
          <p:cNvPr id="3" name="Rectangle 2">
            <a:extLst>
              <a:ext uri="{FF2B5EF4-FFF2-40B4-BE49-F238E27FC236}">
                <a16:creationId xmlns:a16="http://schemas.microsoft.com/office/drawing/2014/main" id="{6D0132B8-06D7-498A-A8BB-F8173045ECCC}"/>
              </a:ext>
            </a:extLst>
          </p:cNvPr>
          <p:cNvSpPr/>
          <p:nvPr/>
        </p:nvSpPr>
        <p:spPr>
          <a:xfrm>
            <a:off x="153930" y="1012954"/>
            <a:ext cx="6677176" cy="4832092"/>
          </a:xfrm>
          <a:prstGeom prst="rect">
            <a:avLst/>
          </a:prstGeom>
        </p:spPr>
        <p:txBody>
          <a:bodyPr wrap="square">
            <a:spAutoFit/>
          </a:bodyPr>
          <a:lstStyle/>
          <a:p>
            <a:pPr algn="ctr"/>
            <a:r>
              <a:rPr lang="en-US" sz="2800" dirty="0"/>
              <a:t>I</a:t>
            </a:r>
            <a:r>
              <a:rPr lang="en-US" sz="2800" dirty="0">
                <a:latin typeface="Georgia" pitchFamily="18" charset="0"/>
              </a:rPr>
              <a:t>n the Emancipation Proclamation Lincoln addressed the enlistment of African Americans in the United States armed forces. </a:t>
            </a:r>
            <a:r>
              <a:rPr lang="en-US" sz="2800" dirty="0"/>
              <a:t>Approximately 180,000 men -- many who had formerly been enslaved -- volunteer to fight in the Union army.</a:t>
            </a:r>
          </a:p>
          <a:p>
            <a:pPr algn="ctr"/>
            <a:endParaRPr lang="en-US" sz="2800" dirty="0"/>
          </a:p>
          <a:p>
            <a:pPr algn="ctr"/>
            <a:r>
              <a:rPr lang="en-US" sz="2800" dirty="0"/>
              <a:t>This will greatly help the war effort and may be the difference between losing or winning the war.</a:t>
            </a:r>
          </a:p>
        </p:txBody>
      </p:sp>
      <p:pic>
        <p:nvPicPr>
          <p:cNvPr id="5" name="Picture 4" descr="A group of people posing for a photo in front of a building&#10;&#10;Description automatically generated">
            <a:extLst>
              <a:ext uri="{FF2B5EF4-FFF2-40B4-BE49-F238E27FC236}">
                <a16:creationId xmlns:a16="http://schemas.microsoft.com/office/drawing/2014/main" id="{DD7AD7A6-2D7D-47EF-B6BF-22E2690E7B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1106" y="1576274"/>
            <a:ext cx="5056478" cy="3705451"/>
          </a:xfrm>
          <a:prstGeom prst="rect">
            <a:avLst/>
          </a:prstGeom>
        </p:spPr>
      </p:pic>
    </p:spTree>
    <p:extLst>
      <p:ext uri="{BB962C8B-B14F-4D97-AF65-F5344CB8AC3E}">
        <p14:creationId xmlns:p14="http://schemas.microsoft.com/office/powerpoint/2010/main" val="22330025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414F9-657C-458D-AA4E-51693739D558}"/>
              </a:ext>
            </a:extLst>
          </p:cNvPr>
          <p:cNvSpPr>
            <a:spLocks noGrp="1"/>
          </p:cNvSpPr>
          <p:nvPr>
            <p:ph type="title"/>
          </p:nvPr>
        </p:nvSpPr>
        <p:spPr>
          <a:xfrm>
            <a:off x="834593" y="324974"/>
            <a:ext cx="10515600" cy="781765"/>
          </a:xfrm>
        </p:spPr>
        <p:txBody>
          <a:bodyPr>
            <a:normAutofit/>
          </a:bodyPr>
          <a:lstStyle/>
          <a:p>
            <a:pPr algn="ctr"/>
            <a:r>
              <a:rPr lang="en-US" sz="4000" dirty="0"/>
              <a:t>Black Soldiers in the Civil War</a:t>
            </a:r>
          </a:p>
        </p:txBody>
      </p:sp>
      <p:sp>
        <p:nvSpPr>
          <p:cNvPr id="4" name="Content Placeholder 4">
            <a:extLst>
              <a:ext uri="{FF2B5EF4-FFF2-40B4-BE49-F238E27FC236}">
                <a16:creationId xmlns:a16="http://schemas.microsoft.com/office/drawing/2014/main" id="{1BAD51EA-4409-4FA1-A5DC-6B13FD9F82A6}"/>
              </a:ext>
            </a:extLst>
          </p:cNvPr>
          <p:cNvSpPr txBox="1">
            <a:spLocks/>
          </p:cNvSpPr>
          <p:nvPr/>
        </p:nvSpPr>
        <p:spPr>
          <a:xfrm>
            <a:off x="7078136" y="1946564"/>
            <a:ext cx="2807208" cy="1752599"/>
          </a:xfrm>
          <a:prstGeom prst="rect">
            <a:avLst/>
          </a:prstGeom>
        </p:spPr>
        <p:txBody>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Georgia"/>
                <a:ea typeface="ＭＳ Ｐゴシック" charset="-128"/>
                <a:cs typeface="Georgia"/>
              </a:defRPr>
            </a:lvl1pPr>
            <a:lvl2pPr marL="742950" indent="-285750" algn="l" defTabSz="457200" rtl="0" eaLnBrk="1" fontAlgn="base" hangingPunct="1">
              <a:spcBef>
                <a:spcPct val="20000"/>
              </a:spcBef>
              <a:spcAft>
                <a:spcPct val="0"/>
              </a:spcAft>
              <a:buFont typeface="Arial" charset="0"/>
              <a:buChar char="–"/>
              <a:defRPr sz="2800" kern="1200">
                <a:solidFill>
                  <a:srgbClr val="225790"/>
                </a:solidFill>
                <a:latin typeface="+mn-lt"/>
                <a:ea typeface="Arial" charset="0"/>
                <a:cs typeface="Arial"/>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Georgia"/>
                <a:ea typeface="Georgia" charset="0"/>
                <a:cs typeface="Georgia"/>
              </a:defRPr>
            </a:lvl3pPr>
            <a:lvl4pPr marL="1600200" indent="-228600" algn="l" defTabSz="457200" rtl="0" eaLnBrk="1" fontAlgn="base" hangingPunct="1">
              <a:spcBef>
                <a:spcPct val="20000"/>
              </a:spcBef>
              <a:spcAft>
                <a:spcPct val="0"/>
              </a:spcAft>
              <a:buFont typeface="Arial" charset="0"/>
              <a:buChar char="–"/>
              <a:defRPr sz="2000" kern="1200">
                <a:solidFill>
                  <a:srgbClr val="225790"/>
                </a:solidFill>
                <a:latin typeface="+mn-lt"/>
                <a:ea typeface="Arial" charset="0"/>
                <a:cs typeface="Arial"/>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Arial"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charset="0"/>
              <a:buNone/>
            </a:pPr>
            <a:endParaRPr lang="en-US" sz="2200" dirty="0">
              <a:solidFill>
                <a:srgbClr val="225790"/>
              </a:solidFill>
              <a:latin typeface="+mj-lt"/>
            </a:endParaRPr>
          </a:p>
        </p:txBody>
      </p:sp>
      <p:pic>
        <p:nvPicPr>
          <p:cNvPr id="6" name="Picture 5">
            <a:hlinkClick r:id="rId3"/>
            <a:extLst>
              <a:ext uri="{FF2B5EF4-FFF2-40B4-BE49-F238E27FC236}">
                <a16:creationId xmlns:a16="http://schemas.microsoft.com/office/drawing/2014/main" id="{A141CABE-E741-466D-9180-32D68096D085}"/>
              </a:ext>
            </a:extLst>
          </p:cNvPr>
          <p:cNvPicPr>
            <a:picLocks noChangeAspect="1"/>
          </p:cNvPicPr>
          <p:nvPr/>
        </p:nvPicPr>
        <p:blipFill>
          <a:blip r:embed="rId4"/>
          <a:stretch>
            <a:fillRect/>
          </a:stretch>
        </p:blipFill>
        <p:spPr>
          <a:xfrm>
            <a:off x="2242522" y="1374995"/>
            <a:ext cx="5261407" cy="4268689"/>
          </a:xfrm>
          <a:prstGeom prst="rect">
            <a:avLst/>
          </a:prstGeom>
        </p:spPr>
      </p:pic>
      <p:sp>
        <p:nvSpPr>
          <p:cNvPr id="5" name="Content Placeholder 4">
            <a:extLst>
              <a:ext uri="{FF2B5EF4-FFF2-40B4-BE49-F238E27FC236}">
                <a16:creationId xmlns:a16="http://schemas.microsoft.com/office/drawing/2014/main" id="{639082D2-2FEA-474E-858F-E80C35C05C6E}"/>
              </a:ext>
            </a:extLst>
          </p:cNvPr>
          <p:cNvSpPr txBox="1">
            <a:spLocks/>
          </p:cNvSpPr>
          <p:nvPr/>
        </p:nvSpPr>
        <p:spPr>
          <a:xfrm>
            <a:off x="8604725" y="4605219"/>
            <a:ext cx="3516099" cy="105621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dirty="0"/>
              <a:t>Activity</a:t>
            </a:r>
            <a:br>
              <a:rPr lang="en-US" sz="2200" dirty="0">
                <a:solidFill>
                  <a:srgbClr val="225790"/>
                </a:solidFill>
                <a:latin typeface="+mj-lt"/>
              </a:rPr>
            </a:br>
            <a:r>
              <a:rPr lang="en-US" sz="2000" dirty="0">
                <a:solidFill>
                  <a:srgbClr val="225790"/>
                </a:solidFill>
                <a:latin typeface="+mj-lt"/>
              </a:rPr>
              <a:t>Watch the </a:t>
            </a:r>
            <a:r>
              <a:rPr lang="en-US" sz="2000" dirty="0">
                <a:solidFill>
                  <a:srgbClr val="225790"/>
                </a:solidFill>
                <a:latin typeface="+mj-lt"/>
                <a:hlinkClick r:id="rId3"/>
              </a:rPr>
              <a:t>In4: Black Soldiers</a:t>
            </a:r>
            <a:r>
              <a:rPr lang="en-US" sz="2000" dirty="0">
                <a:solidFill>
                  <a:srgbClr val="225790"/>
                </a:solidFill>
                <a:latin typeface="+mj-lt"/>
              </a:rPr>
              <a:t> video.</a:t>
            </a:r>
          </a:p>
        </p:txBody>
      </p:sp>
      <p:pic>
        <p:nvPicPr>
          <p:cNvPr id="7" name="Picture 6">
            <a:extLst>
              <a:ext uri="{FF2B5EF4-FFF2-40B4-BE49-F238E27FC236}">
                <a16:creationId xmlns:a16="http://schemas.microsoft.com/office/drawing/2014/main" id="{A552BCF9-06AF-4E24-AD59-AADB742211B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7754333" y="4336936"/>
            <a:ext cx="850392" cy="668975"/>
          </a:xfrm>
          <a:prstGeom prst="rect">
            <a:avLst/>
          </a:prstGeom>
        </p:spPr>
      </p:pic>
    </p:spTree>
    <p:extLst>
      <p:ext uri="{BB962C8B-B14F-4D97-AF65-F5344CB8AC3E}">
        <p14:creationId xmlns:p14="http://schemas.microsoft.com/office/powerpoint/2010/main" val="5284230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tree with a mountain in the background&#10;&#10;Description automatically generated">
            <a:extLst>
              <a:ext uri="{FF2B5EF4-FFF2-40B4-BE49-F238E27FC236}">
                <a16:creationId xmlns:a16="http://schemas.microsoft.com/office/drawing/2014/main" id="{84A16B77-2ECB-416F-A6C5-1D743A8038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822" y="467833"/>
            <a:ext cx="7908839" cy="5272559"/>
          </a:xfrm>
          <a:prstGeom prst="rect">
            <a:avLst/>
          </a:prstGeom>
        </p:spPr>
      </p:pic>
      <p:sp>
        <p:nvSpPr>
          <p:cNvPr id="4" name="Content Placeholder 1">
            <a:extLst>
              <a:ext uri="{FF2B5EF4-FFF2-40B4-BE49-F238E27FC236}">
                <a16:creationId xmlns:a16="http://schemas.microsoft.com/office/drawing/2014/main" id="{9C8229F8-99C3-4D40-ABA8-CE6C20B52D58}"/>
              </a:ext>
            </a:extLst>
          </p:cNvPr>
          <p:cNvSpPr txBox="1">
            <a:spLocks/>
          </p:cNvSpPr>
          <p:nvPr/>
        </p:nvSpPr>
        <p:spPr>
          <a:xfrm>
            <a:off x="8442251" y="4559053"/>
            <a:ext cx="4003146" cy="199810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400" dirty="0">
                <a:latin typeface="Georgia" pitchFamily="18" charset="0"/>
              </a:rPr>
              <a:t>Activity</a:t>
            </a:r>
            <a:br>
              <a:rPr lang="en-US" dirty="0">
                <a:latin typeface="Georgia" pitchFamily="18" charset="0"/>
              </a:rPr>
            </a:br>
            <a:r>
              <a:rPr lang="en-US" sz="2000" dirty="0">
                <a:solidFill>
                  <a:srgbClr val="225790"/>
                </a:solidFill>
                <a:latin typeface="+mj-lt"/>
              </a:rPr>
              <a:t>Final Essay</a:t>
            </a:r>
          </a:p>
          <a:p>
            <a:pPr marL="0" indent="0" algn="ctr">
              <a:buFont typeface="Arial" panose="020B0604020202020204" pitchFamily="34" charset="0"/>
              <a:buNone/>
            </a:pPr>
            <a:r>
              <a:rPr lang="en-US" sz="2000" dirty="0">
                <a:solidFill>
                  <a:schemeClr val="accent1"/>
                </a:solidFill>
                <a:latin typeface="+mj-lt"/>
              </a:rPr>
              <a:t>Discuss one way the Emancipation Proclamation impacted the war.</a:t>
            </a:r>
          </a:p>
        </p:txBody>
      </p:sp>
      <p:pic>
        <p:nvPicPr>
          <p:cNvPr id="5" name="Picture 4">
            <a:extLst>
              <a:ext uri="{FF2B5EF4-FFF2-40B4-BE49-F238E27FC236}">
                <a16:creationId xmlns:a16="http://schemas.microsoft.com/office/drawing/2014/main" id="{E99543DA-7CF1-461D-BF7C-943CF5DC1A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8465161" y="4410634"/>
            <a:ext cx="954466" cy="750847"/>
          </a:xfrm>
          <a:prstGeom prst="rect">
            <a:avLst/>
          </a:prstGeom>
        </p:spPr>
      </p:pic>
    </p:spTree>
    <p:extLst>
      <p:ext uri="{BB962C8B-B14F-4D97-AF65-F5344CB8AC3E}">
        <p14:creationId xmlns:p14="http://schemas.microsoft.com/office/powerpoint/2010/main" val="28741311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501741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0AE2F2F-BF20-4174-8951-7DFFA139523E}"/>
              </a:ext>
            </a:extLst>
          </p:cNvPr>
          <p:cNvSpPr/>
          <p:nvPr/>
        </p:nvSpPr>
        <p:spPr>
          <a:xfrm>
            <a:off x="1003079" y="2582614"/>
            <a:ext cx="10185842" cy="1692771"/>
          </a:xfrm>
          <a:prstGeom prst="rect">
            <a:avLst/>
          </a:prstGeom>
        </p:spPr>
        <p:txBody>
          <a:bodyPr wrap="square">
            <a:spAutoFit/>
          </a:bodyPr>
          <a:lstStyle/>
          <a:p>
            <a:pPr algn="ctr"/>
            <a:r>
              <a:rPr lang="en-US" sz="4000" b="1" dirty="0"/>
              <a:t>Emancipation:</a:t>
            </a:r>
          </a:p>
          <a:p>
            <a:pPr algn="ctr"/>
            <a:r>
              <a:rPr lang="en-US" sz="3200" dirty="0"/>
              <a:t> the fact or process of being set free from legal, social, or political restrictions; liberation</a:t>
            </a:r>
          </a:p>
        </p:txBody>
      </p:sp>
    </p:spTree>
    <p:extLst>
      <p:ext uri="{BB962C8B-B14F-4D97-AF65-F5344CB8AC3E}">
        <p14:creationId xmlns:p14="http://schemas.microsoft.com/office/powerpoint/2010/main" val="21322886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0BE69-4CF6-4738-804E-CFB0AE3A4E7F}"/>
              </a:ext>
            </a:extLst>
          </p:cNvPr>
          <p:cNvSpPr>
            <a:spLocks noGrp="1"/>
          </p:cNvSpPr>
          <p:nvPr>
            <p:ph type="title"/>
          </p:nvPr>
        </p:nvSpPr>
        <p:spPr>
          <a:xfrm>
            <a:off x="838200" y="376808"/>
            <a:ext cx="10515600" cy="689357"/>
          </a:xfrm>
        </p:spPr>
        <p:txBody>
          <a:bodyPr>
            <a:normAutofit/>
          </a:bodyPr>
          <a:lstStyle/>
          <a:p>
            <a:pPr algn="ctr"/>
            <a:r>
              <a:rPr lang="en-US" sz="4000" dirty="0">
                <a:latin typeface="Georgia" pitchFamily="18" charset="0"/>
              </a:rPr>
              <a:t>The War So Far</a:t>
            </a:r>
            <a:endParaRPr lang="en-US" sz="4000" dirty="0"/>
          </a:p>
        </p:txBody>
      </p:sp>
      <p:pic>
        <p:nvPicPr>
          <p:cNvPr id="3" name="Content Placeholder 3" descr="lincoln-mcclellan.jpg">
            <a:extLst>
              <a:ext uri="{FF2B5EF4-FFF2-40B4-BE49-F238E27FC236}">
                <a16:creationId xmlns:a16="http://schemas.microsoft.com/office/drawing/2014/main" id="{7CCC6C98-E220-4F3C-B607-4DC27188F916}"/>
              </a:ext>
            </a:extLst>
          </p:cNvPr>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l="11889" t="6977" r="4996" b="16280"/>
          <a:stretch/>
        </p:blipFill>
        <p:spPr>
          <a:xfrm>
            <a:off x="582272" y="1525348"/>
            <a:ext cx="7153116" cy="3807304"/>
          </a:xfrm>
        </p:spPr>
      </p:pic>
      <p:pic>
        <p:nvPicPr>
          <p:cNvPr id="4" name="Content Placeholder 3">
            <a:extLst>
              <a:ext uri="{FF2B5EF4-FFF2-40B4-BE49-F238E27FC236}">
                <a16:creationId xmlns:a16="http://schemas.microsoft.com/office/drawing/2014/main" id="{B7F3644E-7270-46B0-8FC9-BD3EF4F6B3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9519483" y="3967024"/>
            <a:ext cx="876300" cy="689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2C8D5B02-2E04-495D-806C-759A9E5BE05A}"/>
              </a:ext>
            </a:extLst>
          </p:cNvPr>
          <p:cNvSpPr/>
          <p:nvPr/>
        </p:nvSpPr>
        <p:spPr>
          <a:xfrm>
            <a:off x="8027668" y="4132323"/>
            <a:ext cx="2621066" cy="1200329"/>
          </a:xfrm>
          <a:prstGeom prst="rect">
            <a:avLst/>
          </a:prstGeom>
        </p:spPr>
        <p:txBody>
          <a:bodyPr wrap="square">
            <a:spAutoFit/>
          </a:bodyPr>
          <a:lstStyle/>
          <a:p>
            <a:pPr marL="0" indent="0">
              <a:buNone/>
            </a:pPr>
            <a:r>
              <a:rPr lang="en-US" sz="3200" dirty="0"/>
              <a:t>Activity </a:t>
            </a:r>
            <a:br>
              <a:rPr lang="en-US" sz="2000" dirty="0"/>
            </a:br>
            <a:r>
              <a:rPr lang="en-US" sz="2000" dirty="0">
                <a:solidFill>
                  <a:schemeClr val="accent1"/>
                </a:solidFill>
              </a:rPr>
              <a:t>Read through the Timeline.</a:t>
            </a:r>
          </a:p>
        </p:txBody>
      </p:sp>
    </p:spTree>
    <p:extLst>
      <p:ext uri="{BB962C8B-B14F-4D97-AF65-F5344CB8AC3E}">
        <p14:creationId xmlns:p14="http://schemas.microsoft.com/office/powerpoint/2010/main" val="15948827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F919D-7BD2-4544-8751-FAF935DF610B}"/>
              </a:ext>
            </a:extLst>
          </p:cNvPr>
          <p:cNvSpPr>
            <a:spLocks noGrp="1"/>
          </p:cNvSpPr>
          <p:nvPr>
            <p:ph type="title"/>
          </p:nvPr>
        </p:nvSpPr>
        <p:spPr>
          <a:xfrm>
            <a:off x="854085" y="461179"/>
            <a:ext cx="10515600" cy="933196"/>
          </a:xfrm>
        </p:spPr>
        <p:txBody>
          <a:bodyPr>
            <a:normAutofit/>
          </a:bodyPr>
          <a:lstStyle/>
          <a:p>
            <a:pPr algn="ctr"/>
            <a:r>
              <a:rPr lang="en-US" sz="4000" dirty="0"/>
              <a:t>The War So Far</a:t>
            </a:r>
          </a:p>
        </p:txBody>
      </p:sp>
      <p:pic>
        <p:nvPicPr>
          <p:cNvPr id="3" name="Picture 2">
            <a:extLst>
              <a:ext uri="{FF2B5EF4-FFF2-40B4-BE49-F238E27FC236}">
                <a16:creationId xmlns:a16="http://schemas.microsoft.com/office/drawing/2014/main" id="{907EDEBE-C532-4423-81BE-EDDF82E3690F}"/>
              </a:ext>
            </a:extLst>
          </p:cNvPr>
          <p:cNvPicPr>
            <a:picLocks noChangeAspect="1"/>
          </p:cNvPicPr>
          <p:nvPr/>
        </p:nvPicPr>
        <p:blipFill>
          <a:blip r:embed="rId3"/>
          <a:stretch>
            <a:fillRect/>
          </a:stretch>
        </p:blipFill>
        <p:spPr>
          <a:xfrm>
            <a:off x="3657108" y="1422132"/>
            <a:ext cx="4909554" cy="4013735"/>
          </a:xfrm>
          <a:prstGeom prst="rect">
            <a:avLst/>
          </a:prstGeom>
        </p:spPr>
      </p:pic>
      <p:pic>
        <p:nvPicPr>
          <p:cNvPr id="4" name="Picture 3">
            <a:hlinkClick r:id="rId4"/>
            <a:extLst>
              <a:ext uri="{FF2B5EF4-FFF2-40B4-BE49-F238E27FC236}">
                <a16:creationId xmlns:a16="http://schemas.microsoft.com/office/drawing/2014/main" id="{634F8678-6AA3-48D0-9449-152E98A6F8CC}"/>
              </a:ext>
            </a:extLst>
          </p:cNvPr>
          <p:cNvPicPr>
            <a:picLocks noChangeAspect="1"/>
          </p:cNvPicPr>
          <p:nvPr/>
        </p:nvPicPr>
        <p:blipFill>
          <a:blip r:embed="rId5"/>
          <a:stretch>
            <a:fillRect/>
          </a:stretch>
        </p:blipFill>
        <p:spPr>
          <a:xfrm>
            <a:off x="9971495" y="2116169"/>
            <a:ext cx="877900" cy="688908"/>
          </a:xfrm>
          <a:prstGeom prst="rect">
            <a:avLst/>
          </a:prstGeom>
        </p:spPr>
      </p:pic>
      <p:sp>
        <p:nvSpPr>
          <p:cNvPr id="5" name="Rectangle 4">
            <a:extLst>
              <a:ext uri="{FF2B5EF4-FFF2-40B4-BE49-F238E27FC236}">
                <a16:creationId xmlns:a16="http://schemas.microsoft.com/office/drawing/2014/main" id="{2463BCAC-7056-4D21-A705-7BB6AB6E8FF8}"/>
              </a:ext>
            </a:extLst>
          </p:cNvPr>
          <p:cNvSpPr/>
          <p:nvPr/>
        </p:nvSpPr>
        <p:spPr>
          <a:xfrm>
            <a:off x="8669896" y="2351781"/>
            <a:ext cx="2935706" cy="1077218"/>
          </a:xfrm>
          <a:prstGeom prst="rect">
            <a:avLst/>
          </a:prstGeom>
        </p:spPr>
        <p:txBody>
          <a:bodyPr wrap="square">
            <a:spAutoFit/>
          </a:bodyPr>
          <a:lstStyle/>
          <a:p>
            <a:pPr marL="0" indent="0">
              <a:buNone/>
            </a:pPr>
            <a:r>
              <a:rPr lang="en-US" sz="2800" dirty="0"/>
              <a:t>Activity </a:t>
            </a:r>
            <a:br>
              <a:rPr lang="en-US" dirty="0"/>
            </a:br>
            <a:r>
              <a:rPr lang="en-US" dirty="0">
                <a:solidFill>
                  <a:srgbClr val="225790"/>
                </a:solidFill>
                <a:hlinkClick r:id="rId4"/>
              </a:rPr>
              <a:t>Watch </a:t>
            </a:r>
            <a:r>
              <a:rPr lang="en-US" i="1" dirty="0">
                <a:solidFill>
                  <a:srgbClr val="225790"/>
                </a:solidFill>
                <a:hlinkClick r:id="rId4"/>
              </a:rPr>
              <a:t>1862 In4 </a:t>
            </a:r>
            <a:r>
              <a:rPr lang="en-US" dirty="0">
                <a:solidFill>
                  <a:srgbClr val="225790"/>
                </a:solidFill>
                <a:hlinkClick r:id="rId4"/>
              </a:rPr>
              <a:t>Video until 3 min 34 seconds.</a:t>
            </a:r>
            <a:endParaRPr lang="en-US" dirty="0">
              <a:solidFill>
                <a:srgbClr val="225790"/>
              </a:solidFill>
            </a:endParaRPr>
          </a:p>
        </p:txBody>
      </p:sp>
      <p:sp>
        <p:nvSpPr>
          <p:cNvPr id="6" name="TextBox 5">
            <a:extLst>
              <a:ext uri="{FF2B5EF4-FFF2-40B4-BE49-F238E27FC236}">
                <a16:creationId xmlns:a16="http://schemas.microsoft.com/office/drawing/2014/main" id="{0B936B3B-F4CC-4B4D-8279-5A46136296ED}"/>
              </a:ext>
            </a:extLst>
          </p:cNvPr>
          <p:cNvSpPr txBox="1"/>
          <p:nvPr/>
        </p:nvSpPr>
        <p:spPr>
          <a:xfrm>
            <a:off x="8669896" y="3497152"/>
            <a:ext cx="3061336" cy="1938992"/>
          </a:xfrm>
          <a:prstGeom prst="rect">
            <a:avLst/>
          </a:prstGeom>
          <a:noFill/>
        </p:spPr>
        <p:txBody>
          <a:bodyPr wrap="square" rtlCol="0">
            <a:spAutoFit/>
          </a:bodyPr>
          <a:lstStyle/>
          <a:p>
            <a:pPr marL="342900" indent="-342900">
              <a:buFont typeface="Arial" panose="020B0604020202020204" pitchFamily="34" charset="0"/>
              <a:buChar char="•"/>
            </a:pPr>
            <a:r>
              <a:rPr lang="en-US" sz="2000" dirty="0"/>
              <a:t>How did the Union feel as the summer of 1862 came to an end? </a:t>
            </a:r>
          </a:p>
          <a:p>
            <a:pPr marL="285750" indent="-285750">
              <a:buFont typeface="Arial" panose="020B0604020202020204" pitchFamily="34" charset="0"/>
              <a:buChar char="•"/>
            </a:pPr>
            <a:r>
              <a:rPr lang="en-US" sz="2000" dirty="0"/>
              <a:t>Why might public approval of a war be so important?</a:t>
            </a:r>
          </a:p>
        </p:txBody>
      </p:sp>
    </p:spTree>
    <p:extLst>
      <p:ext uri="{BB962C8B-B14F-4D97-AF65-F5344CB8AC3E}">
        <p14:creationId xmlns:p14="http://schemas.microsoft.com/office/powerpoint/2010/main" val="1600778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079A4-BB67-43CD-9F22-041EBCFF8A4F}"/>
              </a:ext>
            </a:extLst>
          </p:cNvPr>
          <p:cNvSpPr>
            <a:spLocks noGrp="1"/>
          </p:cNvSpPr>
          <p:nvPr>
            <p:ph type="title"/>
          </p:nvPr>
        </p:nvSpPr>
        <p:spPr>
          <a:xfrm>
            <a:off x="2480853" y="111352"/>
            <a:ext cx="5588726" cy="1090432"/>
          </a:xfrm>
        </p:spPr>
        <p:txBody>
          <a:bodyPr>
            <a:normAutofit/>
          </a:bodyPr>
          <a:lstStyle/>
          <a:p>
            <a:pPr algn="ctr"/>
            <a:r>
              <a:rPr lang="en-US" sz="4000" dirty="0"/>
              <a:t>Pressure Builds</a:t>
            </a:r>
          </a:p>
        </p:txBody>
      </p:sp>
      <p:sp>
        <p:nvSpPr>
          <p:cNvPr id="3" name="Content Placeholder 2">
            <a:extLst>
              <a:ext uri="{FF2B5EF4-FFF2-40B4-BE49-F238E27FC236}">
                <a16:creationId xmlns:a16="http://schemas.microsoft.com/office/drawing/2014/main" id="{81151806-80C2-4A38-93E1-57408DF806A8}"/>
              </a:ext>
            </a:extLst>
          </p:cNvPr>
          <p:cNvSpPr txBox="1">
            <a:spLocks/>
          </p:cNvSpPr>
          <p:nvPr/>
        </p:nvSpPr>
        <p:spPr>
          <a:xfrm>
            <a:off x="2682239" y="1201784"/>
            <a:ext cx="5185955" cy="559569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By the summer of 1862:</a:t>
            </a:r>
          </a:p>
          <a:p>
            <a:pPr lvl="1"/>
            <a:r>
              <a:rPr lang="en-US" dirty="0"/>
              <a:t>Lincoln is faced with increasing pressure from </a:t>
            </a:r>
            <a:r>
              <a:rPr lang="en-US" dirty="0">
                <a:solidFill>
                  <a:schemeClr val="tx2"/>
                </a:solidFill>
              </a:rPr>
              <a:t>abolitionists </a:t>
            </a:r>
            <a:r>
              <a:rPr lang="en-US" dirty="0"/>
              <a:t>seeking emancipation as part of the war effort.</a:t>
            </a:r>
          </a:p>
          <a:p>
            <a:pPr lvl="1"/>
            <a:r>
              <a:rPr lang="en-US" dirty="0"/>
              <a:t>The risk of </a:t>
            </a:r>
            <a:r>
              <a:rPr lang="en-US" dirty="0">
                <a:solidFill>
                  <a:schemeClr val="tx2"/>
                </a:solidFill>
              </a:rPr>
              <a:t>foreign involvement </a:t>
            </a:r>
            <a:r>
              <a:rPr lang="en-US" dirty="0"/>
              <a:t>grows (Great Britain and France could recognize and help the Confederacy).</a:t>
            </a:r>
          </a:p>
          <a:p>
            <a:pPr lvl="1"/>
            <a:r>
              <a:rPr lang="en-US" dirty="0"/>
              <a:t>Large numbers of </a:t>
            </a:r>
            <a:r>
              <a:rPr lang="en-US" dirty="0">
                <a:solidFill>
                  <a:schemeClr val="tx2"/>
                </a:solidFill>
              </a:rPr>
              <a:t>slaves</a:t>
            </a:r>
            <a:r>
              <a:rPr lang="en-US" dirty="0"/>
              <a:t> are leaving their owners and entering Union army camps as refugees.</a:t>
            </a:r>
          </a:p>
          <a:p>
            <a:pPr lvl="1"/>
            <a:r>
              <a:rPr lang="en-US" dirty="0">
                <a:solidFill>
                  <a:schemeClr val="tx2"/>
                </a:solidFill>
              </a:rPr>
              <a:t>Loss of battles </a:t>
            </a:r>
            <a:r>
              <a:rPr lang="en-US" dirty="0"/>
              <a:t>leads to less war support from US citizens. </a:t>
            </a:r>
          </a:p>
        </p:txBody>
      </p:sp>
      <p:pic>
        <p:nvPicPr>
          <p:cNvPr id="5" name="Picture 4" descr="A person wearing a suit and tie&#10;&#10;Description automatically generated">
            <a:extLst>
              <a:ext uri="{FF2B5EF4-FFF2-40B4-BE49-F238E27FC236}">
                <a16:creationId xmlns:a16="http://schemas.microsoft.com/office/drawing/2014/main" id="{8FBCC94B-9867-43BE-9A55-5A6163F0B9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070" y="416411"/>
            <a:ext cx="2273618" cy="3583222"/>
          </a:xfrm>
          <a:prstGeom prst="rect">
            <a:avLst/>
          </a:prstGeom>
        </p:spPr>
      </p:pic>
      <p:pic>
        <p:nvPicPr>
          <p:cNvPr id="1026" name="Picture 2" descr="Image result for british flag">
            <a:extLst>
              <a:ext uri="{FF2B5EF4-FFF2-40B4-BE49-F238E27FC236}">
                <a16:creationId xmlns:a16="http://schemas.microsoft.com/office/drawing/2014/main" id="{4DA225E3-2F02-4AB8-B136-B3C9D09613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867" y="4132216"/>
            <a:ext cx="2486025" cy="1524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A picture containing text, book, photo, window&#10;&#10;Description automatically generated">
            <a:extLst>
              <a:ext uri="{FF2B5EF4-FFF2-40B4-BE49-F238E27FC236}">
                <a16:creationId xmlns:a16="http://schemas.microsoft.com/office/drawing/2014/main" id="{004D0A14-385B-4726-90B3-845AB0D8507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21536" y="656568"/>
            <a:ext cx="3948544" cy="2776616"/>
          </a:xfrm>
          <a:prstGeom prst="rect">
            <a:avLst/>
          </a:prstGeom>
        </p:spPr>
      </p:pic>
      <p:pic>
        <p:nvPicPr>
          <p:cNvPr id="6" name="Picture 5" descr="A group of people posing for a photo&#10;&#10;Description automatically generated">
            <a:extLst>
              <a:ext uri="{FF2B5EF4-FFF2-40B4-BE49-F238E27FC236}">
                <a16:creationId xmlns:a16="http://schemas.microsoft.com/office/drawing/2014/main" id="{544128C3-1FEE-4E67-8C5C-07173965B0F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22128" y="3584863"/>
            <a:ext cx="3947952" cy="2535382"/>
          </a:xfrm>
          <a:prstGeom prst="rect">
            <a:avLst/>
          </a:prstGeom>
        </p:spPr>
      </p:pic>
    </p:spTree>
    <p:extLst>
      <p:ext uri="{BB962C8B-B14F-4D97-AF65-F5344CB8AC3E}">
        <p14:creationId xmlns:p14="http://schemas.microsoft.com/office/powerpoint/2010/main" val="776674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44306157-51FE-45DB-A1F2-4A8D1E880F72}"/>
              </a:ext>
            </a:extLst>
          </p:cNvPr>
          <p:cNvSpPr txBox="1">
            <a:spLocks/>
          </p:cNvSpPr>
          <p:nvPr/>
        </p:nvSpPr>
        <p:spPr>
          <a:xfrm>
            <a:off x="535172" y="573887"/>
            <a:ext cx="11121656" cy="126554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As the war began and states seceded, President Abraham Lincoln called for volunteers to stop the secession and </a:t>
            </a:r>
            <a:r>
              <a:rPr lang="en-US" u="sng" dirty="0"/>
              <a:t>save the Union</a:t>
            </a:r>
            <a:r>
              <a:rPr lang="en-US" dirty="0"/>
              <a:t>. </a:t>
            </a:r>
          </a:p>
        </p:txBody>
      </p:sp>
      <p:pic>
        <p:nvPicPr>
          <p:cNvPr id="3" name="Picture 2">
            <a:extLst>
              <a:ext uri="{FF2B5EF4-FFF2-40B4-BE49-F238E27FC236}">
                <a16:creationId xmlns:a16="http://schemas.microsoft.com/office/drawing/2014/main" id="{52B32B0F-D240-42F6-B515-9D912F23D91F}"/>
              </a:ext>
            </a:extLst>
          </p:cNvPr>
          <p:cNvPicPr>
            <a:picLocks noChangeAspect="1"/>
          </p:cNvPicPr>
          <p:nvPr/>
        </p:nvPicPr>
        <p:blipFill rotWithShape="1">
          <a:blip r:embed="rId3">
            <a:extLst>
              <a:ext uri="{28A0092B-C50C-407E-A947-70E740481C1C}">
                <a14:useLocalDpi xmlns:a14="http://schemas.microsoft.com/office/drawing/2010/main" val="0"/>
              </a:ext>
            </a:extLst>
          </a:blip>
          <a:srcRect l="24327" t="25558" r="16122" b="12921"/>
          <a:stretch/>
        </p:blipFill>
        <p:spPr>
          <a:xfrm>
            <a:off x="1562986" y="1652467"/>
            <a:ext cx="4054873" cy="4402282"/>
          </a:xfrm>
          <a:prstGeom prst="rect">
            <a:avLst/>
          </a:prstGeom>
        </p:spPr>
      </p:pic>
      <p:sp>
        <p:nvSpPr>
          <p:cNvPr id="4" name="TextBox 3">
            <a:extLst>
              <a:ext uri="{FF2B5EF4-FFF2-40B4-BE49-F238E27FC236}">
                <a16:creationId xmlns:a16="http://schemas.microsoft.com/office/drawing/2014/main" id="{3A004120-C5AC-4E6C-BC62-AB2EC58C0A18}"/>
              </a:ext>
            </a:extLst>
          </p:cNvPr>
          <p:cNvSpPr txBox="1"/>
          <p:nvPr/>
        </p:nvSpPr>
        <p:spPr>
          <a:xfrm>
            <a:off x="6574143" y="4245325"/>
            <a:ext cx="5100138" cy="1815882"/>
          </a:xfrm>
          <a:prstGeom prst="rect">
            <a:avLst/>
          </a:prstGeom>
          <a:noFill/>
        </p:spPr>
        <p:txBody>
          <a:bodyPr wrap="square" rtlCol="0">
            <a:spAutoFit/>
          </a:bodyPr>
          <a:lstStyle/>
          <a:p>
            <a:r>
              <a:rPr lang="en-US" sz="2800" dirty="0">
                <a:solidFill>
                  <a:schemeClr val="accent1"/>
                </a:solidFill>
                <a:latin typeface="Georgia" charset="0"/>
                <a:ea typeface="Georgia" charset="0"/>
                <a:cs typeface="Georgia" charset="0"/>
              </a:rPr>
              <a:t>At this point, it is clear that something major needed to be done to change the course of the war.</a:t>
            </a:r>
          </a:p>
        </p:txBody>
      </p:sp>
    </p:spTree>
    <p:extLst>
      <p:ext uri="{BB962C8B-B14F-4D97-AF65-F5344CB8AC3E}">
        <p14:creationId xmlns:p14="http://schemas.microsoft.com/office/powerpoint/2010/main" val="17508623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8A23D-6BC2-4953-BC91-F4ABE3E07E90}"/>
              </a:ext>
            </a:extLst>
          </p:cNvPr>
          <p:cNvSpPr>
            <a:spLocks noGrp="1"/>
          </p:cNvSpPr>
          <p:nvPr>
            <p:ph type="title"/>
          </p:nvPr>
        </p:nvSpPr>
        <p:spPr>
          <a:xfrm>
            <a:off x="838200" y="301331"/>
            <a:ext cx="10515600" cy="878883"/>
          </a:xfrm>
        </p:spPr>
        <p:txBody>
          <a:bodyPr>
            <a:normAutofit/>
          </a:bodyPr>
          <a:lstStyle/>
          <a:p>
            <a:pPr algn="ctr"/>
            <a:r>
              <a:rPr lang="en-US" sz="4000" dirty="0"/>
              <a:t>Union Victory</a:t>
            </a:r>
          </a:p>
        </p:txBody>
      </p:sp>
      <p:sp>
        <p:nvSpPr>
          <p:cNvPr id="3" name="Content Placeholder 2">
            <a:extLst>
              <a:ext uri="{FF2B5EF4-FFF2-40B4-BE49-F238E27FC236}">
                <a16:creationId xmlns:a16="http://schemas.microsoft.com/office/drawing/2014/main" id="{207BCB45-7532-49FE-9D43-2932A7617271}"/>
              </a:ext>
            </a:extLst>
          </p:cNvPr>
          <p:cNvSpPr txBox="1">
            <a:spLocks/>
          </p:cNvSpPr>
          <p:nvPr/>
        </p:nvSpPr>
        <p:spPr>
          <a:xfrm>
            <a:off x="1547091" y="1421819"/>
            <a:ext cx="4548909" cy="40143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On </a:t>
            </a:r>
            <a:r>
              <a:rPr lang="en-US" dirty="0">
                <a:solidFill>
                  <a:schemeClr val="tx2"/>
                </a:solidFill>
              </a:rPr>
              <a:t>July 22, 1862 </a:t>
            </a:r>
            <a:r>
              <a:rPr lang="en-US" dirty="0"/>
              <a:t>Lincoln presents the Preliminary Emancipation Proclamation to his cabinet.</a:t>
            </a:r>
          </a:p>
          <a:p>
            <a:pPr marL="0" indent="0">
              <a:buNone/>
            </a:pPr>
            <a:r>
              <a:rPr lang="en-US" dirty="0"/>
              <a:t>Secretary of State, William Seward suggests that a </a:t>
            </a:r>
            <a:r>
              <a:rPr lang="en-US" dirty="0">
                <a:solidFill>
                  <a:schemeClr val="accent1"/>
                </a:solidFill>
              </a:rPr>
              <a:t>Union victory </a:t>
            </a:r>
            <a:r>
              <a:rPr lang="en-US" dirty="0"/>
              <a:t>should be achieved before issuing the proclamation.</a:t>
            </a:r>
          </a:p>
          <a:p>
            <a:pPr marL="0" indent="0">
              <a:buFont typeface="Arial" panose="020B0604020202020204" pitchFamily="34" charset="0"/>
              <a:buNone/>
            </a:pPr>
            <a:endParaRPr lang="en-US" dirty="0"/>
          </a:p>
        </p:txBody>
      </p:sp>
      <p:sp>
        <p:nvSpPr>
          <p:cNvPr id="5" name="TextBox 4">
            <a:extLst>
              <a:ext uri="{FF2B5EF4-FFF2-40B4-BE49-F238E27FC236}">
                <a16:creationId xmlns:a16="http://schemas.microsoft.com/office/drawing/2014/main" id="{551BC193-8F51-4228-8DB3-4F83F2892C51}"/>
              </a:ext>
            </a:extLst>
          </p:cNvPr>
          <p:cNvSpPr txBox="1"/>
          <p:nvPr/>
        </p:nvSpPr>
        <p:spPr>
          <a:xfrm>
            <a:off x="6527802" y="1421819"/>
            <a:ext cx="4825998" cy="4154984"/>
          </a:xfrm>
          <a:prstGeom prst="rect">
            <a:avLst/>
          </a:prstGeom>
          <a:noFill/>
        </p:spPr>
        <p:txBody>
          <a:bodyPr wrap="square" rtlCol="0">
            <a:spAutoFit/>
          </a:bodyPr>
          <a:lstStyle/>
          <a:p>
            <a:r>
              <a:rPr lang="en-US" sz="2400" dirty="0">
                <a:solidFill>
                  <a:schemeClr val="accent1"/>
                </a:solidFill>
              </a:rPr>
              <a:t>“It may be viewed as the last measure of an exhausted government, a cry for help</a:t>
            </a:r>
            <a:r>
              <a:rPr lang="mr-IN" sz="2400" dirty="0">
                <a:solidFill>
                  <a:schemeClr val="accent1"/>
                </a:solidFill>
              </a:rPr>
              <a:t>…</a:t>
            </a:r>
            <a:r>
              <a:rPr lang="en-US" sz="2400" dirty="0">
                <a:solidFill>
                  <a:schemeClr val="accent1"/>
                </a:solidFill>
              </a:rPr>
              <a:t>. Postpone its issue, until you can give it to the country supported by military success, instead of issuing it, as would be the case now, upon the greatest disasters of the war!”</a:t>
            </a:r>
          </a:p>
          <a:p>
            <a:endParaRPr lang="en-US" sz="2400" dirty="0">
              <a:solidFill>
                <a:schemeClr val="accent1"/>
              </a:solidFill>
            </a:endParaRPr>
          </a:p>
          <a:p>
            <a:r>
              <a:rPr lang="mr-IN" sz="2400" dirty="0"/>
              <a:t>–</a:t>
            </a:r>
            <a:r>
              <a:rPr lang="en-US" sz="2400" dirty="0"/>
              <a:t> Secretary of State, William Seward. </a:t>
            </a:r>
          </a:p>
        </p:txBody>
      </p:sp>
    </p:spTree>
    <p:extLst>
      <p:ext uri="{BB962C8B-B14F-4D97-AF65-F5344CB8AC3E}">
        <p14:creationId xmlns:p14="http://schemas.microsoft.com/office/powerpoint/2010/main" val="11745228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67ADFB7-6A92-409C-B691-1CA55B03EEED}"/>
              </a:ext>
            </a:extLst>
          </p:cNvPr>
          <p:cNvPicPr>
            <a:picLocks noChangeAspect="1"/>
          </p:cNvPicPr>
          <p:nvPr/>
        </p:nvPicPr>
        <p:blipFill rotWithShape="1">
          <a:blip r:embed="rId3"/>
          <a:srcRect l="2932" t="4867" r="3258" b="5094"/>
          <a:stretch/>
        </p:blipFill>
        <p:spPr>
          <a:xfrm>
            <a:off x="361508" y="329230"/>
            <a:ext cx="8042644" cy="6199539"/>
          </a:xfrm>
          <a:prstGeom prst="rect">
            <a:avLst/>
          </a:prstGeom>
        </p:spPr>
      </p:pic>
      <p:sp>
        <p:nvSpPr>
          <p:cNvPr id="4" name="TextBox 3">
            <a:extLst>
              <a:ext uri="{FF2B5EF4-FFF2-40B4-BE49-F238E27FC236}">
                <a16:creationId xmlns:a16="http://schemas.microsoft.com/office/drawing/2014/main" id="{ACA6A45E-D39E-44E1-9F35-9BCFF2FF3629}"/>
              </a:ext>
            </a:extLst>
          </p:cNvPr>
          <p:cNvSpPr txBox="1"/>
          <p:nvPr/>
        </p:nvSpPr>
        <p:spPr>
          <a:xfrm>
            <a:off x="8606169" y="4897553"/>
            <a:ext cx="3323561" cy="1631216"/>
          </a:xfrm>
          <a:prstGeom prst="rect">
            <a:avLst/>
          </a:prstGeom>
          <a:noFill/>
        </p:spPr>
        <p:txBody>
          <a:bodyPr wrap="square" rtlCol="0">
            <a:spAutoFit/>
          </a:bodyPr>
          <a:lstStyle/>
          <a:p>
            <a:r>
              <a:rPr lang="en-US" sz="2000" dirty="0">
                <a:latin typeface="Georgia" charset="0"/>
                <a:ea typeface="Georgia" charset="0"/>
                <a:cs typeface="Georgia" charset="0"/>
              </a:rPr>
              <a:t>The first reading of the Emancipation Proclamation before the cabinet. Painted by F.B. Carpenter </a:t>
            </a:r>
          </a:p>
        </p:txBody>
      </p:sp>
    </p:spTree>
    <p:extLst>
      <p:ext uri="{BB962C8B-B14F-4D97-AF65-F5344CB8AC3E}">
        <p14:creationId xmlns:p14="http://schemas.microsoft.com/office/powerpoint/2010/main" val="3094751922"/>
      </p:ext>
    </p:extLst>
  </p:cSld>
  <p:clrMapOvr>
    <a:masterClrMapping/>
  </p:clrMapOvr>
</p:sld>
</file>

<file path=ppt/theme/theme1.xml><?xml version="1.0" encoding="utf-8"?>
<a:theme xmlns:a="http://schemas.openxmlformats.org/drawingml/2006/main" name="Office Theme">
  <a:themeElements>
    <a:clrScheme name="American Battlefield Trust">
      <a:dk1>
        <a:srgbClr val="003F77"/>
      </a:dk1>
      <a:lt1>
        <a:sysClr val="window" lastClr="FFFFFF"/>
      </a:lt1>
      <a:dk2>
        <a:srgbClr val="003F77"/>
      </a:dk2>
      <a:lt2>
        <a:srgbClr val="E7E6E6"/>
      </a:lt2>
      <a:accent1>
        <a:srgbClr val="C00000"/>
      </a:accent1>
      <a:accent2>
        <a:srgbClr val="DEA900"/>
      </a:accent2>
      <a:accent3>
        <a:srgbClr val="538135"/>
      </a:accent3>
      <a:accent4>
        <a:srgbClr val="0563C1"/>
      </a:accent4>
      <a:accent5>
        <a:srgbClr val="5B9BD5"/>
      </a:accent5>
      <a:accent6>
        <a:srgbClr val="BDD7EE"/>
      </a:accent6>
      <a:hlink>
        <a:srgbClr val="0563C1"/>
      </a:hlink>
      <a:folHlink>
        <a:srgbClr val="954F72"/>
      </a:folHlink>
    </a:clrScheme>
    <a:fontScheme name="American Battlefield Trust">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TotalTime>
  <Words>982</Words>
  <Application>Microsoft Office PowerPoint</Application>
  <PresentationFormat>Widescreen</PresentationFormat>
  <Paragraphs>93</Paragraphs>
  <Slides>24</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Adobe Devanagari</vt:lpstr>
      <vt:lpstr>Arial</vt:lpstr>
      <vt:lpstr>Calibri</vt:lpstr>
      <vt:lpstr>Georgia</vt:lpstr>
      <vt:lpstr>Office Theme</vt:lpstr>
      <vt:lpstr>1862: Antietam and Emancipation</vt:lpstr>
      <vt:lpstr>Antietam &amp; Emancipation </vt:lpstr>
      <vt:lpstr>PowerPoint Presentation</vt:lpstr>
      <vt:lpstr>The War So Far</vt:lpstr>
      <vt:lpstr>The War So Far</vt:lpstr>
      <vt:lpstr>Pressure Builds</vt:lpstr>
      <vt:lpstr>PowerPoint Presentation</vt:lpstr>
      <vt:lpstr>Union Victory</vt:lpstr>
      <vt:lpstr>PowerPoint Presentation</vt:lpstr>
      <vt:lpstr>Antietam September 17, 1862</vt:lpstr>
      <vt:lpstr>The Battle of Antietam</vt:lpstr>
      <vt:lpstr>The Battle of Antietam</vt:lpstr>
      <vt:lpstr>Emancipation</vt:lpstr>
      <vt:lpstr>The Emancipation Proclamation</vt:lpstr>
      <vt:lpstr>Emancipation</vt:lpstr>
      <vt:lpstr>Let’s look again at the issues Lincoln was facing before the Emancipation Proclamation…</vt:lpstr>
      <vt:lpstr>PowerPoint Presentation</vt:lpstr>
      <vt:lpstr>PowerPoint Presentation</vt:lpstr>
      <vt:lpstr>PowerPoint Presentation</vt:lpstr>
      <vt:lpstr>PowerPoint Presentation</vt:lpstr>
      <vt:lpstr>United States Colored Troops</vt:lpstr>
      <vt:lpstr>Black Soldiers in the Civil War</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1862: Antietam and Emancipation</dc:title>
  <dc:creator>Matthew Shea</dc:creator>
  <cp:lastModifiedBy>Laurel Gupton</cp:lastModifiedBy>
  <cp:revision>18</cp:revision>
  <dcterms:created xsi:type="dcterms:W3CDTF">2019-09-17T14:05:50Z</dcterms:created>
  <dcterms:modified xsi:type="dcterms:W3CDTF">2020-01-14T15:26:22Z</dcterms:modified>
</cp:coreProperties>
</file>