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891" r:id="rId3"/>
    <p:sldId id="892" r:id="rId4"/>
    <p:sldId id="902" r:id="rId5"/>
    <p:sldId id="894" r:id="rId6"/>
    <p:sldId id="911" r:id="rId7"/>
    <p:sldId id="912" r:id="rId8"/>
    <p:sldId id="909" r:id="rId9"/>
    <p:sldId id="903" r:id="rId10"/>
    <p:sldId id="904" r:id="rId11"/>
    <p:sldId id="885" r:id="rId12"/>
    <p:sldId id="906" r:id="rId13"/>
    <p:sldId id="914" r:id="rId14"/>
    <p:sldId id="907" r:id="rId15"/>
    <p:sldId id="908" r:id="rId16"/>
    <p:sldId id="913" r:id="rId17"/>
    <p:sldId id="910" r:id="rId18"/>
    <p:sldId id="915" r:id="rId19"/>
    <p:sldId id="9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357" autoAdjust="0"/>
  </p:normalViewPr>
  <p:slideViewPr>
    <p:cSldViewPr snapToGrid="0">
      <p:cViewPr varScale="1">
        <p:scale>
          <a:sx n="69" d="100"/>
          <a:sy n="69" d="100"/>
        </p:scale>
        <p:origin x="72" y="81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Confederate call to arms printed in Lexington, Kentucky, asking for volunteers to go to war in Virginia. April 17, 1861. State Library, Richmond, Virginia.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 York State Archives. New York (State). Department of Education. Division of Visual Instruction. Instructional glass lantern slides, ca. 1856-1939. Series A3045-78, No. 3659</a:t>
            </a:r>
          </a:p>
          <a:p>
            <a:endParaRPr lang="en-US" sz="1200" b="0" i="0" kern="1200" dirty="0">
              <a:solidFill>
                <a:schemeClr val="tx1"/>
              </a:solidFill>
              <a:effectLst/>
              <a:latin typeface="+mn-lt"/>
              <a:ea typeface="+mn-ea"/>
              <a:cs typeface="+mn-cs"/>
            </a:endParaRPr>
          </a:p>
          <a:p>
            <a:r>
              <a:rPr lang="en-US" dirty="0"/>
              <a:t>http://digitalcollections.archives.nysed.gov/index.php/Detail/Object/Show/object_id/1110</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60470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8" y="4486005"/>
            <a:ext cx="10117583" cy="870010"/>
          </a:xfrm>
        </p:spPr>
        <p:txBody>
          <a:bodyPr>
            <a:noAutofit/>
          </a:bodyPr>
          <a:lstStyle/>
          <a:p>
            <a:r>
              <a:rPr lang="en-US" sz="4800" dirty="0"/>
              <a:t>1861: The Country Goes to War</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84F-AC91-48BD-85E5-F514455AE7C7}"/>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Jefferson Davis, President of the Confederate States of America</a:t>
            </a:r>
            <a:br>
              <a:rPr lang="en-US" dirty="0"/>
            </a:br>
            <a:r>
              <a:rPr lang="en-US" sz="2400" dirty="0"/>
              <a:t>February 18, 1861</a:t>
            </a:r>
          </a:p>
        </p:txBody>
      </p:sp>
      <p:sp>
        <p:nvSpPr>
          <p:cNvPr id="4" name="Content Placeholder 4">
            <a:extLst>
              <a:ext uri="{FF2B5EF4-FFF2-40B4-BE49-F238E27FC236}">
                <a16:creationId xmlns:a16="http://schemas.microsoft.com/office/drawing/2014/main" id="{61FA4A71-7F99-4AA1-BD92-9397E619664D}"/>
              </a:ext>
            </a:extLst>
          </p:cNvPr>
          <p:cNvSpPr>
            <a:spLocks noGrp="1"/>
          </p:cNvSpPr>
          <p:nvPr>
            <p:ph idx="1"/>
          </p:nvPr>
        </p:nvSpPr>
        <p:spPr>
          <a:xfrm>
            <a:off x="5566610" y="1972427"/>
            <a:ext cx="6075947" cy="4091489"/>
          </a:xfrm>
        </p:spPr>
        <p:txBody>
          <a:bodyPr>
            <a:noAutofit/>
          </a:bodyPr>
          <a:lstStyle/>
          <a:p>
            <a:pPr marL="0" indent="0">
              <a:buNone/>
            </a:pPr>
            <a:r>
              <a:rPr lang="en-US" sz="2000" b="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pic>
        <p:nvPicPr>
          <p:cNvPr id="5" name="Content Placeholder 5">
            <a:extLst>
              <a:ext uri="{FF2B5EF4-FFF2-40B4-BE49-F238E27FC236}">
                <a16:creationId xmlns:a16="http://schemas.microsoft.com/office/drawing/2014/main" id="{285E0C00-26DA-45F3-A7BB-AA1B62C13D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946" y="1632285"/>
            <a:ext cx="2756903" cy="3924300"/>
          </a:xfrm>
          <a:prstGeom prst="rect">
            <a:avLst/>
          </a:prstGeom>
          <a:noFill/>
          <a:ln>
            <a:noFill/>
          </a:ln>
        </p:spPr>
      </p:pic>
    </p:spTree>
    <p:extLst>
      <p:ext uri="{BB962C8B-B14F-4D97-AF65-F5344CB8AC3E}">
        <p14:creationId xmlns:p14="http://schemas.microsoft.com/office/powerpoint/2010/main" val="76048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F5AC-0A18-4EF1-B63D-11C035BD1092}"/>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Abraham Lincoln, President of the United States of America</a:t>
            </a:r>
            <a:br>
              <a:rPr lang="en-US" dirty="0"/>
            </a:br>
            <a:r>
              <a:rPr lang="en-US" sz="2400" dirty="0"/>
              <a:t>March 4, 1861</a:t>
            </a:r>
          </a:p>
        </p:txBody>
      </p:sp>
      <p:sp>
        <p:nvSpPr>
          <p:cNvPr id="3" name="Content Placeholder 4">
            <a:extLst>
              <a:ext uri="{FF2B5EF4-FFF2-40B4-BE49-F238E27FC236}">
                <a16:creationId xmlns:a16="http://schemas.microsoft.com/office/drawing/2014/main" id="{96B07A94-E94C-4135-8C44-AF3E4E24CE2D}"/>
              </a:ext>
            </a:extLst>
          </p:cNvPr>
          <p:cNvSpPr>
            <a:spLocks noGrp="1"/>
          </p:cNvSpPr>
          <p:nvPr>
            <p:ph sz="half" idx="1"/>
          </p:nvPr>
        </p:nvSpPr>
        <p:spPr>
          <a:xfrm>
            <a:off x="6096000" y="2149475"/>
            <a:ext cx="4876800" cy="3882357"/>
          </a:xfrm>
        </p:spPr>
        <p:txBody>
          <a:bodyPr>
            <a:normAutofit/>
          </a:bodyPr>
          <a:lstStyle/>
          <a:p>
            <a:pPr marL="0" indent="0">
              <a:buNone/>
            </a:pPr>
            <a:r>
              <a:rPr lang="en-US" sz="2400" b="0" dirty="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a:p>
          <a:p>
            <a:endParaRPr lang="en-US" dirty="0"/>
          </a:p>
        </p:txBody>
      </p:sp>
      <p:pic>
        <p:nvPicPr>
          <p:cNvPr id="4" name="Picture 2" descr="Portrait of Abraham Lincoln">
            <a:extLst>
              <a:ext uri="{FF2B5EF4-FFF2-40B4-BE49-F238E27FC236}">
                <a16:creationId xmlns:a16="http://schemas.microsoft.com/office/drawing/2014/main" id="{6D0749AE-FF92-4F6F-B97E-FFED818B6C3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1096" y="1600367"/>
            <a:ext cx="2861264" cy="4163780"/>
          </a:xfrm>
          <a:prstGeom prst="rect">
            <a:avLst/>
          </a:prstGeom>
          <a:noFill/>
          <a:ln>
            <a:noFill/>
          </a:ln>
        </p:spPr>
      </p:pic>
    </p:spTree>
    <p:extLst>
      <p:ext uri="{BB962C8B-B14F-4D97-AF65-F5344CB8AC3E}">
        <p14:creationId xmlns:p14="http://schemas.microsoft.com/office/powerpoint/2010/main" val="35372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9060-FB0A-459C-977D-6C70119FFAD0}"/>
              </a:ext>
            </a:extLst>
          </p:cNvPr>
          <p:cNvSpPr>
            <a:spLocks noGrp="1"/>
          </p:cNvSpPr>
          <p:nvPr>
            <p:ph type="title"/>
          </p:nvPr>
        </p:nvSpPr>
        <p:spPr>
          <a:xfrm>
            <a:off x="849229" y="316545"/>
            <a:ext cx="10515600" cy="1062622"/>
          </a:xfrm>
        </p:spPr>
        <p:txBody>
          <a:bodyPr>
            <a:normAutofit/>
          </a:bodyPr>
          <a:lstStyle/>
          <a:p>
            <a:pPr algn="ctr"/>
            <a:r>
              <a:rPr lang="en-US" sz="4000" dirty="0"/>
              <a:t>Fort Sumter</a:t>
            </a:r>
            <a:br>
              <a:rPr lang="en-US" dirty="0"/>
            </a:br>
            <a:r>
              <a:rPr lang="en-US" sz="2800" dirty="0"/>
              <a:t>April 12, 1861</a:t>
            </a:r>
          </a:p>
        </p:txBody>
      </p:sp>
      <p:sp>
        <p:nvSpPr>
          <p:cNvPr id="4" name="Content Placeholder 3">
            <a:extLst>
              <a:ext uri="{FF2B5EF4-FFF2-40B4-BE49-F238E27FC236}">
                <a16:creationId xmlns:a16="http://schemas.microsoft.com/office/drawing/2014/main" id="{A566A9CA-9851-414B-8149-24AE11CBCEC7}"/>
              </a:ext>
            </a:extLst>
          </p:cNvPr>
          <p:cNvSpPr txBox="1">
            <a:spLocks noGrp="1"/>
          </p:cNvSpPr>
          <p:nvPr>
            <p:ph idx="1"/>
          </p:nvPr>
        </p:nvSpPr>
        <p:spPr>
          <a:xfrm>
            <a:off x="6289843" y="1883447"/>
            <a:ext cx="5257800" cy="3091103"/>
          </a:xfrm>
          <a:prstGeom prst="rect">
            <a:avLst/>
          </a:prstGeom>
          <a:noFill/>
        </p:spPr>
        <p:txBody>
          <a:bodyPr wrap="square" rtlCol="0">
            <a:spAutoFit/>
          </a:bodyPr>
          <a:lstStyle/>
          <a:p>
            <a:pPr marL="0" indent="0">
              <a:buNone/>
            </a:pPr>
            <a:r>
              <a:rPr lang="en-US" sz="2200" b="0" dirty="0">
                <a:latin typeface="Georgia"/>
                <a:cs typeface="Georgia"/>
              </a:rPr>
              <a:t>Confederate forces fired on the fort, which was unable to effectively fight back.  The United States surrendered Fort Sumter, Union forces left the following day. </a:t>
            </a:r>
          </a:p>
          <a:p>
            <a:endParaRPr lang="en-US" sz="2200" b="0" dirty="0">
              <a:latin typeface="Georgia"/>
              <a:cs typeface="Georgia"/>
            </a:endParaRPr>
          </a:p>
          <a:p>
            <a:pPr marL="0" indent="0">
              <a:buNone/>
            </a:pPr>
            <a:r>
              <a:rPr lang="en-US" sz="2200" b="0" dirty="0">
                <a:latin typeface="Georgia"/>
                <a:cs typeface="Georgia"/>
              </a:rPr>
              <a:t>The firing upon Fort Sumter was the opening engagement of the American Civil War.</a:t>
            </a:r>
          </a:p>
        </p:txBody>
      </p:sp>
      <p:pic>
        <p:nvPicPr>
          <p:cNvPr id="5" name="Picture 4" descr="Fort Sumter cannon.jpg">
            <a:extLst>
              <a:ext uri="{FF2B5EF4-FFF2-40B4-BE49-F238E27FC236}">
                <a16:creationId xmlns:a16="http://schemas.microsoft.com/office/drawing/2014/main" id="{C83C45DB-C2C9-4B4E-803B-6E7334DA6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229" y="1534149"/>
            <a:ext cx="5052929" cy="3789697"/>
          </a:xfrm>
          <a:prstGeom prst="rect">
            <a:avLst/>
          </a:prstGeom>
        </p:spPr>
      </p:pic>
    </p:spTree>
    <p:extLst>
      <p:ext uri="{BB962C8B-B14F-4D97-AF65-F5344CB8AC3E}">
        <p14:creationId xmlns:p14="http://schemas.microsoft.com/office/powerpoint/2010/main" val="396743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B6257B-1219-495F-B3C3-67D4D62216B1}"/>
              </a:ext>
            </a:extLst>
          </p:cNvPr>
          <p:cNvSpPr>
            <a:spLocks noGrp="1"/>
          </p:cNvSpPr>
          <p:nvPr>
            <p:ph type="title"/>
          </p:nvPr>
        </p:nvSpPr>
        <p:spPr>
          <a:xfrm>
            <a:off x="838200" y="365125"/>
            <a:ext cx="10515600" cy="1325563"/>
          </a:xfrm>
        </p:spPr>
        <p:txBody>
          <a:bodyPr>
            <a:normAutofit fontScale="90000"/>
          </a:bodyPr>
          <a:lstStyle/>
          <a:p>
            <a:pPr algn="ctr"/>
            <a:r>
              <a:rPr lang="en-US" sz="4000" dirty="0">
                <a:latin typeface="Georgia" pitchFamily="18" charset="0"/>
                <a:cs typeface="Calibri" pitchFamily="34" charset="0"/>
              </a:rPr>
              <a:t>Excerpt, </a:t>
            </a:r>
            <a:r>
              <a:rPr lang="en-US" sz="4000" i="1" dirty="0">
                <a:latin typeface="Georgia" pitchFamily="18" charset="0"/>
                <a:cs typeface="Calibri" pitchFamily="34" charset="0"/>
              </a:rPr>
              <a:t>Surrender of Fort Sumter </a:t>
            </a:r>
            <a:br>
              <a:rPr lang="en-US" sz="4000" i="1" dirty="0">
                <a:latin typeface="Georgia" pitchFamily="18" charset="0"/>
                <a:cs typeface="Calibri" pitchFamily="34" charset="0"/>
              </a:rPr>
            </a:br>
            <a:r>
              <a:rPr lang="en-US" sz="4000" i="1" dirty="0">
                <a:latin typeface="Georgia" pitchFamily="18" charset="0"/>
                <a:cs typeface="Calibri" pitchFamily="34" charset="0"/>
              </a:rPr>
              <a:t>Effect of the News at Richmond</a:t>
            </a:r>
            <a:br>
              <a:rPr lang="en-US" sz="4000" dirty="0">
                <a:latin typeface="Georgia" pitchFamily="18" charset="0"/>
                <a:cs typeface="Calibri" pitchFamily="34" charset="0"/>
              </a:rPr>
            </a:br>
            <a:r>
              <a:rPr lang="en-US" sz="2500" dirty="0">
                <a:solidFill>
                  <a:schemeClr val="accent1"/>
                </a:solidFill>
                <a:cs typeface="Calibri" pitchFamily="34" charset="0"/>
              </a:rPr>
              <a:t>April 15, 1861, Richmond Enquirer</a:t>
            </a:r>
            <a:endParaRPr lang="en-US" sz="4000" dirty="0">
              <a:solidFill>
                <a:schemeClr val="accent1"/>
              </a:solidFill>
              <a:latin typeface="Georgia" pitchFamily="18" charset="0"/>
            </a:endParaRPr>
          </a:p>
        </p:txBody>
      </p:sp>
      <p:sp>
        <p:nvSpPr>
          <p:cNvPr id="5" name="Content Placeholder 3">
            <a:extLst>
              <a:ext uri="{FF2B5EF4-FFF2-40B4-BE49-F238E27FC236}">
                <a16:creationId xmlns:a16="http://schemas.microsoft.com/office/drawing/2014/main" id="{D7E9510C-87F8-4F0F-B605-917A083B73D4}"/>
              </a:ext>
            </a:extLst>
          </p:cNvPr>
          <p:cNvSpPr>
            <a:spLocks noGrp="1"/>
          </p:cNvSpPr>
          <p:nvPr>
            <p:ph idx="1"/>
          </p:nvPr>
        </p:nvSpPr>
        <p:spPr>
          <a:xfrm>
            <a:off x="838200" y="1825625"/>
            <a:ext cx="10515600" cy="3781425"/>
          </a:xfrm>
        </p:spPr>
        <p:txBody>
          <a:bodyPr>
            <a:normAutofit/>
          </a:bodyPr>
          <a:lstStyle/>
          <a:p>
            <a:pPr marL="0" indent="0">
              <a:buNone/>
            </a:pPr>
            <a:r>
              <a:rPr lang="en-US" b="0" dirty="0">
                <a:latin typeface="Georgia" pitchFamily="18" charset="0"/>
                <a:cs typeface="Calibri" pitchFamily="34" charset="0"/>
              </a:rPr>
              <a:t>The 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b="0" dirty="0" err="1">
                <a:latin typeface="Georgia" pitchFamily="18" charset="0"/>
                <a:cs typeface="Calibri" pitchFamily="34" charset="0"/>
              </a:rPr>
              <a:t>Marsellaise</a:t>
            </a:r>
            <a:r>
              <a:rPr lang="en-US" b="0" dirty="0">
                <a:latin typeface="Georgia" pitchFamily="18" charset="0"/>
                <a:cs typeface="Calibri" pitchFamily="34" charset="0"/>
              </a:rPr>
              <a:t>, and cannon (manufactured at the Tredegar for the use of the Confederate Government) thundered a welcome to the banner of the South.</a:t>
            </a:r>
            <a:endParaRPr lang="en-US" b="0" dirty="0">
              <a:latin typeface="Georgia" pitchFamily="18" charset="0"/>
            </a:endParaRPr>
          </a:p>
        </p:txBody>
      </p:sp>
    </p:spTree>
    <p:extLst>
      <p:ext uri="{BB962C8B-B14F-4D97-AF65-F5344CB8AC3E}">
        <p14:creationId xmlns:p14="http://schemas.microsoft.com/office/powerpoint/2010/main" val="267987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0EFA-6BDD-40E5-BE36-007FED6F2787}"/>
              </a:ext>
            </a:extLst>
          </p:cNvPr>
          <p:cNvSpPr>
            <a:spLocks noGrp="1"/>
          </p:cNvSpPr>
          <p:nvPr>
            <p:ph type="title"/>
          </p:nvPr>
        </p:nvSpPr>
        <p:spPr>
          <a:xfrm>
            <a:off x="838200" y="1010653"/>
            <a:ext cx="10515600" cy="4315326"/>
          </a:xfrm>
        </p:spPr>
        <p:txBody>
          <a:bodyPr>
            <a:noAutofit/>
          </a:bodyPr>
          <a:lstStyle/>
          <a:p>
            <a:pPr marL="0" indent="0"/>
            <a:r>
              <a:rPr lang="en-US" sz="3600" b="1" dirty="0"/>
              <a:t>C A L </a:t>
            </a:r>
            <a:r>
              <a:rPr lang="en-US" sz="3600" b="1" dirty="0" err="1"/>
              <a:t>L</a:t>
            </a:r>
            <a:r>
              <a:rPr lang="en-US" sz="3600" b="1" dirty="0"/>
              <a:t> T O A R M S ! !</a:t>
            </a:r>
            <a:br>
              <a:rPr lang="en-US" sz="3600" b="1" dirty="0"/>
            </a:br>
            <a:br>
              <a:rPr lang="en-US" sz="3600" b="1" dirty="0"/>
            </a:br>
            <a:r>
              <a:rPr lang="en-US" sz="3600" b="1" dirty="0"/>
              <a:t>75,000 VOLUNTEERS WANTED</a:t>
            </a:r>
            <a:br>
              <a:rPr lang="en-US" sz="3600" b="1" dirty="0"/>
            </a:br>
            <a:br>
              <a:rPr lang="en-US" sz="3600" b="1" dirty="0"/>
            </a:br>
            <a:r>
              <a:rPr lang="en-US" sz="3600" b="1" dirty="0"/>
              <a:t>Washington, April 15.</a:t>
            </a:r>
            <a:br>
              <a:rPr lang="en-US" sz="3600" b="1" dirty="0"/>
            </a:br>
            <a:br>
              <a:rPr lang="en-US" sz="3600" b="1" dirty="0"/>
            </a:br>
            <a:r>
              <a:rPr lang="en-US" sz="3600" b="1" dirty="0"/>
              <a:t>Under the act of Congress for calling out the militia to execute the laws of the Union to suppress insurrection</a:t>
            </a:r>
            <a:r>
              <a:rPr lang="mr-IN" sz="3600" b="1" dirty="0"/>
              <a:t>…</a:t>
            </a:r>
            <a:r>
              <a:rPr lang="en-US" sz="3600" b="1" dirty="0"/>
              <a:t>.</a:t>
            </a:r>
            <a:br>
              <a:rPr lang="en-US" sz="3600" b="1" dirty="0"/>
            </a:br>
            <a:br>
              <a:rPr lang="en-US" sz="3600" b="1" dirty="0"/>
            </a:br>
            <a:r>
              <a:rPr lang="en-US" sz="3600" b="1" dirty="0"/>
              <a:t>- Simon Cameron, Secretary of War</a:t>
            </a:r>
            <a:endParaRPr lang="en-US" sz="3600" dirty="0"/>
          </a:p>
        </p:txBody>
      </p:sp>
      <p:pic>
        <p:nvPicPr>
          <p:cNvPr id="4" name="Picture 3">
            <a:extLst>
              <a:ext uri="{FF2B5EF4-FFF2-40B4-BE49-F238E27FC236}">
                <a16:creationId xmlns:a16="http://schemas.microsoft.com/office/drawing/2014/main" id="{6D9A152F-B1D0-4CE0-8F30-286204CA3E6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950776">
            <a:off x="5119886" y="-556803"/>
            <a:ext cx="6407880" cy="8811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122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DD11-0F1C-407A-992A-C544D8B8BC2C}"/>
              </a:ext>
            </a:extLst>
          </p:cNvPr>
          <p:cNvSpPr>
            <a:spLocks noGrp="1"/>
          </p:cNvSpPr>
          <p:nvPr>
            <p:ph type="title"/>
          </p:nvPr>
        </p:nvSpPr>
        <p:spPr>
          <a:xfrm>
            <a:off x="838200" y="236788"/>
            <a:ext cx="10515600" cy="885705"/>
          </a:xfrm>
        </p:spPr>
        <p:txBody>
          <a:bodyPr>
            <a:normAutofit/>
          </a:bodyPr>
          <a:lstStyle/>
          <a:p>
            <a:pPr algn="ctr"/>
            <a:r>
              <a:rPr lang="en-US" sz="4000" dirty="0"/>
              <a:t>April 17, 1861</a:t>
            </a:r>
          </a:p>
        </p:txBody>
      </p:sp>
      <p:pic>
        <p:nvPicPr>
          <p:cNvPr id="4" name="Content Placeholder 7">
            <a:extLst>
              <a:ext uri="{FF2B5EF4-FFF2-40B4-BE49-F238E27FC236}">
                <a16:creationId xmlns:a16="http://schemas.microsoft.com/office/drawing/2014/main" id="{F32BC33E-37FB-47C4-8423-C1669FCCF6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966" t="21745" r="13312" b="18459"/>
          <a:stretch/>
        </p:blipFill>
        <p:spPr>
          <a:xfrm>
            <a:off x="3335589" y="1122493"/>
            <a:ext cx="5520822" cy="4923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75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314-F608-4928-82B2-D6A9F9D326A5}"/>
              </a:ext>
            </a:extLst>
          </p:cNvPr>
          <p:cNvSpPr>
            <a:spLocks noGrp="1"/>
          </p:cNvSpPr>
          <p:nvPr>
            <p:ph type="title"/>
          </p:nvPr>
        </p:nvSpPr>
        <p:spPr>
          <a:xfrm>
            <a:off x="440782" y="2354346"/>
            <a:ext cx="3220453" cy="1479717"/>
          </a:xfrm>
        </p:spPr>
        <p:txBody>
          <a:bodyPr>
            <a:normAutofit/>
          </a:bodyPr>
          <a:lstStyle/>
          <a:p>
            <a:pPr algn="ctr"/>
            <a:r>
              <a:rPr lang="en-US" sz="4000" dirty="0"/>
              <a:t>Secession</a:t>
            </a:r>
            <a:br>
              <a:rPr lang="en-US" dirty="0"/>
            </a:br>
            <a:r>
              <a:rPr lang="en-US" sz="2800" dirty="0"/>
              <a:t>April to June 1861</a:t>
            </a:r>
          </a:p>
        </p:txBody>
      </p:sp>
      <p:pic>
        <p:nvPicPr>
          <p:cNvPr id="5" name="Picture 4" descr="A close up of a map&#10;&#10;Description automatically generated">
            <a:extLst>
              <a:ext uri="{FF2B5EF4-FFF2-40B4-BE49-F238E27FC236}">
                <a16:creationId xmlns:a16="http://schemas.microsoft.com/office/drawing/2014/main" id="{7314E925-31E6-48C6-9AF4-332BC735D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908" y="324550"/>
            <a:ext cx="7588656" cy="6208900"/>
          </a:xfrm>
          <a:prstGeom prst="rect">
            <a:avLst/>
          </a:prstGeom>
        </p:spPr>
      </p:pic>
    </p:spTree>
    <p:extLst>
      <p:ext uri="{BB962C8B-B14F-4D97-AF65-F5344CB8AC3E}">
        <p14:creationId xmlns:p14="http://schemas.microsoft.com/office/powerpoint/2010/main" val="187770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A8D1-390C-43FB-A4F6-EB1E5669273A}"/>
              </a:ext>
            </a:extLst>
          </p:cNvPr>
          <p:cNvSpPr>
            <a:spLocks noGrp="1"/>
          </p:cNvSpPr>
          <p:nvPr>
            <p:ph type="title"/>
          </p:nvPr>
        </p:nvSpPr>
        <p:spPr/>
        <p:txBody>
          <a:bodyPr>
            <a:normAutofit/>
          </a:bodyPr>
          <a:lstStyle/>
          <a:p>
            <a:pPr algn="ctr"/>
            <a:r>
              <a:rPr lang="en-US" sz="4000" dirty="0"/>
              <a:t>Virginia Joins the Confederacy</a:t>
            </a:r>
            <a:br>
              <a:rPr lang="en-US" dirty="0"/>
            </a:br>
            <a:r>
              <a:rPr lang="en-US" sz="2800" dirty="0"/>
              <a:t>April 17, 1861</a:t>
            </a:r>
          </a:p>
        </p:txBody>
      </p:sp>
      <p:sp>
        <p:nvSpPr>
          <p:cNvPr id="3" name="Content Placeholder 2">
            <a:extLst>
              <a:ext uri="{FF2B5EF4-FFF2-40B4-BE49-F238E27FC236}">
                <a16:creationId xmlns:a16="http://schemas.microsoft.com/office/drawing/2014/main" id="{2BFBEDA5-0D57-4072-9909-4E69C323BB9E}"/>
              </a:ext>
            </a:extLst>
          </p:cNvPr>
          <p:cNvSpPr>
            <a:spLocks noGrp="1"/>
          </p:cNvSpPr>
          <p:nvPr>
            <p:ph idx="1"/>
          </p:nvPr>
        </p:nvSpPr>
        <p:spPr>
          <a:xfrm>
            <a:off x="6673516" y="1825625"/>
            <a:ext cx="4680284" cy="3781545"/>
          </a:xfrm>
        </p:spPr>
        <p:txBody>
          <a:bodyPr/>
          <a:lstStyle/>
          <a:p>
            <a:pPr marL="0" indent="0">
              <a:buNone/>
            </a:pPr>
            <a:r>
              <a:rPr lang="en-US" b="0" dirty="0"/>
              <a:t>Virginia joins the Confederate States </a:t>
            </a:r>
            <a:br>
              <a:rPr lang="en-US" b="0" dirty="0"/>
            </a:br>
            <a:r>
              <a:rPr lang="en-US" b="0" dirty="0"/>
              <a:t>of America.</a:t>
            </a:r>
          </a:p>
          <a:p>
            <a:pPr>
              <a:buNone/>
            </a:pPr>
            <a:endParaRPr lang="en-US" b="0" dirty="0"/>
          </a:p>
          <a:p>
            <a:pPr marL="0" indent="0">
              <a:buNone/>
            </a:pPr>
            <a:r>
              <a:rPr lang="en-US" b="0" dirty="0"/>
              <a:t>Richmond becomes the Capital of the Confederacy</a:t>
            </a:r>
          </a:p>
          <a:p>
            <a:endParaRPr lang="en-US" dirty="0"/>
          </a:p>
        </p:txBody>
      </p:sp>
      <p:pic>
        <p:nvPicPr>
          <p:cNvPr id="6" name="Picture 5" descr="A close up of a map&#10;&#10;Description automatically generated">
            <a:extLst>
              <a:ext uri="{FF2B5EF4-FFF2-40B4-BE49-F238E27FC236}">
                <a16:creationId xmlns:a16="http://schemas.microsoft.com/office/drawing/2014/main" id="{C7E9350C-0FEB-43D6-AE69-EC6B0C80D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10" y="1486525"/>
            <a:ext cx="5036344" cy="4120645"/>
          </a:xfrm>
          <a:prstGeom prst="rect">
            <a:avLst/>
          </a:prstGeom>
        </p:spPr>
      </p:pic>
    </p:spTree>
    <p:extLst>
      <p:ext uri="{BB962C8B-B14F-4D97-AF65-F5344CB8AC3E}">
        <p14:creationId xmlns:p14="http://schemas.microsoft.com/office/powerpoint/2010/main" val="369640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D16EFBF-B0DA-46D7-BA07-7D1C85E6B54C}"/>
              </a:ext>
            </a:extLst>
          </p:cNvPr>
          <p:cNvSpPr>
            <a:spLocks noGrp="1"/>
          </p:cNvSpPr>
          <p:nvPr>
            <p:ph type="title"/>
          </p:nvPr>
        </p:nvSpPr>
        <p:spPr>
          <a:xfrm>
            <a:off x="838200" y="365125"/>
            <a:ext cx="10515600" cy="1325563"/>
          </a:xfrm>
        </p:spPr>
        <p:txBody>
          <a:bodyPr/>
          <a:lstStyle/>
          <a:p>
            <a:pPr algn="ctr"/>
            <a:r>
              <a:rPr lang="en-US" dirty="0"/>
              <a:t>First Manassas (Bull Run)</a:t>
            </a:r>
            <a:br>
              <a:rPr lang="en-US" dirty="0"/>
            </a:br>
            <a:r>
              <a:rPr lang="en-US" sz="2800" dirty="0">
                <a:solidFill>
                  <a:schemeClr val="accent1"/>
                </a:solidFill>
              </a:rPr>
              <a:t>July 21, 1861</a:t>
            </a:r>
            <a:endParaRPr lang="en-US" dirty="0">
              <a:solidFill>
                <a:schemeClr val="accent1"/>
              </a:solidFill>
            </a:endParaRPr>
          </a:p>
        </p:txBody>
      </p:sp>
      <p:sp>
        <p:nvSpPr>
          <p:cNvPr id="5" name="Content Placeholder 4">
            <a:extLst>
              <a:ext uri="{FF2B5EF4-FFF2-40B4-BE49-F238E27FC236}">
                <a16:creationId xmlns:a16="http://schemas.microsoft.com/office/drawing/2014/main" id="{8CB8EDCF-A53F-4AAC-A81C-66A71A4068B3}"/>
              </a:ext>
            </a:extLst>
          </p:cNvPr>
          <p:cNvSpPr>
            <a:spLocks noGrp="1"/>
          </p:cNvSpPr>
          <p:nvPr>
            <p:ph idx="1"/>
          </p:nvPr>
        </p:nvSpPr>
        <p:spPr>
          <a:xfrm>
            <a:off x="6263642" y="3819208"/>
            <a:ext cx="4876800" cy="1606928"/>
          </a:xfrm>
        </p:spPr>
        <p:txBody>
          <a:bodyPr/>
          <a:lstStyle/>
          <a:p>
            <a:pPr marL="0" indent="0">
              <a:buNone/>
            </a:pPr>
            <a:r>
              <a:rPr lang="en-US" sz="2200" b="0" dirty="0">
                <a:solidFill>
                  <a:schemeClr val="tx1"/>
                </a:solidFill>
                <a:latin typeface="Georgia" pitchFamily="18" charset="0"/>
              </a:rPr>
              <a:t>The first major land battle </a:t>
            </a:r>
            <a:br>
              <a:rPr lang="en-US" sz="2200" b="0" dirty="0">
                <a:solidFill>
                  <a:schemeClr val="tx1"/>
                </a:solidFill>
                <a:latin typeface="Georgia" pitchFamily="18" charset="0"/>
              </a:rPr>
            </a:br>
            <a:r>
              <a:rPr lang="en-US" sz="2200" b="0" dirty="0">
                <a:solidFill>
                  <a:schemeClr val="tx1"/>
                </a:solidFill>
                <a:latin typeface="Georgia" pitchFamily="18" charset="0"/>
              </a:rPr>
              <a:t>of the American Civil War, </a:t>
            </a:r>
            <a:br>
              <a:rPr lang="en-US" sz="2200" b="0" dirty="0">
                <a:solidFill>
                  <a:schemeClr val="tx1"/>
                </a:solidFill>
                <a:latin typeface="Georgia" pitchFamily="18" charset="0"/>
              </a:rPr>
            </a:br>
            <a:r>
              <a:rPr lang="en-US" sz="2200" b="0" dirty="0">
                <a:solidFill>
                  <a:schemeClr val="tx1"/>
                </a:solidFill>
                <a:latin typeface="Georgia" pitchFamily="18" charset="0"/>
              </a:rPr>
              <a:t>The Battle of First Manassas, also known as Bull Run, was fought just outside of Washington D.C.  </a:t>
            </a:r>
          </a:p>
        </p:txBody>
      </p:sp>
      <p:pic>
        <p:nvPicPr>
          <p:cNvPr id="6" name="Content Placeholder 5">
            <a:extLst>
              <a:ext uri="{FF2B5EF4-FFF2-40B4-BE49-F238E27FC236}">
                <a16:creationId xmlns:a16="http://schemas.microsoft.com/office/drawing/2014/main" id="{7394BF88-0E82-4A4D-B632-08DDC44DF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26" y="1858584"/>
            <a:ext cx="4860034" cy="3567552"/>
          </a:xfrm>
          <a:prstGeom prst="rect">
            <a:avLst/>
          </a:prstGeom>
        </p:spPr>
      </p:pic>
    </p:spTree>
    <p:extLst>
      <p:ext uri="{BB962C8B-B14F-4D97-AF65-F5344CB8AC3E}">
        <p14:creationId xmlns:p14="http://schemas.microsoft.com/office/powerpoint/2010/main" val="248625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5E014-742C-4836-9BF4-2CD04179B421}"/>
              </a:ext>
            </a:extLst>
          </p:cNvPr>
          <p:cNvSpPr>
            <a:spLocks noGrp="1"/>
          </p:cNvSpPr>
          <p:nvPr>
            <p:ph type="title"/>
          </p:nvPr>
        </p:nvSpPr>
        <p:spPr>
          <a:xfrm>
            <a:off x="838200" y="365125"/>
            <a:ext cx="10515600" cy="1325563"/>
          </a:xfrm>
        </p:spPr>
        <p:txBody>
          <a:bodyPr/>
          <a:lstStyle/>
          <a:p>
            <a:pPr algn="ctr"/>
            <a:r>
              <a:rPr lang="en-US" sz="4000" dirty="0"/>
              <a:t>Excerpt, </a:t>
            </a:r>
            <a:r>
              <a:rPr lang="en-US" sz="4000" i="1" dirty="0"/>
              <a:t>The New York Times</a:t>
            </a:r>
            <a:br>
              <a:rPr lang="en-US" dirty="0"/>
            </a:br>
            <a:r>
              <a:rPr lang="en-US" sz="2500" dirty="0">
                <a:solidFill>
                  <a:schemeClr val="accent1"/>
                </a:solidFill>
                <a:latin typeface="+mj-lt"/>
              </a:rPr>
              <a:t>July 26, 1861, New York</a:t>
            </a:r>
          </a:p>
        </p:txBody>
      </p:sp>
      <p:sp>
        <p:nvSpPr>
          <p:cNvPr id="5" name="Content Placeholder 4">
            <a:extLst>
              <a:ext uri="{FF2B5EF4-FFF2-40B4-BE49-F238E27FC236}">
                <a16:creationId xmlns:a16="http://schemas.microsoft.com/office/drawing/2014/main" id="{8CEB8924-36CC-4DBA-A276-2682834BC217}"/>
              </a:ext>
            </a:extLst>
          </p:cNvPr>
          <p:cNvSpPr>
            <a:spLocks noGrp="1"/>
          </p:cNvSpPr>
          <p:nvPr>
            <p:ph idx="1"/>
          </p:nvPr>
        </p:nvSpPr>
        <p:spPr>
          <a:xfrm>
            <a:off x="838200" y="1810385"/>
            <a:ext cx="10515600" cy="3950335"/>
          </a:xfrm>
        </p:spPr>
        <p:txBody>
          <a:bodyPr>
            <a:normAutofit/>
          </a:bodyPr>
          <a:lstStyle/>
          <a:p>
            <a:pPr marL="0" indent="0">
              <a:buNone/>
            </a:pPr>
            <a:r>
              <a:rPr lang="en-US" sz="2400" b="0" dirty="0">
                <a:latin typeface="Georgia" pitchFamily="18" charset="0"/>
                <a:cs typeface="Calibri" pitchFamily="34" charset="0"/>
              </a:rPr>
              <a:t>Governor Morgan, it will be seen by his Proclamation, published in another column, has concluded, under the requisition of the President for </a:t>
            </a:r>
            <a:r>
              <a:rPr lang="en-US" sz="2400" b="0" dirty="0">
                <a:solidFill>
                  <a:schemeClr val="accent1"/>
                </a:solidFill>
                <a:latin typeface="Georgia" pitchFamily="18" charset="0"/>
                <a:cs typeface="Calibri" pitchFamily="34" charset="0"/>
              </a:rPr>
              <a:t>more troops, to call for twenty-five thousand additional Volunteers</a:t>
            </a:r>
            <a:r>
              <a:rPr lang="en-US" sz="2400" b="0" dirty="0">
                <a:solidFill>
                  <a:srgbClr val="225790"/>
                </a:solidFill>
                <a:latin typeface="Georgia" pitchFamily="18" charset="0"/>
                <a:cs typeface="Calibri" pitchFamily="34" charset="0"/>
              </a:rPr>
              <a:t>, </a:t>
            </a:r>
            <a:r>
              <a:rPr lang="en-US" sz="2400" b="0" dirty="0">
                <a:latin typeface="Georgia" pitchFamily="18" charset="0"/>
                <a:cs typeface="Calibri" pitchFamily="34" charset="0"/>
              </a:rPr>
              <a:t>to serve for three years, or during the war.</a:t>
            </a:r>
            <a:br>
              <a:rPr lang="en-US" sz="2400" b="0" dirty="0">
                <a:latin typeface="Georgia" pitchFamily="18" charset="0"/>
                <a:cs typeface="Calibri" pitchFamily="34" charset="0"/>
              </a:rPr>
            </a:br>
            <a:br>
              <a:rPr lang="en-US" sz="2400" b="0" dirty="0">
                <a:latin typeface="Georgia" pitchFamily="18" charset="0"/>
                <a:cs typeface="Calibri" pitchFamily="34" charset="0"/>
              </a:rPr>
            </a:br>
            <a:r>
              <a:rPr lang="en-US" sz="2400" b="0" dirty="0">
                <a:latin typeface="Georgia" pitchFamily="18" charset="0"/>
                <a:cs typeface="Calibri" pitchFamily="34" charset="0"/>
              </a:rPr>
              <a:t>It is expected at Fortress Monroe that </a:t>
            </a:r>
            <a:r>
              <a:rPr lang="en-US" sz="2400" b="0" dirty="0" err="1">
                <a:latin typeface="Georgia" pitchFamily="18" charset="0"/>
                <a:cs typeface="Calibri" pitchFamily="34" charset="0"/>
              </a:rPr>
              <a:t>Magruder</a:t>
            </a:r>
            <a:r>
              <a:rPr lang="en-US" sz="2400" b="0" dirty="0">
                <a:latin typeface="Georgia" pitchFamily="18" charset="0"/>
                <a:cs typeface="Calibri" pitchFamily="34" charset="0"/>
              </a:rPr>
              <a:t>, the rebel commander at Yorktown, </a:t>
            </a:r>
            <a:r>
              <a:rPr lang="en-US" sz="2400" b="0" dirty="0">
                <a:solidFill>
                  <a:schemeClr val="accent1"/>
                </a:solidFill>
                <a:latin typeface="Georgia" pitchFamily="18" charset="0"/>
                <a:cs typeface="Calibri" pitchFamily="34" charset="0"/>
              </a:rPr>
              <a:t>emboldened by the success at Manassas  Junction </a:t>
            </a:r>
            <a:r>
              <a:rPr lang="en-US" sz="2400" b="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400" b="0" dirty="0">
              <a:latin typeface="Georgia" pitchFamily="18" charset="0"/>
            </a:endParaRPr>
          </a:p>
        </p:txBody>
      </p:sp>
    </p:spTree>
    <p:extLst>
      <p:ext uri="{BB962C8B-B14F-4D97-AF65-F5344CB8AC3E}">
        <p14:creationId xmlns:p14="http://schemas.microsoft.com/office/powerpoint/2010/main" val="83588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168779" y="2035840"/>
            <a:ext cx="3777579" cy="1990728"/>
          </a:xfrm>
        </p:spPr>
        <p:txBody>
          <a:bodyPr>
            <a:normAutofit/>
          </a:bodyPr>
          <a:lstStyle/>
          <a:p>
            <a:pPr algn="ctr"/>
            <a:r>
              <a:rPr lang="en-US" sz="4000" dirty="0"/>
              <a:t>Lincoln Elected President</a:t>
            </a:r>
            <a:br>
              <a:rPr lang="en-US" sz="4000" dirty="0"/>
            </a:br>
            <a:r>
              <a:rPr lang="en-US" sz="2800" dirty="0"/>
              <a:t>November 6, 1860</a:t>
            </a:r>
          </a:p>
        </p:txBody>
      </p:sp>
      <p:pic>
        <p:nvPicPr>
          <p:cNvPr id="6" name="Picture 5" descr="A picture containing text, map&#10;&#10;Description automatically generated">
            <a:extLst>
              <a:ext uri="{FF2B5EF4-FFF2-40B4-BE49-F238E27FC236}">
                <a16:creationId xmlns:a16="http://schemas.microsoft.com/office/drawing/2014/main" id="{1FF57E5D-E7B1-4463-A9E8-04D56A23E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218" y="386353"/>
            <a:ext cx="7437581" cy="6085293"/>
          </a:xfrm>
          <a:prstGeom prst="rect">
            <a:avLst/>
          </a:prstGeom>
        </p:spPr>
      </p:pic>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4400" dirty="0"/>
              <a:t>Lincoln Elected President</a:t>
            </a:r>
            <a:endParaRPr lang="en-US" sz="3100" dirty="0"/>
          </a:p>
        </p:txBody>
      </p:sp>
      <p:pic>
        <p:nvPicPr>
          <p:cNvPr id="4" name="Content Placeholder 4">
            <a:extLst>
              <a:ext uri="{FF2B5EF4-FFF2-40B4-BE49-F238E27FC236}">
                <a16:creationId xmlns:a16="http://schemas.microsoft.com/office/drawing/2014/main" id="{EFC4750E-5C39-4DF5-A301-8D7138AA01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5442" y="1358012"/>
            <a:ext cx="2304119" cy="4232275"/>
          </a:xfrm>
        </p:spPr>
      </p:pic>
      <p:sp>
        <p:nvSpPr>
          <p:cNvPr id="5" name="Content Placeholder 3">
            <a:extLst>
              <a:ext uri="{FF2B5EF4-FFF2-40B4-BE49-F238E27FC236}">
                <a16:creationId xmlns:a16="http://schemas.microsoft.com/office/drawing/2014/main" id="{0D8FA4EF-D21F-4475-8D43-D80DBB7AD2F6}"/>
              </a:ext>
            </a:extLst>
          </p:cNvPr>
          <p:cNvSpPr txBox="1">
            <a:spLocks/>
          </p:cNvSpPr>
          <p:nvPr/>
        </p:nvSpPr>
        <p:spPr>
          <a:xfrm>
            <a:off x="5682916" y="1358012"/>
            <a:ext cx="4054642" cy="4232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sz="2200" dirty="0">
                <a:latin typeface="Georgia" pitchFamily="18" charset="0"/>
              </a:rPr>
              <a:t>In the 1860 presidential race, four men ran for president – a northern Democrat, a southern Democrat, an independent, and Lincoln, a republican. </a:t>
            </a:r>
          </a:p>
          <a:p>
            <a:pPr marL="0" indent="0">
              <a:spcBef>
                <a:spcPct val="50000"/>
              </a:spcBef>
              <a:buFont typeface="Arial" panose="020B0604020202020204" pitchFamily="34" charset="0"/>
              <a:buNone/>
            </a:pPr>
            <a:r>
              <a:rPr lang="en-US" sz="2200" dirty="0">
                <a:latin typeface="Georgia" pitchFamily="18" charset="0"/>
              </a:rPr>
              <a:t>Due to the choice of 4 candidates, Lincoln, carrying the votes of the populous North, won. </a:t>
            </a:r>
          </a:p>
          <a:p>
            <a:pPr marL="0" indent="0">
              <a:spcBef>
                <a:spcPct val="50000"/>
              </a:spcBef>
              <a:buFont typeface="Arial" panose="020B0604020202020204" pitchFamily="34" charset="0"/>
              <a:buNone/>
            </a:pPr>
            <a:r>
              <a:rPr lang="en-US" sz="2200" dirty="0">
                <a:latin typeface="Georgia" pitchFamily="18" charset="0"/>
              </a:rPr>
              <a:t>Southerners became very fearful that the anti-slavery Republicans would try to change their way of life.</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2FD4-B71E-49CC-9210-26D1557AE007}"/>
              </a:ext>
            </a:extLst>
          </p:cNvPr>
          <p:cNvSpPr>
            <a:spLocks noGrp="1"/>
          </p:cNvSpPr>
          <p:nvPr>
            <p:ph type="title"/>
          </p:nvPr>
        </p:nvSpPr>
        <p:spPr>
          <a:xfrm>
            <a:off x="838200" y="284635"/>
            <a:ext cx="10515600" cy="1126791"/>
          </a:xfrm>
        </p:spPr>
        <p:txBody>
          <a:bodyPr>
            <a:normAutofit/>
          </a:bodyPr>
          <a:lstStyle/>
          <a:p>
            <a:pPr algn="ctr"/>
            <a:r>
              <a:rPr lang="en-US" sz="4000" dirty="0">
                <a:latin typeface="Georgia" pitchFamily="18" charset="0"/>
                <a:cs typeface="Calibri" pitchFamily="34" charset="0"/>
              </a:rPr>
              <a:t>Excerpt, </a:t>
            </a:r>
            <a:r>
              <a:rPr lang="en-US" sz="4000" i="1" dirty="0">
                <a:latin typeface="Georgia" pitchFamily="18" charset="0"/>
                <a:cs typeface="Calibri" pitchFamily="34" charset="0"/>
              </a:rPr>
              <a:t>Civilian And Gazette Weekly</a:t>
            </a:r>
            <a:br>
              <a:rPr lang="en-US" sz="4000" dirty="0">
                <a:latin typeface="Georgia" pitchFamily="18" charset="0"/>
                <a:cs typeface="Calibri" pitchFamily="34" charset="0"/>
              </a:rPr>
            </a:br>
            <a:r>
              <a:rPr lang="en-US" sz="2500" dirty="0">
                <a:cs typeface="Calibri" pitchFamily="34" charset="0"/>
              </a:rPr>
              <a:t>November 13, 1860,  Galveston, Texas</a:t>
            </a:r>
            <a:endParaRPr lang="en-US" sz="2800" dirty="0"/>
          </a:p>
        </p:txBody>
      </p:sp>
      <p:sp>
        <p:nvSpPr>
          <p:cNvPr id="8" name="Content Placeholder 4">
            <a:extLst>
              <a:ext uri="{FF2B5EF4-FFF2-40B4-BE49-F238E27FC236}">
                <a16:creationId xmlns:a16="http://schemas.microsoft.com/office/drawing/2014/main" id="{1E7F4890-1EAA-4824-88C0-B2AC82997498}"/>
              </a:ext>
            </a:extLst>
          </p:cNvPr>
          <p:cNvSpPr>
            <a:spLocks noGrp="1"/>
          </p:cNvSpPr>
          <p:nvPr>
            <p:ph idx="1"/>
          </p:nvPr>
        </p:nvSpPr>
        <p:spPr>
          <a:xfrm>
            <a:off x="838200" y="1411426"/>
            <a:ext cx="10515600" cy="4251437"/>
          </a:xfrm>
        </p:spPr>
        <p:txBody>
          <a:bodyPr>
            <a:noAutofit/>
          </a:bodyPr>
          <a:lstStyle/>
          <a:p>
            <a:pPr marL="0" indent="0">
              <a:buNone/>
            </a:pPr>
            <a:r>
              <a:rPr lang="en-US" sz="2200" b="0" dirty="0">
                <a:solidFill>
                  <a:schemeClr val="tx2"/>
                </a:solidFill>
                <a:latin typeface="Georgia" pitchFamily="18" charset="0"/>
                <a:cs typeface="Calibri" pitchFamily="34" charset="0"/>
              </a:rPr>
              <a:t>The Governor [of South Carolina], “earnestly recommended that, in the event of </a:t>
            </a:r>
            <a:r>
              <a:rPr lang="en-US" sz="2200" dirty="0">
                <a:solidFill>
                  <a:schemeClr val="accent1"/>
                </a:solidFill>
                <a:latin typeface="Georgia" pitchFamily="18" charset="0"/>
                <a:cs typeface="Calibri" pitchFamily="34" charset="0"/>
              </a:rPr>
              <a:t>Abraham Lincoln’s election to the Presidency</a:t>
            </a:r>
            <a:r>
              <a:rPr lang="en-US" sz="2200" b="0" dirty="0">
                <a:solidFill>
                  <a:schemeClr val="tx2"/>
                </a:solidFill>
                <a:latin typeface="Georgia" pitchFamily="18" charset="0"/>
                <a:cs typeface="Calibri" pitchFamily="34" charset="0"/>
              </a:rPr>
              <a:t>, a convention for the people of this State be immediately called to consider and determine for themselves the mode and measure of redress.”</a:t>
            </a:r>
            <a:br>
              <a:rPr lang="en-US" sz="2200" b="0" dirty="0">
                <a:solidFill>
                  <a:schemeClr val="tx2"/>
                </a:solidFill>
                <a:latin typeface="Georgia" pitchFamily="18" charset="0"/>
                <a:cs typeface="Calibri" pitchFamily="34" charset="0"/>
              </a:rPr>
            </a:br>
            <a:br>
              <a:rPr lang="en-US" sz="2200" b="0" dirty="0">
                <a:solidFill>
                  <a:schemeClr val="tx2"/>
                </a:solidFill>
                <a:latin typeface="Georgia" pitchFamily="18" charset="0"/>
                <a:cs typeface="Calibri" pitchFamily="34" charset="0"/>
              </a:rPr>
            </a:br>
            <a:r>
              <a:rPr lang="en-US" sz="2200" b="0" dirty="0">
                <a:solidFill>
                  <a:schemeClr val="tx2"/>
                </a:solidFill>
                <a:latin typeface="+mj-lt"/>
                <a:cs typeface="Calibri" pitchFamily="34" charset="0"/>
              </a:rPr>
              <a:t>[The Governor stated the following]</a:t>
            </a:r>
            <a:br>
              <a:rPr lang="en-US" sz="2200" b="0" dirty="0">
                <a:solidFill>
                  <a:schemeClr val="tx2"/>
                </a:solidFill>
                <a:latin typeface="Georgia" pitchFamily="18" charset="0"/>
                <a:cs typeface="Calibri" pitchFamily="34" charset="0"/>
              </a:rPr>
            </a:br>
            <a:br>
              <a:rPr lang="en-US" sz="2200" b="0" dirty="0">
                <a:solidFill>
                  <a:schemeClr val="tx2"/>
                </a:solidFill>
                <a:latin typeface="Georgia" pitchFamily="18" charset="0"/>
                <a:cs typeface="Calibri" pitchFamily="34" charset="0"/>
              </a:rPr>
            </a:br>
            <a:r>
              <a:rPr lang="en-US" sz="2200" b="0" dirty="0">
                <a:solidFill>
                  <a:schemeClr val="tx2"/>
                </a:solidFill>
                <a:latin typeface="Georgia" pitchFamily="18" charset="0"/>
                <a:cs typeface="Calibri" pitchFamily="34" charset="0"/>
              </a:rPr>
              <a:t>"That the only alternative left, in my judgment, is the </a:t>
            </a:r>
            <a:r>
              <a:rPr lang="en-US" sz="2200" dirty="0">
                <a:solidFill>
                  <a:schemeClr val="accent1"/>
                </a:solidFill>
                <a:latin typeface="Georgia" pitchFamily="18" charset="0"/>
                <a:cs typeface="Calibri" pitchFamily="34" charset="0"/>
              </a:rPr>
              <a:t>secession of South Carolina </a:t>
            </a:r>
            <a:r>
              <a:rPr lang="en-US" sz="2200" b="0" dirty="0">
                <a:solidFill>
                  <a:schemeClr val="tx2"/>
                </a:solidFill>
                <a:latin typeface="Georgia" pitchFamily="18" charset="0"/>
                <a:cs typeface="Calibri" pitchFamily="34" charset="0"/>
              </a:rPr>
              <a:t>from the Federal Union. The indications of many of the Southern States justify the conclusion that the secession of </a:t>
            </a:r>
            <a:r>
              <a:rPr lang="en-US" sz="2200" dirty="0">
                <a:solidFill>
                  <a:schemeClr val="accent1"/>
                </a:solidFill>
                <a:latin typeface="Georgia" pitchFamily="18" charset="0"/>
                <a:cs typeface="Calibri" pitchFamily="34" charset="0"/>
              </a:rPr>
              <a:t>South Carolina would be immediately followed, if not adopted simultaneously, by them, and ultimately by the entire South…. </a:t>
            </a:r>
            <a:r>
              <a:rPr lang="en-US" sz="2200" b="0" dirty="0">
                <a:solidFill>
                  <a:schemeClr val="tx2"/>
                </a:solidFill>
                <a:latin typeface="Georgia" pitchFamily="18" charset="0"/>
                <a:cs typeface="Calibri" pitchFamily="34" charset="0"/>
              </a:rPr>
              <a:t>The State has, with great unanimity, declared that she has the right peaceably to succeed, and no power on earth can rightfully prevent it.”</a:t>
            </a:r>
            <a:endParaRPr lang="en-US" sz="2200" b="0" dirty="0">
              <a:solidFill>
                <a:schemeClr val="tx2"/>
              </a:solidFill>
              <a:latin typeface="Georgia" pitchFamily="18" charset="0"/>
            </a:endParaRPr>
          </a:p>
        </p:txBody>
      </p:sp>
    </p:spTree>
    <p:extLst>
      <p:ext uri="{BB962C8B-B14F-4D97-AF65-F5344CB8AC3E}">
        <p14:creationId xmlns:p14="http://schemas.microsoft.com/office/powerpoint/2010/main" val="122922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304800" y="334132"/>
            <a:ext cx="11582400" cy="1414458"/>
          </a:xfrm>
        </p:spPr>
        <p:txBody>
          <a:bodyPr>
            <a:normAutofit/>
          </a:bodyPr>
          <a:lstStyle/>
          <a:p>
            <a:pPr algn="ctr"/>
            <a:r>
              <a:rPr lang="en-US" sz="4400" dirty="0"/>
              <a:t>Secession of South Carolina</a:t>
            </a:r>
            <a:br>
              <a:rPr lang="en-US" dirty="0"/>
            </a:br>
            <a:r>
              <a:rPr lang="en-US" sz="3100" dirty="0">
                <a:solidFill>
                  <a:schemeClr val="accent1"/>
                </a:solidFill>
              </a:rPr>
              <a:t>December 20, 1860</a:t>
            </a:r>
          </a:p>
        </p:txBody>
      </p:sp>
      <p:sp>
        <p:nvSpPr>
          <p:cNvPr id="4" name="Content Placeholder 2">
            <a:extLst>
              <a:ext uri="{FF2B5EF4-FFF2-40B4-BE49-F238E27FC236}">
                <a16:creationId xmlns:a16="http://schemas.microsoft.com/office/drawing/2014/main" id="{5F0384F2-771E-49BE-A199-54F4C8C70B24}"/>
              </a:ext>
            </a:extLst>
          </p:cNvPr>
          <p:cNvSpPr>
            <a:spLocks noGrp="1"/>
          </p:cNvSpPr>
          <p:nvPr>
            <p:ph idx="1"/>
          </p:nvPr>
        </p:nvSpPr>
        <p:spPr>
          <a:xfrm>
            <a:off x="882316" y="1748590"/>
            <a:ext cx="10732168" cy="3977281"/>
          </a:xfrm>
        </p:spPr>
        <p:txBody>
          <a:bodyPr>
            <a:normAutofit/>
          </a:bodyPr>
          <a:lstStyle/>
          <a:p>
            <a:pPr>
              <a:spcBef>
                <a:spcPct val="50000"/>
              </a:spcBef>
              <a:buFont typeface="Arial" pitchFamily="34" charset="0"/>
              <a:buChar char="•"/>
            </a:pPr>
            <a:r>
              <a:rPr lang="en-US" b="0" dirty="0"/>
              <a:t>On December 20, 1860 South Carolina formally seceded from, or left, the Union. </a:t>
            </a:r>
          </a:p>
          <a:p>
            <a:pPr>
              <a:spcBef>
                <a:spcPct val="50000"/>
              </a:spcBef>
              <a:buFont typeface="Arial" pitchFamily="34" charset="0"/>
              <a:buChar char="•"/>
            </a:pPr>
            <a:r>
              <a:rPr lang="en-US" b="0" dirty="0"/>
              <a:t>South Carolina argued that the non-slaveholding states in the Union had violated the Constitution, specifically the fourth article, breaking agreed upon laws; therefore, South Carolina could leave the Union. </a:t>
            </a:r>
          </a:p>
          <a:p>
            <a:pPr>
              <a:spcBef>
                <a:spcPct val="50000"/>
              </a:spcBef>
              <a:buFont typeface="Arial" pitchFamily="34" charset="0"/>
              <a:buChar char="•"/>
            </a:pPr>
            <a:r>
              <a:rPr lang="en-US" b="0" dirty="0"/>
              <a:t>Within the next six weeks, six other states voted to secede. </a:t>
            </a:r>
            <a:br>
              <a:rPr lang="en-US" b="0" dirty="0"/>
            </a:br>
            <a:r>
              <a:rPr lang="en-US" b="0" dirty="0"/>
              <a:t>The Confederate States of America was established.</a:t>
            </a:r>
          </a:p>
        </p:txBody>
      </p:sp>
    </p:spTree>
    <p:extLst>
      <p:ext uri="{BB962C8B-B14F-4D97-AF65-F5344CB8AC3E}">
        <p14:creationId xmlns:p14="http://schemas.microsoft.com/office/powerpoint/2010/main" val="159488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51250-27CC-4113-8AF9-7716DF9054FB}"/>
              </a:ext>
            </a:extLst>
          </p:cNvPr>
          <p:cNvSpPr>
            <a:spLocks noGrp="1"/>
          </p:cNvSpPr>
          <p:nvPr>
            <p:ph type="title"/>
          </p:nvPr>
        </p:nvSpPr>
        <p:spPr>
          <a:xfrm>
            <a:off x="838200" y="384594"/>
            <a:ext cx="10515600" cy="1039979"/>
          </a:xfrm>
        </p:spPr>
        <p:txBody>
          <a:bodyPr>
            <a:normAutofit fontScale="90000"/>
          </a:bodyPr>
          <a:lstStyle/>
          <a:p>
            <a:pPr algn="l"/>
            <a:r>
              <a:rPr lang="en-US" sz="3000" dirty="0">
                <a:latin typeface="Georgia" pitchFamily="18" charset="0"/>
              </a:rPr>
              <a:t>Excerpt, </a:t>
            </a:r>
            <a:r>
              <a:rPr lang="en-US" sz="3000" i="1" dirty="0">
                <a:latin typeface="Georgia" pitchFamily="18" charset="0"/>
              </a:rPr>
              <a:t>Declaration of the Immediate Causes Which Induce and Justify the Secession of South Carolina from the Federal Union</a:t>
            </a:r>
            <a:endParaRPr lang="en-US" sz="3000" i="1" dirty="0">
              <a:latin typeface="Adobe Garamond Pro" pitchFamily="18" charset="0"/>
            </a:endParaRPr>
          </a:p>
        </p:txBody>
      </p:sp>
      <p:sp>
        <p:nvSpPr>
          <p:cNvPr id="5" name="Content Placeholder 2">
            <a:extLst>
              <a:ext uri="{FF2B5EF4-FFF2-40B4-BE49-F238E27FC236}">
                <a16:creationId xmlns:a16="http://schemas.microsoft.com/office/drawing/2014/main" id="{0E633F87-B733-482A-8181-3896D17F3A06}"/>
              </a:ext>
            </a:extLst>
          </p:cNvPr>
          <p:cNvSpPr>
            <a:spLocks noGrp="1"/>
          </p:cNvSpPr>
          <p:nvPr>
            <p:ph idx="1"/>
          </p:nvPr>
        </p:nvSpPr>
        <p:spPr>
          <a:xfrm>
            <a:off x="838200" y="1424573"/>
            <a:ext cx="10515600" cy="3781425"/>
          </a:xfrm>
        </p:spPr>
        <p:txBody>
          <a:bodyPr>
            <a:noAutofit/>
          </a:bodyPr>
          <a:lstStyle/>
          <a:p>
            <a:pPr marL="0" indent="0">
              <a:buNone/>
            </a:pPr>
            <a:r>
              <a:rPr lang="en-US" sz="2400" dirty="0">
                <a:solidFill>
                  <a:schemeClr val="accent1"/>
                </a:solidFill>
                <a:latin typeface="Georgia" pitchFamily="18" charset="0"/>
              </a:rPr>
              <a:t>A geographical line has been drawn across the Union, and all the States north of that line have united in the election of a man to the high office of President of the United States, whose opinions and purposes are hostile to slavery</a:t>
            </a:r>
            <a:r>
              <a:rPr lang="en-US" sz="2400" b="0" dirty="0">
                <a:solidFill>
                  <a:srgbClr val="225790"/>
                </a:solidFill>
                <a:latin typeface="Georgia" pitchFamily="18" charset="0"/>
              </a:rPr>
              <a:t>. </a:t>
            </a:r>
            <a:r>
              <a:rPr lang="en-US" sz="2400" b="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400" b="0" dirty="0">
                <a:latin typeface="Georgia" pitchFamily="18" charset="0"/>
              </a:rPr>
            </a:br>
            <a:br>
              <a:rPr lang="en-US" sz="2400" b="0" dirty="0">
                <a:latin typeface="Georgia" pitchFamily="18" charset="0"/>
              </a:rPr>
            </a:br>
            <a:r>
              <a:rPr lang="en-US" sz="2400" b="0" dirty="0">
                <a:latin typeface="Georgia" pitchFamily="18" charset="0"/>
              </a:rPr>
              <a:t>The guaranties of the Constitution will then no longer exist; </a:t>
            </a:r>
            <a:r>
              <a:rPr lang="en-US" sz="2400" dirty="0">
                <a:solidFill>
                  <a:schemeClr val="accent1"/>
                </a:solidFill>
                <a:latin typeface="Georgia" pitchFamily="18" charset="0"/>
              </a:rPr>
              <a:t>the equal rights of the States will be lost</a:t>
            </a:r>
            <a:r>
              <a:rPr lang="en-US" sz="2400" b="0" dirty="0">
                <a:solidFill>
                  <a:srgbClr val="225790"/>
                </a:solidFill>
                <a:latin typeface="Georgia" pitchFamily="18" charset="0"/>
              </a:rPr>
              <a:t>.</a:t>
            </a:r>
            <a:r>
              <a:rPr lang="en-US" sz="2400" b="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60368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B7E77-D8B4-4D99-8263-53FF83452AC9}"/>
              </a:ext>
            </a:extLst>
          </p:cNvPr>
          <p:cNvSpPr txBox="1">
            <a:spLocks noGrp="1"/>
          </p:cNvSpPr>
          <p:nvPr>
            <p:ph type="title"/>
          </p:nvPr>
        </p:nvSpPr>
        <p:spPr>
          <a:xfrm>
            <a:off x="0" y="2332314"/>
            <a:ext cx="4721044" cy="1698927"/>
          </a:xfrm>
          <a:prstGeom prst="rect">
            <a:avLst/>
          </a:prstGeom>
          <a:noFill/>
        </p:spPr>
        <p:txBody>
          <a:bodyPr wrap="square" rtlCol="0">
            <a:spAutoFit/>
          </a:bodyPr>
          <a:lstStyle/>
          <a:p>
            <a:pPr algn="ctr"/>
            <a:r>
              <a:rPr lang="en-US" sz="4000" dirty="0">
                <a:solidFill>
                  <a:schemeClr val="tx2"/>
                </a:solidFill>
                <a:latin typeface="Georgia" pitchFamily="18" charset="0"/>
              </a:rPr>
              <a:t>South Carolina Secedes</a:t>
            </a:r>
            <a:r>
              <a:rPr lang="en-US" dirty="0">
                <a:solidFill>
                  <a:schemeClr val="tx2"/>
                </a:solidFill>
              </a:rPr>
              <a:t>	</a:t>
            </a:r>
          </a:p>
          <a:p>
            <a:pPr algn="ctr"/>
            <a:r>
              <a:rPr lang="en-US" sz="2800" dirty="0">
                <a:solidFill>
                  <a:schemeClr val="accent1"/>
                </a:solidFill>
                <a:latin typeface="+mj-lt"/>
              </a:rPr>
              <a:t>December 20, 1860</a:t>
            </a:r>
            <a:endParaRPr lang="en-US" sz="2800" dirty="0">
              <a:solidFill>
                <a:srgbClr val="000000"/>
              </a:solidFill>
              <a:latin typeface="+mj-lt"/>
            </a:endParaRPr>
          </a:p>
        </p:txBody>
      </p:sp>
      <p:pic>
        <p:nvPicPr>
          <p:cNvPr id="3" name="Picture 2" descr="A picture containing text, map&#10;&#10;Description automatically generated">
            <a:extLst>
              <a:ext uri="{FF2B5EF4-FFF2-40B4-BE49-F238E27FC236}">
                <a16:creationId xmlns:a16="http://schemas.microsoft.com/office/drawing/2014/main" id="{5F8E989D-71FB-4742-98A2-EAB205809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66" y="325582"/>
            <a:ext cx="7496079" cy="6133155"/>
          </a:xfrm>
          <a:prstGeom prst="rect">
            <a:avLst/>
          </a:prstGeom>
        </p:spPr>
      </p:pic>
    </p:spTree>
    <p:extLst>
      <p:ext uri="{BB962C8B-B14F-4D97-AF65-F5344CB8AC3E}">
        <p14:creationId xmlns:p14="http://schemas.microsoft.com/office/powerpoint/2010/main" val="372384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314-F608-4928-82B2-D6A9F9D326A5}"/>
              </a:ext>
            </a:extLst>
          </p:cNvPr>
          <p:cNvSpPr>
            <a:spLocks noGrp="1"/>
          </p:cNvSpPr>
          <p:nvPr>
            <p:ph type="title"/>
          </p:nvPr>
        </p:nvSpPr>
        <p:spPr>
          <a:xfrm>
            <a:off x="440782" y="2689141"/>
            <a:ext cx="3922671" cy="1479717"/>
          </a:xfrm>
        </p:spPr>
        <p:txBody>
          <a:bodyPr>
            <a:normAutofit/>
          </a:bodyPr>
          <a:lstStyle/>
          <a:p>
            <a:pPr algn="ctr"/>
            <a:r>
              <a:rPr lang="en-US" sz="4000" dirty="0"/>
              <a:t>Secession</a:t>
            </a:r>
            <a:br>
              <a:rPr lang="en-US" dirty="0"/>
            </a:br>
            <a:r>
              <a:rPr lang="en-US" sz="2800" dirty="0">
                <a:solidFill>
                  <a:schemeClr val="accent1"/>
                </a:solidFill>
              </a:rPr>
              <a:t>January &amp; February, 1861</a:t>
            </a:r>
          </a:p>
        </p:txBody>
      </p:sp>
      <p:pic>
        <p:nvPicPr>
          <p:cNvPr id="4" name="Picture 3" descr="A close up of a map&#10;&#10;Description automatically generated">
            <a:extLst>
              <a:ext uri="{FF2B5EF4-FFF2-40B4-BE49-F238E27FC236}">
                <a16:creationId xmlns:a16="http://schemas.microsoft.com/office/drawing/2014/main" id="{E5D27893-C747-4844-8538-384EB39DE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869" y="401781"/>
            <a:ext cx="7384949" cy="6042231"/>
          </a:xfrm>
          <a:prstGeom prst="rect">
            <a:avLst/>
          </a:prstGeom>
        </p:spPr>
      </p:pic>
    </p:spTree>
    <p:extLst>
      <p:ext uri="{BB962C8B-B14F-4D97-AF65-F5344CB8AC3E}">
        <p14:creationId xmlns:p14="http://schemas.microsoft.com/office/powerpoint/2010/main" val="233881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66D-1514-4772-BC82-FD47A0CAB109}"/>
              </a:ext>
            </a:extLst>
          </p:cNvPr>
          <p:cNvSpPr>
            <a:spLocks noGrp="1"/>
          </p:cNvSpPr>
          <p:nvPr>
            <p:ph type="title"/>
          </p:nvPr>
        </p:nvSpPr>
        <p:spPr/>
        <p:txBody>
          <a:bodyPr>
            <a:normAutofit/>
          </a:bodyPr>
          <a:lstStyle/>
          <a:p>
            <a:pPr algn="ctr"/>
            <a:r>
              <a:rPr lang="en-US" sz="4000" dirty="0"/>
              <a:t>A President for the Confederacy</a:t>
            </a:r>
            <a:br>
              <a:rPr lang="en-US" dirty="0"/>
            </a:br>
            <a:r>
              <a:rPr lang="en-US" sz="3100" dirty="0"/>
              <a:t>February 9, 1861</a:t>
            </a:r>
          </a:p>
        </p:txBody>
      </p:sp>
      <p:sp>
        <p:nvSpPr>
          <p:cNvPr id="3" name="Content Placeholder 2">
            <a:extLst>
              <a:ext uri="{FF2B5EF4-FFF2-40B4-BE49-F238E27FC236}">
                <a16:creationId xmlns:a16="http://schemas.microsoft.com/office/drawing/2014/main" id="{DA320324-4772-46CD-91B9-69BC92665409}"/>
              </a:ext>
            </a:extLst>
          </p:cNvPr>
          <p:cNvSpPr>
            <a:spLocks noGrp="1"/>
          </p:cNvSpPr>
          <p:nvPr>
            <p:ph idx="1"/>
          </p:nvPr>
        </p:nvSpPr>
        <p:spPr>
          <a:xfrm>
            <a:off x="6424864" y="2512135"/>
            <a:ext cx="4199021" cy="3134673"/>
          </a:xfrm>
        </p:spPr>
        <p:txBody>
          <a:bodyPr/>
          <a:lstStyle/>
          <a:p>
            <a:pPr marL="0" indent="0">
              <a:buNone/>
            </a:pPr>
            <a:r>
              <a:rPr lang="en-US" b="0" dirty="0">
                <a:cs typeface="Georgia"/>
              </a:rPr>
              <a:t>Jefferson Davis is chosen as the President of the Confederate States of America.</a:t>
            </a:r>
          </a:p>
          <a:p>
            <a:endParaRPr lang="en-US" b="0" dirty="0">
              <a:cs typeface="Georgia"/>
            </a:endParaRPr>
          </a:p>
          <a:p>
            <a:pPr marL="0" indent="0">
              <a:buNone/>
            </a:pPr>
            <a:r>
              <a:rPr lang="en-US" b="0" dirty="0">
                <a:cs typeface="Georgia"/>
              </a:rPr>
              <a:t>He will be elected that November</a:t>
            </a:r>
            <a:r>
              <a:rPr lang="en-US" b="0" dirty="0"/>
              <a:t>.</a:t>
            </a:r>
          </a:p>
          <a:p>
            <a:endParaRPr lang="en-US" dirty="0"/>
          </a:p>
        </p:txBody>
      </p:sp>
      <p:pic>
        <p:nvPicPr>
          <p:cNvPr id="4" name="Picture 2" descr="Image of Senator Jefferson Davis">
            <a:extLst>
              <a:ext uri="{FF2B5EF4-FFF2-40B4-BE49-F238E27FC236}">
                <a16:creationId xmlns:a16="http://schemas.microsoft.com/office/drawing/2014/main" id="{C6963A06-80CB-4185-A463-B58E0B7D2991}"/>
              </a:ext>
            </a:extLst>
          </p:cNvPr>
          <p:cNvPicPr>
            <a:picLocks noChangeAspect="1" noChangeArrowheads="1"/>
          </p:cNvPicPr>
          <p:nvPr/>
        </p:nvPicPr>
        <p:blipFill>
          <a:blip r:embed="rId2"/>
          <a:srcRect/>
          <a:stretch>
            <a:fillRect/>
          </a:stretch>
        </p:blipFill>
        <p:spPr bwMode="auto">
          <a:xfrm>
            <a:off x="1993232" y="1601623"/>
            <a:ext cx="3276600" cy="4045185"/>
          </a:xfrm>
          <a:prstGeom prst="rect">
            <a:avLst/>
          </a:prstGeom>
          <a:noFill/>
          <a:ln>
            <a:noFill/>
          </a:ln>
        </p:spPr>
      </p:pic>
    </p:spTree>
    <p:extLst>
      <p:ext uri="{BB962C8B-B14F-4D97-AF65-F5344CB8AC3E}">
        <p14:creationId xmlns:p14="http://schemas.microsoft.com/office/powerpoint/2010/main" val="158556095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1280</Words>
  <Application>Microsoft Office PowerPoint</Application>
  <PresentationFormat>Widescreen</PresentationFormat>
  <Paragraphs>49</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Adobe Devanagari</vt:lpstr>
      <vt:lpstr>Adobe Garamond Pro</vt:lpstr>
      <vt:lpstr>Arial</vt:lpstr>
      <vt:lpstr>Calibri</vt:lpstr>
      <vt:lpstr>Georgia</vt:lpstr>
      <vt:lpstr>Office Theme</vt:lpstr>
      <vt:lpstr>1861: The Country Goes to War</vt:lpstr>
      <vt:lpstr>Lincoln Elected President November 6, 1860</vt:lpstr>
      <vt:lpstr>Lincoln Elected President</vt:lpstr>
      <vt:lpstr>Excerpt, Civilian And Gazette Weekly November 13, 1860,  Galveston, Texas</vt:lpstr>
      <vt:lpstr>Secession of South Carolina December 20, 1860</vt:lpstr>
      <vt:lpstr>Excerpt, Declaration of the Immediate Causes Which Induce and Justify the Secession of South Carolina from the Federal Union</vt:lpstr>
      <vt:lpstr>South Carolina Secedes  December 20, 1860</vt:lpstr>
      <vt:lpstr>Secession January &amp; February, 1861</vt:lpstr>
      <vt:lpstr>A President for the Confederacy February 9, 1861</vt:lpstr>
      <vt:lpstr>Except from the Inaugural Address Jefferson Davis, President of the Confederate States of America February 18, 1861</vt:lpstr>
      <vt:lpstr>Except from the Inaugural Address Abraham Lincoln, President of the United States of America March 4, 1861</vt:lpstr>
      <vt:lpstr>Fort Sumter April 12, 1861</vt:lpstr>
      <vt:lpstr>Excerpt, Surrender of Fort Sumter  Effect of the News at Richmond April 15, 1861, Richmond Enquirer</vt:lpstr>
      <vt:lpstr>C A L L T O A R M S ! !  75,000 VOLUNTEERS WANTED  Washington, April 15.  Under the act of Congress for calling out the militia to execute the laws of the Union to suppress insurrection….  - Simon Cameron, Secretary of War</vt:lpstr>
      <vt:lpstr>April 17, 1861</vt:lpstr>
      <vt:lpstr>Secession April to June 1861</vt:lpstr>
      <vt:lpstr>Virginia Joins the Confederacy April 17, 1861</vt:lpstr>
      <vt:lpstr>First Manassas (Bull Run) July 21, 1861</vt:lpstr>
      <vt:lpstr>Excerpt, The New York Times July 26, 1861, New York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Kristopher White</cp:lastModifiedBy>
  <cp:revision>49</cp:revision>
  <dcterms:created xsi:type="dcterms:W3CDTF">2019-06-11T12:13:11Z</dcterms:created>
  <dcterms:modified xsi:type="dcterms:W3CDTF">2020-04-10T13:48:35Z</dcterms:modified>
</cp:coreProperties>
</file>