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891" r:id="rId3"/>
    <p:sldId id="892" r:id="rId4"/>
    <p:sldId id="902" r:id="rId5"/>
    <p:sldId id="894" r:id="rId6"/>
    <p:sldId id="903" r:id="rId7"/>
    <p:sldId id="904" r:id="rId8"/>
    <p:sldId id="885" r:id="rId9"/>
    <p:sldId id="905" r:id="rId10"/>
    <p:sldId id="906" r:id="rId11"/>
    <p:sldId id="907" r:id="rId12"/>
    <p:sldId id="908" r:id="rId13"/>
    <p:sldId id="909" r:id="rId14"/>
    <p:sldId id="9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0357" autoAdjust="0"/>
  </p:normalViewPr>
  <p:slideViewPr>
    <p:cSldViewPr snapToGrid="0">
      <p:cViewPr varScale="1">
        <p:scale>
          <a:sx n="60" d="100"/>
          <a:sy n="60" d="100"/>
        </p:scale>
        <p:origin x="102" y="1002"/>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Confederate call to arms printed in Lexington, Kentucky, asking for volunteers to go to war in Virginia. April 17, 1861. State Library, Richmond, Virginia.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New York State Archives. New York (State). Department of Education. Division of Visual Instruction. Instructional glass lantern slides, ca. 1856-1939. Series A3045-78, No. 3659</a:t>
            </a:r>
          </a:p>
          <a:p>
            <a:endParaRPr lang="en-US" sz="1200" b="0" i="0" kern="1200" dirty="0">
              <a:solidFill>
                <a:schemeClr val="tx1"/>
              </a:solidFill>
              <a:effectLst/>
              <a:latin typeface="+mn-lt"/>
              <a:ea typeface="+mn-ea"/>
              <a:cs typeface="+mn-cs"/>
            </a:endParaRPr>
          </a:p>
          <a:p>
            <a:r>
              <a:rPr lang="en-US" dirty="0"/>
              <a:t>http://digitalcollections.archives.nysed.gov/index.php/Detail/Object/Show/object_id/1110</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1604709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ds.yahoo.com/_ylt=A0WTb_ilVG1MrwwAJIijzbkF/SIG=13gcjdjo9/EXP=1282319909/**http:/georgiainfo.galileo.usg.edu/tdgh-apr/Virginia%20Ordinance%20of%20Secessio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8" y="4486005"/>
            <a:ext cx="10117583" cy="870010"/>
          </a:xfrm>
        </p:spPr>
        <p:txBody>
          <a:bodyPr>
            <a:noAutofit/>
          </a:bodyPr>
          <a:lstStyle/>
          <a:p>
            <a:r>
              <a:rPr lang="en-US" sz="4800" dirty="0"/>
              <a:t>1861: The Country Goes to War</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9060-FB0A-459C-977D-6C70119FFAD0}"/>
              </a:ext>
            </a:extLst>
          </p:cNvPr>
          <p:cNvSpPr>
            <a:spLocks noGrp="1"/>
          </p:cNvSpPr>
          <p:nvPr>
            <p:ph type="title"/>
          </p:nvPr>
        </p:nvSpPr>
        <p:spPr>
          <a:xfrm>
            <a:off x="849229" y="316545"/>
            <a:ext cx="10515600" cy="1062622"/>
          </a:xfrm>
        </p:spPr>
        <p:txBody>
          <a:bodyPr>
            <a:normAutofit/>
          </a:bodyPr>
          <a:lstStyle/>
          <a:p>
            <a:pPr algn="ctr"/>
            <a:r>
              <a:rPr lang="en-US" sz="4000" dirty="0"/>
              <a:t>Fort Sumter</a:t>
            </a:r>
            <a:br>
              <a:rPr lang="en-US" dirty="0"/>
            </a:br>
            <a:r>
              <a:rPr lang="en-US" sz="2800" dirty="0"/>
              <a:t>April 12, 1861</a:t>
            </a:r>
          </a:p>
        </p:txBody>
      </p:sp>
      <p:sp>
        <p:nvSpPr>
          <p:cNvPr id="4" name="Content Placeholder 3">
            <a:extLst>
              <a:ext uri="{FF2B5EF4-FFF2-40B4-BE49-F238E27FC236}">
                <a16:creationId xmlns:a16="http://schemas.microsoft.com/office/drawing/2014/main" id="{A566A9CA-9851-414B-8149-24AE11CBCEC7}"/>
              </a:ext>
            </a:extLst>
          </p:cNvPr>
          <p:cNvSpPr txBox="1">
            <a:spLocks noGrp="1"/>
          </p:cNvSpPr>
          <p:nvPr>
            <p:ph idx="1"/>
          </p:nvPr>
        </p:nvSpPr>
        <p:spPr>
          <a:xfrm>
            <a:off x="6289843" y="1883447"/>
            <a:ext cx="5257800" cy="3091103"/>
          </a:xfrm>
          <a:prstGeom prst="rect">
            <a:avLst/>
          </a:prstGeom>
          <a:noFill/>
        </p:spPr>
        <p:txBody>
          <a:bodyPr wrap="square" rtlCol="0">
            <a:spAutoFit/>
          </a:bodyPr>
          <a:lstStyle/>
          <a:p>
            <a:pPr marL="0" indent="0">
              <a:buNone/>
            </a:pPr>
            <a:r>
              <a:rPr lang="en-US" sz="2200" b="0" dirty="0">
                <a:latin typeface="Georgia"/>
                <a:cs typeface="Georgia"/>
              </a:rPr>
              <a:t>Confederate forces fired on the fort, which was unable to effectively fight back.  The United States surrendered Fort Sumter, Union forces left the following day. </a:t>
            </a:r>
          </a:p>
          <a:p>
            <a:endParaRPr lang="en-US" sz="2200" b="0" dirty="0">
              <a:latin typeface="Georgia"/>
              <a:cs typeface="Georgia"/>
            </a:endParaRPr>
          </a:p>
          <a:p>
            <a:pPr marL="0" indent="0">
              <a:buNone/>
            </a:pPr>
            <a:r>
              <a:rPr lang="en-US" sz="2200" b="0" dirty="0">
                <a:latin typeface="Georgia"/>
                <a:cs typeface="Georgia"/>
              </a:rPr>
              <a:t>The firing upon Fort Sumter was the opening engagement of the American Civil War.</a:t>
            </a:r>
          </a:p>
        </p:txBody>
      </p:sp>
      <p:pic>
        <p:nvPicPr>
          <p:cNvPr id="5" name="Picture 4" descr="Fort Sumter cannon.jpg">
            <a:extLst>
              <a:ext uri="{FF2B5EF4-FFF2-40B4-BE49-F238E27FC236}">
                <a16:creationId xmlns:a16="http://schemas.microsoft.com/office/drawing/2014/main" id="{C83C45DB-C2C9-4B4E-803B-6E7334DA6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229" y="1534149"/>
            <a:ext cx="5052929" cy="3789697"/>
          </a:xfrm>
          <a:prstGeom prst="rect">
            <a:avLst/>
          </a:prstGeom>
        </p:spPr>
      </p:pic>
    </p:spTree>
    <p:extLst>
      <p:ext uri="{BB962C8B-B14F-4D97-AF65-F5344CB8AC3E}">
        <p14:creationId xmlns:p14="http://schemas.microsoft.com/office/powerpoint/2010/main" val="396743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0EFA-6BDD-40E5-BE36-007FED6F2787}"/>
              </a:ext>
            </a:extLst>
          </p:cNvPr>
          <p:cNvSpPr>
            <a:spLocks noGrp="1"/>
          </p:cNvSpPr>
          <p:nvPr>
            <p:ph type="title"/>
          </p:nvPr>
        </p:nvSpPr>
        <p:spPr>
          <a:xfrm>
            <a:off x="838200" y="1010653"/>
            <a:ext cx="10515600" cy="4315326"/>
          </a:xfrm>
        </p:spPr>
        <p:txBody>
          <a:bodyPr>
            <a:noAutofit/>
          </a:bodyPr>
          <a:lstStyle/>
          <a:p>
            <a:pPr marL="0" indent="0"/>
            <a:r>
              <a:rPr lang="en-US" sz="3600" b="1" dirty="0"/>
              <a:t>C A L </a:t>
            </a:r>
            <a:r>
              <a:rPr lang="en-US" sz="3600" b="1" dirty="0" err="1"/>
              <a:t>L</a:t>
            </a:r>
            <a:r>
              <a:rPr lang="en-US" sz="3600" b="1" dirty="0"/>
              <a:t> T O A R M S ! !</a:t>
            </a:r>
            <a:br>
              <a:rPr lang="en-US" sz="3600" b="1" dirty="0"/>
            </a:br>
            <a:br>
              <a:rPr lang="en-US" sz="3600" b="1" dirty="0"/>
            </a:br>
            <a:r>
              <a:rPr lang="en-US" sz="3600" b="1" dirty="0"/>
              <a:t>75,000 VOLUNTEERS WANTED</a:t>
            </a:r>
            <a:br>
              <a:rPr lang="en-US" sz="3600" b="1" dirty="0"/>
            </a:br>
            <a:br>
              <a:rPr lang="en-US" sz="3600" b="1" dirty="0"/>
            </a:br>
            <a:r>
              <a:rPr lang="en-US" sz="3600" b="1" dirty="0"/>
              <a:t>Washington, April 15.</a:t>
            </a:r>
            <a:br>
              <a:rPr lang="en-US" sz="3600" b="1" dirty="0"/>
            </a:br>
            <a:br>
              <a:rPr lang="en-US" sz="3600" b="1" dirty="0"/>
            </a:br>
            <a:r>
              <a:rPr lang="en-US" sz="3600" b="1" dirty="0"/>
              <a:t>Under the act of Congress for calling out the militia to execute the laws of the Union to suppress insurrection</a:t>
            </a:r>
            <a:r>
              <a:rPr lang="mr-IN" sz="3600" b="1" dirty="0"/>
              <a:t>…</a:t>
            </a:r>
            <a:r>
              <a:rPr lang="en-US" sz="3600" b="1" dirty="0"/>
              <a:t>.</a:t>
            </a:r>
            <a:br>
              <a:rPr lang="en-US" sz="3600" b="1" dirty="0"/>
            </a:br>
            <a:br>
              <a:rPr lang="en-US" sz="3600" b="1" dirty="0"/>
            </a:br>
            <a:r>
              <a:rPr lang="en-US" sz="3600" b="1" dirty="0"/>
              <a:t>- Simon Cameron, Secretary of War</a:t>
            </a:r>
            <a:endParaRPr lang="en-US" sz="3600" dirty="0"/>
          </a:p>
        </p:txBody>
      </p:sp>
      <p:pic>
        <p:nvPicPr>
          <p:cNvPr id="4" name="Picture 3">
            <a:extLst>
              <a:ext uri="{FF2B5EF4-FFF2-40B4-BE49-F238E27FC236}">
                <a16:creationId xmlns:a16="http://schemas.microsoft.com/office/drawing/2014/main" id="{6D9A152F-B1D0-4CE0-8F30-286204CA3E6B}"/>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950776">
            <a:off x="5119886" y="-556803"/>
            <a:ext cx="6407880" cy="8811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122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DD11-0F1C-407A-992A-C544D8B8BC2C}"/>
              </a:ext>
            </a:extLst>
          </p:cNvPr>
          <p:cNvSpPr>
            <a:spLocks noGrp="1"/>
          </p:cNvSpPr>
          <p:nvPr>
            <p:ph type="title"/>
          </p:nvPr>
        </p:nvSpPr>
        <p:spPr>
          <a:xfrm>
            <a:off x="838200" y="236788"/>
            <a:ext cx="10515600" cy="885705"/>
          </a:xfrm>
        </p:spPr>
        <p:txBody>
          <a:bodyPr>
            <a:normAutofit/>
          </a:bodyPr>
          <a:lstStyle/>
          <a:p>
            <a:pPr algn="ctr"/>
            <a:r>
              <a:rPr lang="en-US" sz="4000" dirty="0"/>
              <a:t>April 17, 1861</a:t>
            </a:r>
          </a:p>
        </p:txBody>
      </p:sp>
      <p:pic>
        <p:nvPicPr>
          <p:cNvPr id="4" name="Content Placeholder 7">
            <a:extLst>
              <a:ext uri="{FF2B5EF4-FFF2-40B4-BE49-F238E27FC236}">
                <a16:creationId xmlns:a16="http://schemas.microsoft.com/office/drawing/2014/main" id="{F32BC33E-37FB-47C4-8423-C1669FCCF6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0966" t="21745" r="13312" b="18459"/>
          <a:stretch/>
        </p:blipFill>
        <p:spPr>
          <a:xfrm>
            <a:off x="3335589" y="1122493"/>
            <a:ext cx="5520822" cy="4923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875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9314-F608-4928-82B2-D6A9F9D326A5}"/>
              </a:ext>
            </a:extLst>
          </p:cNvPr>
          <p:cNvSpPr>
            <a:spLocks noGrp="1"/>
          </p:cNvSpPr>
          <p:nvPr>
            <p:ph type="title"/>
          </p:nvPr>
        </p:nvSpPr>
        <p:spPr>
          <a:xfrm>
            <a:off x="440782" y="2354346"/>
            <a:ext cx="3220453" cy="1479717"/>
          </a:xfrm>
        </p:spPr>
        <p:txBody>
          <a:bodyPr>
            <a:normAutofit/>
          </a:bodyPr>
          <a:lstStyle/>
          <a:p>
            <a:pPr algn="ctr"/>
            <a:r>
              <a:rPr lang="en-US" sz="4000" dirty="0"/>
              <a:t>Secession</a:t>
            </a:r>
            <a:br>
              <a:rPr lang="en-US" dirty="0"/>
            </a:br>
            <a:r>
              <a:rPr lang="en-US" sz="2800" dirty="0"/>
              <a:t>April to June 1861</a:t>
            </a:r>
          </a:p>
        </p:txBody>
      </p:sp>
      <p:pic>
        <p:nvPicPr>
          <p:cNvPr id="4" name="Picture 2">
            <a:extLst>
              <a:ext uri="{FF2B5EF4-FFF2-40B4-BE49-F238E27FC236}">
                <a16:creationId xmlns:a16="http://schemas.microsoft.com/office/drawing/2014/main" id="{0FD67466-7E09-48AD-8B44-A24DA497A4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8022" y="896112"/>
            <a:ext cx="7933196" cy="5065776"/>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81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A8D1-390C-43FB-A4F6-EB1E5669273A}"/>
              </a:ext>
            </a:extLst>
          </p:cNvPr>
          <p:cNvSpPr>
            <a:spLocks noGrp="1"/>
          </p:cNvSpPr>
          <p:nvPr>
            <p:ph type="title"/>
          </p:nvPr>
        </p:nvSpPr>
        <p:spPr/>
        <p:txBody>
          <a:bodyPr>
            <a:normAutofit/>
          </a:bodyPr>
          <a:lstStyle/>
          <a:p>
            <a:pPr algn="ctr"/>
            <a:r>
              <a:rPr lang="en-US" sz="4000" dirty="0"/>
              <a:t>Virginia Joins the Confederacy</a:t>
            </a:r>
            <a:br>
              <a:rPr lang="en-US" dirty="0"/>
            </a:br>
            <a:r>
              <a:rPr lang="en-US" sz="2800" dirty="0"/>
              <a:t>April 17, 1861</a:t>
            </a:r>
          </a:p>
        </p:txBody>
      </p:sp>
      <p:sp>
        <p:nvSpPr>
          <p:cNvPr id="3" name="Content Placeholder 2">
            <a:extLst>
              <a:ext uri="{FF2B5EF4-FFF2-40B4-BE49-F238E27FC236}">
                <a16:creationId xmlns:a16="http://schemas.microsoft.com/office/drawing/2014/main" id="{2BFBEDA5-0D57-4072-9909-4E69C323BB9E}"/>
              </a:ext>
            </a:extLst>
          </p:cNvPr>
          <p:cNvSpPr>
            <a:spLocks noGrp="1"/>
          </p:cNvSpPr>
          <p:nvPr>
            <p:ph idx="1"/>
          </p:nvPr>
        </p:nvSpPr>
        <p:spPr>
          <a:xfrm>
            <a:off x="6673516" y="1825625"/>
            <a:ext cx="4680284" cy="3781545"/>
          </a:xfrm>
        </p:spPr>
        <p:txBody>
          <a:bodyPr/>
          <a:lstStyle/>
          <a:p>
            <a:pPr marL="0" indent="0">
              <a:buNone/>
            </a:pPr>
            <a:r>
              <a:rPr lang="en-US" b="0" dirty="0"/>
              <a:t>Virginia joins the Confederate States </a:t>
            </a:r>
            <a:br>
              <a:rPr lang="en-US" b="0" dirty="0"/>
            </a:br>
            <a:r>
              <a:rPr lang="en-US" b="0" dirty="0"/>
              <a:t>of America.</a:t>
            </a:r>
          </a:p>
          <a:p>
            <a:pPr>
              <a:buNone/>
            </a:pPr>
            <a:endParaRPr lang="en-US" b="0" dirty="0"/>
          </a:p>
          <a:p>
            <a:pPr marL="0" indent="0">
              <a:buNone/>
            </a:pPr>
            <a:r>
              <a:rPr lang="en-US" b="0" dirty="0"/>
              <a:t>Richmond becomes the Capital of the Confederacy</a:t>
            </a:r>
          </a:p>
          <a:p>
            <a:endParaRPr lang="en-US" dirty="0"/>
          </a:p>
        </p:txBody>
      </p:sp>
      <p:pic>
        <p:nvPicPr>
          <p:cNvPr id="4" name="Picture 2">
            <a:extLst>
              <a:ext uri="{FF2B5EF4-FFF2-40B4-BE49-F238E27FC236}">
                <a16:creationId xmlns:a16="http://schemas.microsoft.com/office/drawing/2014/main" id="{0D546F47-3BA5-4844-85B0-81320168A8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686" y="1825625"/>
            <a:ext cx="5767314" cy="368274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40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168779" y="2035840"/>
            <a:ext cx="3777579" cy="1990728"/>
          </a:xfrm>
        </p:spPr>
        <p:txBody>
          <a:bodyPr>
            <a:normAutofit/>
          </a:bodyPr>
          <a:lstStyle/>
          <a:p>
            <a:pPr algn="ctr"/>
            <a:r>
              <a:rPr lang="en-US" sz="4000" dirty="0"/>
              <a:t>Lincoln Elected President</a:t>
            </a:r>
            <a:br>
              <a:rPr lang="en-US" sz="4000" dirty="0"/>
            </a:br>
            <a:r>
              <a:rPr lang="en-US" sz="2800" dirty="0"/>
              <a:t>November 6, 1860</a:t>
            </a:r>
          </a:p>
        </p:txBody>
      </p:sp>
      <p:pic>
        <p:nvPicPr>
          <p:cNvPr id="3" name="Picture 2">
            <a:extLst>
              <a:ext uri="{FF2B5EF4-FFF2-40B4-BE49-F238E27FC236}">
                <a16:creationId xmlns:a16="http://schemas.microsoft.com/office/drawing/2014/main" id="{480D7FA5-9016-44CC-98AF-493FB2324D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3618" y="697130"/>
            <a:ext cx="7785445" cy="5029902"/>
          </a:xfrm>
          <a:prstGeom prst="rect">
            <a:avLst/>
          </a:prstGeom>
          <a:ln>
            <a:solidFill>
              <a:schemeClr val="accent1">
                <a:lumMod val="75000"/>
              </a:schemeClr>
            </a:solidFill>
          </a:ln>
        </p:spPr>
      </p:pic>
      <p:sp>
        <p:nvSpPr>
          <p:cNvPr id="4" name="TextBox 3">
            <a:extLst>
              <a:ext uri="{FF2B5EF4-FFF2-40B4-BE49-F238E27FC236}">
                <a16:creationId xmlns:a16="http://schemas.microsoft.com/office/drawing/2014/main" id="{C78E1AB4-E277-4E46-BB9F-2F119454AD06}"/>
              </a:ext>
            </a:extLst>
          </p:cNvPr>
          <p:cNvSpPr txBox="1"/>
          <p:nvPr/>
        </p:nvSpPr>
        <p:spPr>
          <a:xfrm>
            <a:off x="3737811" y="4594378"/>
            <a:ext cx="2358189" cy="1569660"/>
          </a:xfrm>
          <a:prstGeom prst="rect">
            <a:avLst/>
          </a:prstGeom>
          <a:solidFill>
            <a:schemeClr val="bg1"/>
          </a:solidFill>
          <a:ln>
            <a:solidFill>
              <a:schemeClr val="accent1">
                <a:lumMod val="75000"/>
              </a:schemeClr>
            </a:solidFill>
          </a:ln>
        </p:spPr>
        <p:txBody>
          <a:bodyPr wrap="square" rtlCol="0">
            <a:spAutoFit/>
          </a:bodyPr>
          <a:lstStyle/>
          <a:p>
            <a:r>
              <a:rPr lang="en-US" sz="1600" dirty="0"/>
              <a:t>Red – Lincoln</a:t>
            </a:r>
          </a:p>
          <a:p>
            <a:r>
              <a:rPr lang="en-US" sz="1600" dirty="0"/>
              <a:t>Yellow – Bell</a:t>
            </a:r>
          </a:p>
          <a:p>
            <a:r>
              <a:rPr lang="en-US" sz="1600" dirty="0"/>
              <a:t>Blue – Douglas</a:t>
            </a:r>
          </a:p>
          <a:p>
            <a:r>
              <a:rPr lang="en-US" sz="1600" dirty="0"/>
              <a:t>Green – Breckinridge</a:t>
            </a:r>
          </a:p>
          <a:p>
            <a:r>
              <a:rPr lang="en-US" sz="1600" dirty="0"/>
              <a:t>Purple – Non-Voting Territories</a:t>
            </a:r>
          </a:p>
        </p:txBody>
      </p:sp>
    </p:spTree>
    <p:extLst>
      <p:ext uri="{BB962C8B-B14F-4D97-AF65-F5344CB8AC3E}">
        <p14:creationId xmlns:p14="http://schemas.microsoft.com/office/powerpoint/2010/main" val="137827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fontScale="90000"/>
          </a:bodyPr>
          <a:lstStyle/>
          <a:p>
            <a:pPr algn="ctr"/>
            <a:r>
              <a:rPr lang="en-US" sz="4400" dirty="0"/>
              <a:t>South Carolina Secedes </a:t>
            </a:r>
            <a:br>
              <a:rPr lang="en-US" sz="3600" dirty="0"/>
            </a:br>
            <a:r>
              <a:rPr lang="en-US" sz="3100" dirty="0"/>
              <a:t>December 20, 1860</a:t>
            </a:r>
          </a:p>
        </p:txBody>
      </p:sp>
      <p:pic>
        <p:nvPicPr>
          <p:cNvPr id="3" name="Picture 2">
            <a:extLst>
              <a:ext uri="{FF2B5EF4-FFF2-40B4-BE49-F238E27FC236}">
                <a16:creationId xmlns:a16="http://schemas.microsoft.com/office/drawing/2014/main" id="{50A9816A-D353-45ED-8BD3-25639F89AF38}"/>
              </a:ext>
            </a:extLst>
          </p:cNvPr>
          <p:cNvPicPr>
            <a:picLocks noChangeAspect="1"/>
          </p:cNvPicPr>
          <p:nvPr/>
        </p:nvPicPr>
        <p:blipFill>
          <a:blip r:embed="rId2"/>
          <a:stretch>
            <a:fillRect/>
          </a:stretch>
        </p:blipFill>
        <p:spPr>
          <a:xfrm>
            <a:off x="2648958" y="1313896"/>
            <a:ext cx="6894083" cy="4445219"/>
          </a:xfrm>
          <a:prstGeom prst="rect">
            <a:avLst/>
          </a:prstGeom>
        </p:spPr>
      </p:pic>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2FD4-B71E-49CC-9210-26D1557AE007}"/>
              </a:ext>
            </a:extLst>
          </p:cNvPr>
          <p:cNvSpPr>
            <a:spLocks noGrp="1"/>
          </p:cNvSpPr>
          <p:nvPr>
            <p:ph type="title"/>
          </p:nvPr>
        </p:nvSpPr>
        <p:spPr>
          <a:xfrm>
            <a:off x="838200" y="284635"/>
            <a:ext cx="10515600" cy="1126791"/>
          </a:xfrm>
        </p:spPr>
        <p:txBody>
          <a:bodyPr>
            <a:normAutofit/>
          </a:bodyPr>
          <a:lstStyle/>
          <a:p>
            <a:pPr algn="ctr"/>
            <a:r>
              <a:rPr lang="en-US" sz="4000" dirty="0"/>
              <a:t>Shots Fired</a:t>
            </a:r>
            <a:br>
              <a:rPr lang="en-US" dirty="0"/>
            </a:br>
            <a:r>
              <a:rPr lang="en-US" sz="2800" dirty="0"/>
              <a:t>January 9, 1861</a:t>
            </a:r>
          </a:p>
        </p:txBody>
      </p:sp>
      <p:sp>
        <p:nvSpPr>
          <p:cNvPr id="4" name="Content Placeholder 3">
            <a:extLst>
              <a:ext uri="{FF2B5EF4-FFF2-40B4-BE49-F238E27FC236}">
                <a16:creationId xmlns:a16="http://schemas.microsoft.com/office/drawing/2014/main" id="{AD05C925-55B1-4856-BD62-757067D7AED5}"/>
              </a:ext>
            </a:extLst>
          </p:cNvPr>
          <p:cNvSpPr>
            <a:spLocks noGrp="1"/>
          </p:cNvSpPr>
          <p:nvPr>
            <p:ph idx="1"/>
          </p:nvPr>
        </p:nvSpPr>
        <p:spPr>
          <a:xfrm>
            <a:off x="6593305" y="1588356"/>
            <a:ext cx="4953000" cy="3091103"/>
          </a:xfrm>
          <a:prstGeom prst="rect">
            <a:avLst/>
          </a:prstGeom>
        </p:spPr>
        <p:txBody>
          <a:bodyPr wrap="square">
            <a:spAutoFit/>
          </a:bodyPr>
          <a:lstStyle/>
          <a:p>
            <a:pPr marL="0" indent="0">
              <a:buNone/>
            </a:pPr>
            <a:r>
              <a:rPr lang="en-US" sz="2200" b="0" dirty="0">
                <a:solidFill>
                  <a:schemeClr val="tx2"/>
                </a:solidFill>
                <a:latin typeface="Georgia"/>
                <a:cs typeface="Georgia"/>
              </a:rPr>
              <a:t>Shots were fired at daybreak at the steamship </a:t>
            </a:r>
            <a:r>
              <a:rPr lang="en-US" sz="2200" b="0" i="1" dirty="0">
                <a:solidFill>
                  <a:schemeClr val="tx2"/>
                </a:solidFill>
                <a:latin typeface="Georgia"/>
                <a:cs typeface="Georgia"/>
              </a:rPr>
              <a:t>Star of the West</a:t>
            </a:r>
            <a:r>
              <a:rPr lang="en-US" sz="2200" b="0" dirty="0">
                <a:solidFill>
                  <a:schemeClr val="tx2"/>
                </a:solidFill>
                <a:latin typeface="Georgia"/>
                <a:cs typeface="Georgia"/>
              </a:rPr>
              <a:t>.</a:t>
            </a:r>
          </a:p>
          <a:p>
            <a:endParaRPr lang="en-US" sz="2200" b="0" dirty="0">
              <a:solidFill>
                <a:schemeClr val="tx2"/>
              </a:solidFill>
              <a:latin typeface="Georgia"/>
              <a:cs typeface="Georgia"/>
            </a:endParaRPr>
          </a:p>
          <a:p>
            <a:pPr marL="0" indent="0">
              <a:buNone/>
            </a:pPr>
            <a:r>
              <a:rPr lang="en-US" sz="2200" b="0" dirty="0">
                <a:solidFill>
                  <a:schemeClr val="tx2"/>
                </a:solidFill>
                <a:latin typeface="Georgia"/>
                <a:cs typeface="Georgia"/>
              </a:rPr>
              <a:t>The 250 United States troops on board were attempting </a:t>
            </a:r>
            <a:br>
              <a:rPr lang="en-US" sz="2200" b="0" dirty="0">
                <a:solidFill>
                  <a:schemeClr val="tx2"/>
                </a:solidFill>
                <a:latin typeface="Georgia"/>
                <a:cs typeface="Georgia"/>
              </a:rPr>
            </a:br>
            <a:r>
              <a:rPr lang="en-US" sz="2200" b="0" dirty="0">
                <a:solidFill>
                  <a:schemeClr val="tx2"/>
                </a:solidFill>
                <a:latin typeface="Georgia"/>
                <a:cs typeface="Georgia"/>
              </a:rPr>
              <a:t>to enter the harbor of Charleston for the purpose </a:t>
            </a:r>
            <a:br>
              <a:rPr lang="en-US" sz="2200" b="0" dirty="0">
                <a:solidFill>
                  <a:schemeClr val="tx2"/>
                </a:solidFill>
                <a:latin typeface="Georgia"/>
                <a:cs typeface="Georgia"/>
              </a:rPr>
            </a:br>
            <a:r>
              <a:rPr lang="en-US" sz="2200" b="0" dirty="0">
                <a:solidFill>
                  <a:schemeClr val="tx2"/>
                </a:solidFill>
                <a:latin typeface="Georgia"/>
                <a:cs typeface="Georgia"/>
              </a:rPr>
              <a:t>of communicating with </a:t>
            </a:r>
            <a:br>
              <a:rPr lang="en-US" sz="2200" b="0" dirty="0">
                <a:solidFill>
                  <a:schemeClr val="tx2"/>
                </a:solidFill>
                <a:latin typeface="Georgia"/>
                <a:cs typeface="Georgia"/>
              </a:rPr>
            </a:br>
            <a:r>
              <a:rPr lang="en-US" sz="2200" b="0" dirty="0">
                <a:solidFill>
                  <a:schemeClr val="tx2"/>
                </a:solidFill>
                <a:latin typeface="Georgia"/>
                <a:cs typeface="Georgia"/>
              </a:rPr>
              <a:t>Fort Sumter.</a:t>
            </a:r>
          </a:p>
        </p:txBody>
      </p:sp>
      <p:pic>
        <p:nvPicPr>
          <p:cNvPr id="5" name="Picture 4">
            <a:extLst>
              <a:ext uri="{FF2B5EF4-FFF2-40B4-BE49-F238E27FC236}">
                <a16:creationId xmlns:a16="http://schemas.microsoft.com/office/drawing/2014/main" id="{11BB3429-A5B1-4F32-9E4D-40EEE4AA9237}"/>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970351" y="1573902"/>
            <a:ext cx="4628345" cy="3063865"/>
          </a:xfrm>
          <a:prstGeom prst="rect">
            <a:avLst/>
          </a:prstGeom>
          <a:noFill/>
          <a:ln>
            <a:noFill/>
          </a:ln>
        </p:spPr>
      </p:pic>
      <p:sp>
        <p:nvSpPr>
          <p:cNvPr id="6" name="TextBox 5">
            <a:extLst>
              <a:ext uri="{FF2B5EF4-FFF2-40B4-BE49-F238E27FC236}">
                <a16:creationId xmlns:a16="http://schemas.microsoft.com/office/drawing/2014/main" id="{B6DEBFFF-9C69-48F2-BBFA-FEF23C447D74}"/>
              </a:ext>
            </a:extLst>
          </p:cNvPr>
          <p:cNvSpPr txBox="1"/>
          <p:nvPr/>
        </p:nvSpPr>
        <p:spPr>
          <a:xfrm>
            <a:off x="970351" y="4787854"/>
            <a:ext cx="4628345" cy="646331"/>
          </a:xfrm>
          <a:prstGeom prst="rect">
            <a:avLst/>
          </a:prstGeom>
          <a:noFill/>
        </p:spPr>
        <p:txBody>
          <a:bodyPr wrap="square" rtlCol="0">
            <a:spAutoFit/>
          </a:bodyPr>
          <a:lstStyle/>
          <a:p>
            <a:r>
              <a:rPr lang="en-US" dirty="0">
                <a:solidFill>
                  <a:srgbClr val="376092"/>
                </a:solidFill>
              </a:rPr>
              <a:t>The </a:t>
            </a:r>
            <a:r>
              <a:rPr lang="en-US" i="1" dirty="0">
                <a:solidFill>
                  <a:srgbClr val="376092"/>
                </a:solidFill>
              </a:rPr>
              <a:t>Star of the West </a:t>
            </a:r>
            <a:r>
              <a:rPr lang="en-US" dirty="0">
                <a:solidFill>
                  <a:srgbClr val="376092"/>
                </a:solidFill>
              </a:rPr>
              <a:t>returned to sea after South Carolina troops fired on her.</a:t>
            </a:r>
          </a:p>
        </p:txBody>
      </p:sp>
    </p:spTree>
    <p:extLst>
      <p:ext uri="{BB962C8B-B14F-4D97-AF65-F5344CB8AC3E}">
        <p14:creationId xmlns:p14="http://schemas.microsoft.com/office/powerpoint/2010/main" val="122922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367332" y="2243142"/>
            <a:ext cx="3433011" cy="1414458"/>
          </a:xfrm>
        </p:spPr>
        <p:txBody>
          <a:bodyPr>
            <a:normAutofit fontScale="90000"/>
          </a:bodyPr>
          <a:lstStyle/>
          <a:p>
            <a:pPr algn="ctr"/>
            <a:r>
              <a:rPr lang="en-US" sz="4400" dirty="0"/>
              <a:t>Secession</a:t>
            </a:r>
            <a:br>
              <a:rPr lang="en-US" dirty="0"/>
            </a:br>
            <a:r>
              <a:rPr lang="en-US" sz="3100" dirty="0"/>
              <a:t>January and February 1861</a:t>
            </a:r>
          </a:p>
        </p:txBody>
      </p:sp>
      <p:pic>
        <p:nvPicPr>
          <p:cNvPr id="3" name="Picture 3">
            <a:extLst>
              <a:ext uri="{FF2B5EF4-FFF2-40B4-BE49-F238E27FC236}">
                <a16:creationId xmlns:a16="http://schemas.microsoft.com/office/drawing/2014/main" id="{CB7EF531-DE26-45EF-A944-E5600761E2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8679" y="896112"/>
            <a:ext cx="7895989" cy="5065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88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466D-1514-4772-BC82-FD47A0CAB109}"/>
              </a:ext>
            </a:extLst>
          </p:cNvPr>
          <p:cNvSpPr>
            <a:spLocks noGrp="1"/>
          </p:cNvSpPr>
          <p:nvPr>
            <p:ph type="title"/>
          </p:nvPr>
        </p:nvSpPr>
        <p:spPr/>
        <p:txBody>
          <a:bodyPr>
            <a:normAutofit/>
          </a:bodyPr>
          <a:lstStyle/>
          <a:p>
            <a:pPr algn="ctr"/>
            <a:r>
              <a:rPr lang="en-US" sz="4000" dirty="0"/>
              <a:t>A President for the Confederacy</a:t>
            </a:r>
            <a:br>
              <a:rPr lang="en-US" dirty="0"/>
            </a:br>
            <a:r>
              <a:rPr lang="en-US" sz="3100" dirty="0"/>
              <a:t>February 9, 1861</a:t>
            </a:r>
          </a:p>
        </p:txBody>
      </p:sp>
      <p:sp>
        <p:nvSpPr>
          <p:cNvPr id="3" name="Content Placeholder 2">
            <a:extLst>
              <a:ext uri="{FF2B5EF4-FFF2-40B4-BE49-F238E27FC236}">
                <a16:creationId xmlns:a16="http://schemas.microsoft.com/office/drawing/2014/main" id="{DA320324-4772-46CD-91B9-69BC92665409}"/>
              </a:ext>
            </a:extLst>
          </p:cNvPr>
          <p:cNvSpPr>
            <a:spLocks noGrp="1"/>
          </p:cNvSpPr>
          <p:nvPr>
            <p:ph idx="1"/>
          </p:nvPr>
        </p:nvSpPr>
        <p:spPr>
          <a:xfrm>
            <a:off x="6424864" y="2512135"/>
            <a:ext cx="4199021" cy="3134673"/>
          </a:xfrm>
        </p:spPr>
        <p:txBody>
          <a:bodyPr/>
          <a:lstStyle/>
          <a:p>
            <a:pPr marL="0" indent="0">
              <a:buNone/>
            </a:pPr>
            <a:r>
              <a:rPr lang="en-US" b="0" dirty="0">
                <a:cs typeface="Georgia"/>
              </a:rPr>
              <a:t>Jefferson Davis is chosen as the President of the Confederate States of America.</a:t>
            </a:r>
          </a:p>
          <a:p>
            <a:endParaRPr lang="en-US" b="0" dirty="0">
              <a:cs typeface="Georgia"/>
            </a:endParaRPr>
          </a:p>
          <a:p>
            <a:pPr marL="0" indent="0">
              <a:buNone/>
            </a:pPr>
            <a:r>
              <a:rPr lang="en-US" b="0" dirty="0">
                <a:cs typeface="Georgia"/>
              </a:rPr>
              <a:t>He will be elected that November</a:t>
            </a:r>
            <a:r>
              <a:rPr lang="en-US" b="0" dirty="0"/>
              <a:t>.</a:t>
            </a:r>
          </a:p>
          <a:p>
            <a:endParaRPr lang="en-US" dirty="0"/>
          </a:p>
        </p:txBody>
      </p:sp>
      <p:pic>
        <p:nvPicPr>
          <p:cNvPr id="4" name="Picture 2" descr="Image of Senator Jefferson Davis">
            <a:extLst>
              <a:ext uri="{FF2B5EF4-FFF2-40B4-BE49-F238E27FC236}">
                <a16:creationId xmlns:a16="http://schemas.microsoft.com/office/drawing/2014/main" id="{C6963A06-80CB-4185-A463-B58E0B7D2991}"/>
              </a:ext>
            </a:extLst>
          </p:cNvPr>
          <p:cNvPicPr>
            <a:picLocks noChangeAspect="1" noChangeArrowheads="1"/>
          </p:cNvPicPr>
          <p:nvPr/>
        </p:nvPicPr>
        <p:blipFill>
          <a:blip r:embed="rId2"/>
          <a:srcRect/>
          <a:stretch>
            <a:fillRect/>
          </a:stretch>
        </p:blipFill>
        <p:spPr bwMode="auto">
          <a:xfrm>
            <a:off x="1993232" y="1601623"/>
            <a:ext cx="3276600" cy="4045185"/>
          </a:xfrm>
          <a:prstGeom prst="rect">
            <a:avLst/>
          </a:prstGeom>
          <a:noFill/>
          <a:ln>
            <a:noFill/>
          </a:ln>
        </p:spPr>
      </p:pic>
    </p:spTree>
    <p:extLst>
      <p:ext uri="{BB962C8B-B14F-4D97-AF65-F5344CB8AC3E}">
        <p14:creationId xmlns:p14="http://schemas.microsoft.com/office/powerpoint/2010/main" val="158556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284F-AC91-48BD-85E5-F514455AE7C7}"/>
              </a:ext>
            </a:extLst>
          </p:cNvPr>
          <p:cNvSpPr>
            <a:spLocks noGrp="1"/>
          </p:cNvSpPr>
          <p:nvPr>
            <p:ph type="title"/>
          </p:nvPr>
        </p:nvSpPr>
        <p:spPr>
          <a:xfrm>
            <a:off x="838200" y="365125"/>
            <a:ext cx="10515600" cy="1447633"/>
          </a:xfrm>
        </p:spPr>
        <p:txBody>
          <a:bodyPr>
            <a:normAutofit/>
          </a:bodyPr>
          <a:lstStyle/>
          <a:p>
            <a:pPr algn="ctr"/>
            <a:r>
              <a:rPr lang="en-US" sz="4000" dirty="0"/>
              <a:t>Except from the Inaugural Address</a:t>
            </a:r>
            <a:br>
              <a:rPr lang="en-US" sz="4400" dirty="0"/>
            </a:br>
            <a:r>
              <a:rPr lang="en-US" sz="2800" dirty="0"/>
              <a:t>Jefferson Davis, President of the Confederate States of America</a:t>
            </a:r>
            <a:br>
              <a:rPr lang="en-US" dirty="0"/>
            </a:br>
            <a:r>
              <a:rPr lang="en-US" sz="2400" dirty="0"/>
              <a:t>February 18, 1861</a:t>
            </a:r>
          </a:p>
        </p:txBody>
      </p:sp>
      <p:sp>
        <p:nvSpPr>
          <p:cNvPr id="4" name="Content Placeholder 4">
            <a:extLst>
              <a:ext uri="{FF2B5EF4-FFF2-40B4-BE49-F238E27FC236}">
                <a16:creationId xmlns:a16="http://schemas.microsoft.com/office/drawing/2014/main" id="{61FA4A71-7F99-4AA1-BD92-9397E619664D}"/>
              </a:ext>
            </a:extLst>
          </p:cNvPr>
          <p:cNvSpPr>
            <a:spLocks noGrp="1"/>
          </p:cNvSpPr>
          <p:nvPr>
            <p:ph idx="1"/>
          </p:nvPr>
        </p:nvSpPr>
        <p:spPr>
          <a:xfrm>
            <a:off x="5566610" y="1972427"/>
            <a:ext cx="6075947" cy="4091489"/>
          </a:xfrm>
        </p:spPr>
        <p:txBody>
          <a:bodyPr>
            <a:noAutofit/>
          </a:bodyPr>
          <a:lstStyle/>
          <a:p>
            <a:pPr marL="0" indent="0">
              <a:buNone/>
            </a:pPr>
            <a:r>
              <a:rPr lang="en-US" sz="2000" b="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pic>
        <p:nvPicPr>
          <p:cNvPr id="5" name="Content Placeholder 5">
            <a:extLst>
              <a:ext uri="{FF2B5EF4-FFF2-40B4-BE49-F238E27FC236}">
                <a16:creationId xmlns:a16="http://schemas.microsoft.com/office/drawing/2014/main" id="{285E0C00-26DA-45F3-A7BB-AA1B62C13D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3946" y="1632285"/>
            <a:ext cx="2756903" cy="3924300"/>
          </a:xfrm>
          <a:prstGeom prst="rect">
            <a:avLst/>
          </a:prstGeom>
          <a:noFill/>
          <a:ln>
            <a:noFill/>
          </a:ln>
        </p:spPr>
      </p:pic>
    </p:spTree>
    <p:extLst>
      <p:ext uri="{BB962C8B-B14F-4D97-AF65-F5344CB8AC3E}">
        <p14:creationId xmlns:p14="http://schemas.microsoft.com/office/powerpoint/2010/main" val="76048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F5AC-0A18-4EF1-B63D-11C035BD1092}"/>
              </a:ext>
            </a:extLst>
          </p:cNvPr>
          <p:cNvSpPr>
            <a:spLocks noGrp="1"/>
          </p:cNvSpPr>
          <p:nvPr>
            <p:ph type="title"/>
          </p:nvPr>
        </p:nvSpPr>
        <p:spPr>
          <a:xfrm>
            <a:off x="838200" y="365125"/>
            <a:ext cx="10515600" cy="1447633"/>
          </a:xfrm>
        </p:spPr>
        <p:txBody>
          <a:bodyPr>
            <a:normAutofit/>
          </a:bodyPr>
          <a:lstStyle/>
          <a:p>
            <a:pPr algn="ctr"/>
            <a:r>
              <a:rPr lang="en-US" sz="4000" dirty="0"/>
              <a:t>Except from the Inaugural Address</a:t>
            </a:r>
            <a:br>
              <a:rPr lang="en-US" sz="4400" dirty="0"/>
            </a:br>
            <a:r>
              <a:rPr lang="en-US" sz="2800" dirty="0"/>
              <a:t>Abraham Lincoln, President of the United States of America</a:t>
            </a:r>
            <a:br>
              <a:rPr lang="en-US" dirty="0"/>
            </a:br>
            <a:r>
              <a:rPr lang="en-US" sz="2400" dirty="0"/>
              <a:t>March 4, 1861</a:t>
            </a:r>
          </a:p>
        </p:txBody>
      </p:sp>
      <p:sp>
        <p:nvSpPr>
          <p:cNvPr id="3" name="Content Placeholder 4">
            <a:extLst>
              <a:ext uri="{FF2B5EF4-FFF2-40B4-BE49-F238E27FC236}">
                <a16:creationId xmlns:a16="http://schemas.microsoft.com/office/drawing/2014/main" id="{96B07A94-E94C-4135-8C44-AF3E4E24CE2D}"/>
              </a:ext>
            </a:extLst>
          </p:cNvPr>
          <p:cNvSpPr>
            <a:spLocks noGrp="1"/>
          </p:cNvSpPr>
          <p:nvPr>
            <p:ph sz="half" idx="1"/>
          </p:nvPr>
        </p:nvSpPr>
        <p:spPr>
          <a:xfrm>
            <a:off x="6096000" y="2149475"/>
            <a:ext cx="4876800" cy="3882357"/>
          </a:xfrm>
        </p:spPr>
        <p:txBody>
          <a:bodyPr>
            <a:normAutofit/>
          </a:bodyPr>
          <a:lstStyle/>
          <a:p>
            <a:pPr marL="0" indent="0">
              <a:buNone/>
            </a:pPr>
            <a:r>
              <a:rPr lang="en-US" sz="2400" b="0" dirty="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marL="0" indent="0">
              <a:buNone/>
            </a:pPr>
            <a:endParaRPr lang="en-US" dirty="0"/>
          </a:p>
          <a:p>
            <a:endParaRPr lang="en-US" dirty="0"/>
          </a:p>
        </p:txBody>
      </p:sp>
      <p:pic>
        <p:nvPicPr>
          <p:cNvPr id="4" name="Picture 2" descr="Portrait of Abraham Lincoln">
            <a:extLst>
              <a:ext uri="{FF2B5EF4-FFF2-40B4-BE49-F238E27FC236}">
                <a16:creationId xmlns:a16="http://schemas.microsoft.com/office/drawing/2014/main" id="{6D0749AE-FF92-4F6F-B97E-FFED818B6C3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41096" y="1600367"/>
            <a:ext cx="2861264" cy="4163780"/>
          </a:xfrm>
          <a:prstGeom prst="rect">
            <a:avLst/>
          </a:prstGeom>
          <a:noFill/>
          <a:ln>
            <a:noFill/>
          </a:ln>
        </p:spPr>
      </p:pic>
    </p:spTree>
    <p:extLst>
      <p:ext uri="{BB962C8B-B14F-4D97-AF65-F5344CB8AC3E}">
        <p14:creationId xmlns:p14="http://schemas.microsoft.com/office/powerpoint/2010/main" val="353729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1960-5A6F-4D29-B238-CEBA0F216263}"/>
              </a:ext>
            </a:extLst>
          </p:cNvPr>
          <p:cNvSpPr>
            <a:spLocks noGrp="1"/>
          </p:cNvSpPr>
          <p:nvPr>
            <p:ph type="title"/>
          </p:nvPr>
        </p:nvSpPr>
        <p:spPr>
          <a:xfrm>
            <a:off x="838200" y="365125"/>
            <a:ext cx="10515600" cy="1460500"/>
          </a:xfrm>
        </p:spPr>
        <p:txBody>
          <a:bodyPr>
            <a:normAutofit fontScale="90000"/>
          </a:bodyPr>
          <a:lstStyle/>
          <a:p>
            <a:pPr algn="ctr"/>
            <a:r>
              <a:rPr lang="en-US" sz="4400" dirty="0"/>
              <a:t>Constitution of the Confederate States of America</a:t>
            </a:r>
            <a:br>
              <a:rPr lang="en-US" dirty="0"/>
            </a:br>
            <a:r>
              <a:rPr lang="en-US" sz="3100" dirty="0"/>
              <a:t>March 11, 1861</a:t>
            </a:r>
          </a:p>
        </p:txBody>
      </p:sp>
      <p:sp>
        <p:nvSpPr>
          <p:cNvPr id="4" name="TextBox 3">
            <a:extLst>
              <a:ext uri="{FF2B5EF4-FFF2-40B4-BE49-F238E27FC236}">
                <a16:creationId xmlns:a16="http://schemas.microsoft.com/office/drawing/2014/main" id="{54915FF2-FA9C-4FEF-91DA-382666E29DAB}"/>
              </a:ext>
            </a:extLst>
          </p:cNvPr>
          <p:cNvSpPr txBox="1"/>
          <p:nvPr/>
        </p:nvSpPr>
        <p:spPr>
          <a:xfrm>
            <a:off x="5975684" y="2098340"/>
            <a:ext cx="5257799" cy="4154983"/>
          </a:xfrm>
          <a:prstGeom prst="rect">
            <a:avLst/>
          </a:prstGeom>
          <a:noFill/>
        </p:spPr>
        <p:txBody>
          <a:bodyPr wrap="square" rtlCol="0">
            <a:spAutoFit/>
          </a:bodyPr>
          <a:lstStyle/>
          <a:p>
            <a:r>
              <a:rPr lang="en-US" sz="2200" b="1" dirty="0">
                <a:solidFill>
                  <a:schemeClr val="tx2"/>
                </a:solidFill>
                <a:latin typeface="+mj-lt"/>
                <a:cs typeface="Georgia"/>
              </a:rPr>
              <a:t>Preamble</a:t>
            </a:r>
          </a:p>
          <a:p>
            <a:r>
              <a:rPr lang="en-US" sz="2200" dirty="0">
                <a:latin typeface="Georgia"/>
                <a:cs typeface="Georgia"/>
              </a:rPr>
              <a:t>“We, the people of the Confederate States, each State acting in its sovereign and independent character, in order to form a permanent federal government, establish justice, insure domestic tranquility, and secure the blessings of liberty to ourselves and our posterity invoking the favor and guidance of Almighty God do ordain and establish this Constitution for the Confederate States of America.”</a:t>
            </a:r>
          </a:p>
        </p:txBody>
      </p:sp>
      <p:pic>
        <p:nvPicPr>
          <p:cNvPr id="5" name="Picture 2" descr="View Image">
            <a:hlinkClick r:id="rId2" invalidUrl="http://rds.yahoo.com/_ylt=A0WTb_ilVG1MrwwAJIijzbkF/SIG=13gcjdjo9/EXP=1282319909/**http:/georgiainfo.galileo.usg.edu/tdgh-apr/Virginia Ordinance of Secession..jpg"/>
            <a:extLst>
              <a:ext uri="{FF2B5EF4-FFF2-40B4-BE49-F238E27FC236}">
                <a16:creationId xmlns:a16="http://schemas.microsoft.com/office/drawing/2014/main" id="{CD6542B8-A3CB-49FC-ABEB-4CB47D635D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923" y="1152727"/>
            <a:ext cx="3644190" cy="4510136"/>
          </a:xfrm>
          <a:prstGeom prst="rect">
            <a:avLst/>
          </a:prstGeom>
          <a:noFill/>
          <a:ln>
            <a:noFill/>
          </a:ln>
        </p:spPr>
      </p:pic>
    </p:spTree>
    <p:extLst>
      <p:ext uri="{BB962C8B-B14F-4D97-AF65-F5344CB8AC3E}">
        <p14:creationId xmlns:p14="http://schemas.microsoft.com/office/powerpoint/2010/main" val="2871423813"/>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687</Words>
  <Application>Microsoft Office PowerPoint</Application>
  <PresentationFormat>Widescreen</PresentationFormat>
  <Paragraphs>43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Adobe Devanagari</vt:lpstr>
      <vt:lpstr>Arial</vt:lpstr>
      <vt:lpstr>Calibri</vt:lpstr>
      <vt:lpstr>Georgia</vt:lpstr>
      <vt:lpstr>Office Theme</vt:lpstr>
      <vt:lpstr>1861: The Country Goes to War</vt:lpstr>
      <vt:lpstr>Lincoln Elected President November 6, 1860</vt:lpstr>
      <vt:lpstr>South Carolina Secedes  December 20, 1860</vt:lpstr>
      <vt:lpstr>Shots Fired January 9, 1861</vt:lpstr>
      <vt:lpstr>Secession January and February 1861</vt:lpstr>
      <vt:lpstr>A President for the Confederacy February 9, 1861</vt:lpstr>
      <vt:lpstr>Except from the Inaugural Address Jefferson Davis, President of the Confederate States of America February 18, 1861</vt:lpstr>
      <vt:lpstr>Except from the Inaugural Address Abraham Lincoln, President of the United States of America March 4, 1861</vt:lpstr>
      <vt:lpstr>Constitution of the Confederate States of America March 11, 1861</vt:lpstr>
      <vt:lpstr>Fort Sumter April 12, 1861</vt:lpstr>
      <vt:lpstr>C A L L T O A R M S ! !  75,000 VOLUNTEERS WANTED  Washington, April 15.  Under the act of Congress for calling out the militia to execute the laws of the Union to suppress insurrection….  - Simon Cameron, Secretary of War</vt:lpstr>
      <vt:lpstr>April 17, 1861</vt:lpstr>
      <vt:lpstr>Secession April to June 1861</vt:lpstr>
      <vt:lpstr>Virginia Joins the Confederacy April 17, 1861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Laurel Gupton</cp:lastModifiedBy>
  <cp:revision>40</cp:revision>
  <dcterms:created xsi:type="dcterms:W3CDTF">2019-06-11T12:13:11Z</dcterms:created>
  <dcterms:modified xsi:type="dcterms:W3CDTF">2020-01-09T20:40:55Z</dcterms:modified>
</cp:coreProperties>
</file>