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sldIdLst>
    <p:sldId id="256" r:id="rId2"/>
    <p:sldId id="921" r:id="rId3"/>
    <p:sldId id="891" r:id="rId4"/>
    <p:sldId id="922" r:id="rId5"/>
    <p:sldId id="901" r:id="rId6"/>
    <p:sldId id="904" r:id="rId7"/>
    <p:sldId id="909" r:id="rId8"/>
    <p:sldId id="911" r:id="rId9"/>
    <p:sldId id="923" r:id="rId10"/>
    <p:sldId id="92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opher White" initials="KW" lastIdx="2" clrIdx="0">
    <p:extLst>
      <p:ext uri="{19B8F6BF-5375-455C-9EA6-DF929625EA0E}">
        <p15:presenceInfo xmlns:p15="http://schemas.microsoft.com/office/powerpoint/2012/main" userId="S::kWhite@civilwar.org::a4023de2-8562-49cd-ab15-dfde532063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76616" autoAdjust="0"/>
  </p:normalViewPr>
  <p:slideViewPr>
    <p:cSldViewPr snapToGrid="0">
      <p:cViewPr varScale="1">
        <p:scale>
          <a:sx n="71" d="100"/>
          <a:sy n="71" d="100"/>
        </p:scale>
        <p:origin x="90" y="408"/>
      </p:cViewPr>
      <p:guideLst/>
    </p:cSldViewPr>
  </p:slideViewPr>
  <p:notesTextViewPr>
    <p:cViewPr>
      <p:scale>
        <a:sx n="1" d="1"/>
        <a:sy n="1" d="1"/>
      </p:scale>
      <p:origin x="0" y="0"/>
    </p:cViewPr>
  </p:notesTextViewPr>
  <p:sorterViewPr>
    <p:cViewPr varScale="1">
      <p:scale>
        <a:sx n="100" d="100"/>
        <a:sy n="100" d="100"/>
      </p:scale>
      <p:origin x="0" y="-6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F9B052-27EB-4C5B-8900-9F9ECE8C41DB}" type="datetimeFigureOut">
              <a:rPr lang="en-US" smtClean="0"/>
              <a:t>1/14/2020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876A47-E3E8-4124-BEE6-F406A911155E}" type="slidenum">
              <a:rPr lang="en-US" smtClean="0"/>
              <a:t>‹#›</a:t>
            </a:fld>
            <a:endParaRPr lang="en-US"/>
          </a:p>
        </p:txBody>
      </p:sp>
    </p:spTree>
    <p:extLst>
      <p:ext uri="{BB962C8B-B14F-4D97-AF65-F5344CB8AC3E}">
        <p14:creationId xmlns:p14="http://schemas.microsoft.com/office/powerpoint/2010/main" val="2083643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students to create a hypothesis of the answer to this question. Have students either discuss in groups their ideas or as a class. Ask students how they produced those hypothesis. </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a:t>
            </a:fld>
            <a:endParaRPr lang="en-US"/>
          </a:p>
        </p:txBody>
      </p:sp>
    </p:spTree>
    <p:extLst>
      <p:ext uri="{BB962C8B-B14F-4D97-AF65-F5344CB8AC3E}">
        <p14:creationId xmlns:p14="http://schemas.microsoft.com/office/powerpoint/2010/main" val="928862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latin typeface="Basset" charset="0"/>
              </a:rPr>
              <a:t>Almost every family had a son, husband, sweetheart, brother or father away at war. For</a:t>
            </a:r>
            <a:r>
              <a:rPr lang="en-US" sz="1200" b="0" baseline="0" dirty="0">
                <a:latin typeface="Basset" charset="0"/>
              </a:rPr>
              <a:t> t</a:t>
            </a:r>
            <a:r>
              <a:rPr lang="en-US" sz="1200" b="0" dirty="0">
                <a:latin typeface="Basset" charset="0"/>
              </a:rPr>
              <a:t>hose who remained behind,</a:t>
            </a:r>
            <a:r>
              <a:rPr lang="en-US" sz="1200" b="0" baseline="0" dirty="0">
                <a:latin typeface="Basset" charset="0"/>
              </a:rPr>
              <a:t> </a:t>
            </a:r>
            <a:r>
              <a:rPr lang="en-US" sz="1200" b="0" dirty="0">
                <a:latin typeface="Basset" charset="0"/>
              </a:rPr>
              <a:t>the Civil War changed their lives forever. </a:t>
            </a:r>
          </a:p>
          <a:p>
            <a:endParaRPr lang="en-US" sz="1200" b="1" dirty="0">
              <a:latin typeface="Basset" charset="0"/>
            </a:endParaRPr>
          </a:p>
          <a:p>
            <a:pPr lvl="0"/>
            <a:r>
              <a:rPr lang="en-US" sz="1200" b="1" kern="1200" dirty="0">
                <a:solidFill>
                  <a:schemeClr val="tx1"/>
                </a:solidFill>
                <a:effectLst/>
                <a:latin typeface="+mn-lt"/>
                <a:ea typeface="ＭＳ Ｐゴシック" pitchFamily="-123" charset="-128"/>
                <a:cs typeface="+mn-cs"/>
              </a:rPr>
              <a:t>Discussion Questions: </a:t>
            </a:r>
            <a:endParaRPr lang="en-US" sz="1200" kern="1200" dirty="0">
              <a:solidFill>
                <a:schemeClr val="tx1"/>
              </a:solidFill>
              <a:effectLst/>
              <a:latin typeface="+mn-lt"/>
              <a:ea typeface="ＭＳ Ｐゴシック" pitchFamily="-123" charset="-128"/>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ＭＳ Ｐゴシック" pitchFamily="-123" charset="-128"/>
                <a:cs typeface="+mn-cs"/>
              </a:rPr>
              <a:t>What does the kneeling woman symbolize?</a:t>
            </a:r>
          </a:p>
          <a:p>
            <a:pPr marL="628650" lvl="1" indent="-171450">
              <a:buFont typeface="Arial" panose="020B0604020202020204" pitchFamily="34" charset="0"/>
              <a:buChar char="•"/>
            </a:pPr>
            <a:r>
              <a:rPr lang="en-US" sz="1200" b="1" kern="1200" dirty="0">
                <a:solidFill>
                  <a:schemeClr val="tx1"/>
                </a:solidFill>
                <a:effectLst/>
                <a:latin typeface="+mn-lt"/>
                <a:ea typeface="ＭＳ Ｐゴシック" pitchFamily="-123" charset="-128"/>
                <a:cs typeface="+mn-cs"/>
              </a:rPr>
              <a:t>Answer</a:t>
            </a:r>
            <a:r>
              <a:rPr lang="en-US" sz="1200" b="0" kern="1200" dirty="0">
                <a:solidFill>
                  <a:schemeClr val="tx1"/>
                </a:solidFill>
                <a:effectLst/>
                <a:latin typeface="+mn-lt"/>
                <a:ea typeface="ＭＳ Ｐゴシック" pitchFamily="-123" charset="-128"/>
                <a:cs typeface="+mn-cs"/>
              </a:rPr>
              <a:t> : praying and hoping for the safe return of a loved one in battle, most likely a father and a husband in this case</a:t>
            </a:r>
            <a:endParaRPr lang="en-US" sz="1200" b="1" kern="1200" dirty="0">
              <a:solidFill>
                <a:schemeClr val="tx1"/>
              </a:solidFill>
              <a:effectLst/>
              <a:latin typeface="+mn-lt"/>
              <a:ea typeface="ＭＳ Ｐゴシック" pitchFamily="-123" charset="-128"/>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ＭＳ Ｐゴシック" pitchFamily="-123" charset="-128"/>
                <a:cs typeface="+mn-cs"/>
              </a:rPr>
              <a:t>What is the soldier doing?</a:t>
            </a:r>
          </a:p>
          <a:p>
            <a:pPr marL="628650" lvl="1" indent="-171450">
              <a:buFont typeface="Arial" panose="020B0604020202020204" pitchFamily="34" charset="0"/>
              <a:buChar char="•"/>
            </a:pPr>
            <a:r>
              <a:rPr lang="en-US" sz="1200" b="1" kern="1200" dirty="0">
                <a:solidFill>
                  <a:schemeClr val="tx1"/>
                </a:solidFill>
                <a:effectLst/>
                <a:latin typeface="+mn-lt"/>
                <a:ea typeface="ＭＳ Ｐゴシック" pitchFamily="-123" charset="-128"/>
                <a:cs typeface="+mn-cs"/>
              </a:rPr>
              <a:t>Answer </a:t>
            </a:r>
            <a:r>
              <a:rPr lang="en-US" sz="1200" b="0" kern="1200" dirty="0">
                <a:solidFill>
                  <a:schemeClr val="tx1"/>
                </a:solidFill>
                <a:effectLst/>
                <a:latin typeface="+mn-lt"/>
                <a:ea typeface="ＭＳ Ｐゴシック" pitchFamily="-123" charset="-128"/>
                <a:cs typeface="+mn-cs"/>
              </a:rPr>
              <a:t>: reading letters by a fire. Letter writing was a way for soldiers to communicate with loved ones back home during the war</a:t>
            </a:r>
            <a:endParaRPr lang="en-US" sz="1200" b="1" kern="1200" dirty="0">
              <a:solidFill>
                <a:schemeClr val="tx1"/>
              </a:solidFill>
              <a:effectLst/>
              <a:latin typeface="+mn-lt"/>
              <a:ea typeface="ＭＳ Ｐゴシック" pitchFamily="-123" charset="-128"/>
              <a:cs typeface="+mn-cs"/>
            </a:endParaRP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3</a:t>
            </a:fld>
            <a:endParaRPr lang="en-US"/>
          </a:p>
        </p:txBody>
      </p:sp>
    </p:spTree>
    <p:extLst>
      <p:ext uri="{BB962C8B-B14F-4D97-AF65-F5344CB8AC3E}">
        <p14:creationId xmlns:p14="http://schemas.microsoft.com/office/powerpoint/2010/main" val="1218145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Watch the In4 video</a:t>
            </a:r>
            <a:r>
              <a:rPr lang="en-US" baseline="0"/>
              <a:t> on Women in the Civil War https://www.battlefields.org/learn/videos/women-civil-war </a:t>
            </a:r>
            <a:endParaRPr lang="en-US"/>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4</a:t>
            </a:fld>
            <a:endParaRPr lang="en-US"/>
          </a:p>
        </p:txBody>
      </p:sp>
    </p:spTree>
    <p:extLst>
      <p:ext uri="{BB962C8B-B14F-4D97-AF65-F5344CB8AC3E}">
        <p14:creationId xmlns:p14="http://schemas.microsoft.com/office/powerpoint/2010/main" val="1506875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Sometimes families followed soldiers into the army. </a:t>
            </a:r>
            <a:r>
              <a:rPr lang="en-US" dirty="0"/>
              <a:t> </a:t>
            </a:r>
          </a:p>
          <a:p>
            <a:r>
              <a:rPr lang="en-US" b="1" dirty="0"/>
              <a:t>Discussion Question:</a:t>
            </a:r>
          </a:p>
          <a:p>
            <a:pPr marL="171450" indent="-171450">
              <a:buFont typeface="Arial" panose="020B0604020202020204" pitchFamily="34" charset="0"/>
              <a:buChar char="•"/>
            </a:pPr>
            <a:r>
              <a:rPr lang="en-US" dirty="0"/>
              <a:t>What do you think life was like for children in camp?</a:t>
            </a:r>
          </a:p>
          <a:p>
            <a:pPr marL="171450" indent="-171450">
              <a:buFont typeface="Arial" panose="020B0604020202020204" pitchFamily="34" charset="0"/>
              <a:buChar char="•"/>
            </a:pPr>
            <a:r>
              <a:rPr lang="en-US" dirty="0"/>
              <a:t>Do you think it was easier for women and children to stay home or to follow their husband/father to the war front?</a:t>
            </a:r>
          </a:p>
          <a:p>
            <a:endParaRPr lang="en-US" dirty="0"/>
          </a:p>
          <a:p>
            <a:r>
              <a:rPr lang="en-US" dirty="0"/>
              <a:t>Children worked the fields for the family while their fathers and older brothers were away at war.</a:t>
            </a:r>
            <a:r>
              <a:rPr lang="en-US" sz="1200" b="1" kern="1200" dirty="0">
                <a:solidFill>
                  <a:schemeClr val="tx1"/>
                </a:solidFill>
                <a:effectLst/>
                <a:latin typeface="+mn-lt"/>
                <a:ea typeface="+mn-ea"/>
                <a:cs typeface="+mn-cs"/>
              </a:rPr>
              <a:t> </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Discussion Question:</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mn-lt"/>
                <a:ea typeface="ＭＳ Ｐゴシック" pitchFamily="-123" charset="-128"/>
                <a:cs typeface="+mn-cs"/>
              </a:rPr>
              <a:t>Why would the children have to work in the fields more?</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mn-lt"/>
                <a:ea typeface="ＭＳ Ｐゴシック" pitchFamily="-123" charset="-128"/>
                <a:cs typeface="+mn-cs"/>
              </a:rPr>
              <a:t>What other ways would life have changed for children and women on the families farm when fathers and older brother went away to war?</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sz="1200" kern="1200" dirty="0">
              <a:solidFill>
                <a:schemeClr val="tx1"/>
              </a:solidFill>
              <a:effectLst/>
              <a:latin typeface="+mn-lt"/>
              <a:ea typeface="ＭＳ Ｐゴシック" pitchFamily="-123" charset="-128"/>
              <a:cs typeface="+mn-cs"/>
            </a:endParaRP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5</a:t>
            </a:fld>
            <a:endParaRPr lang="en-US"/>
          </a:p>
        </p:txBody>
      </p:sp>
    </p:spTree>
    <p:extLst>
      <p:ext uri="{BB962C8B-B14F-4D97-AF65-F5344CB8AC3E}">
        <p14:creationId xmlns:p14="http://schemas.microsoft.com/office/powerpoint/2010/main" val="2912585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Discussion:</a:t>
            </a:r>
          </a:p>
          <a:p>
            <a:pPr marL="171450" indent="-171450">
              <a:buFont typeface="Arial" panose="020B0604020202020204" pitchFamily="34" charset="0"/>
              <a:buChar char="•"/>
            </a:pPr>
            <a:r>
              <a:rPr lang="en-US" dirty="0"/>
              <a:t>Do you think that</a:t>
            </a:r>
            <a:r>
              <a:rPr lang="en-US" baseline="0" dirty="0"/>
              <a:t> children were often caught in battle?</a:t>
            </a:r>
          </a:p>
          <a:p>
            <a:pPr marL="171450" indent="-171450">
              <a:buFont typeface="Arial" panose="020B0604020202020204" pitchFamily="34" charset="0"/>
              <a:buChar char="•"/>
            </a:pPr>
            <a:r>
              <a:rPr lang="en-US" baseline="0" dirty="0"/>
              <a:t>Do you think children often joined battle and went to the war front?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Most soldiers were between the ages of 18 and 39 with an average age of 25. But 10% of Union soldiers were under the age of 16. Why do you think 16-year-olds and younger would join the war? Why do you think they would stay home?</a:t>
            </a:r>
            <a:endParaRPr lang="en-US" baseline="0" dirty="0"/>
          </a:p>
          <a:p>
            <a:pPr marL="171450" indent="-171450">
              <a:buFont typeface="Arial" panose="020B0604020202020204" pitchFamily="34" charset="0"/>
              <a:buChar char="•"/>
            </a:pPr>
            <a:r>
              <a:rPr lang="en-US" baseline="0" dirty="0"/>
              <a:t>Were children near battles more in the North or South? </a:t>
            </a:r>
          </a:p>
          <a:p>
            <a:pPr marL="628650" lvl="1" indent="-171450">
              <a:buFont typeface="Arial" panose="020B0604020202020204" pitchFamily="34" charset="0"/>
              <a:buChar char="•"/>
            </a:pPr>
            <a:r>
              <a:rPr lang="en-US" b="1" baseline="0" dirty="0"/>
              <a:t>Answer : </a:t>
            </a:r>
            <a:r>
              <a:rPr lang="en-US" baseline="0" dirty="0"/>
              <a:t>most battles were fought in the South, which directly affected the lives of those on the home front, sometime with battles being fought in their own backyards</a:t>
            </a:r>
            <a:endParaRPr lang="en-US"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6</a:t>
            </a:fld>
            <a:endParaRPr lang="en-US"/>
          </a:p>
        </p:txBody>
      </p:sp>
    </p:spTree>
    <p:extLst>
      <p:ext uri="{BB962C8B-B14F-4D97-AF65-F5344CB8AC3E}">
        <p14:creationId xmlns:p14="http://schemas.microsoft.com/office/powerpoint/2010/main" val="2631716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Particularly in the South families faced shortages in raw materials, food, clothing and medical supplies due to the Union Navy blockading Southern ports. </a:t>
            </a:r>
            <a:endParaRPr lang="en-US" b="1" dirty="0"/>
          </a:p>
          <a:p>
            <a:endParaRPr lang="en-US" b="1"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a:t>Notes for the Teacher:</a:t>
            </a:r>
            <a:r>
              <a:rPr lang="en-US" b="1" baseline="0" dirty="0"/>
              <a:t> </a:t>
            </a:r>
            <a:r>
              <a:rPr lang="en-US" baseline="0" dirty="0"/>
              <a:t>Above is a cartoon illustration of the “Anaconda plan” a plan developed to block the Southern ports, surround, and essentially disable the Confederacy. This plan was successful in ending the Confederacy, but it hurt civilians because it limited supplies from being imported into the South </a:t>
            </a:r>
            <a:endParaRPr lang="en-US" dirty="0"/>
          </a:p>
          <a:p>
            <a:endParaRPr lang="en-US" b="1" dirty="0"/>
          </a:p>
          <a:p>
            <a:r>
              <a:rPr lang="en-US" b="1" dirty="0"/>
              <a:t>Discussion Question:</a:t>
            </a: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pitchFamily="-123" charset="-128"/>
                <a:cs typeface="+mn-cs"/>
              </a:rPr>
              <a:t>Why do you think women rioted in Richmond,</a:t>
            </a:r>
            <a:r>
              <a:rPr lang="en-US" sz="1200" kern="1200" baseline="0" dirty="0">
                <a:solidFill>
                  <a:schemeClr val="tx1"/>
                </a:solidFill>
                <a:effectLst/>
                <a:latin typeface="+mn-lt"/>
                <a:ea typeface="ＭＳ Ｐゴシック" pitchFamily="-123" charset="-128"/>
                <a:cs typeface="+mn-cs"/>
              </a:rPr>
              <a:t> Virginia</a:t>
            </a:r>
            <a:r>
              <a:rPr lang="en-US" sz="1200" kern="1200" dirty="0">
                <a:solidFill>
                  <a:schemeClr val="tx1"/>
                </a:solidFill>
                <a:effectLst/>
                <a:latin typeface="+mn-lt"/>
                <a:ea typeface="ＭＳ Ｐゴシック" pitchFamily="-123" charset="-128"/>
                <a:cs typeface="+mn-cs"/>
              </a:rPr>
              <a:t>? Why do you think it was just women?</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7</a:t>
            </a:fld>
            <a:endParaRPr lang="en-US"/>
          </a:p>
        </p:txBody>
      </p:sp>
    </p:spTree>
    <p:extLst>
      <p:ext uri="{BB962C8B-B14F-4D97-AF65-F5344CB8AC3E}">
        <p14:creationId xmlns:p14="http://schemas.microsoft.com/office/powerpoint/2010/main" val="1674107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Discuss </a:t>
            </a:r>
            <a:r>
              <a:rPr lang="en-US" b="0" dirty="0"/>
              <a:t>how sometimes the “front lines” became the “home front” depending on when and where the battles took place? </a:t>
            </a:r>
            <a:endParaRPr lang="en-US" b="1" dirty="0"/>
          </a:p>
          <a:p>
            <a:endParaRPr lang="en-US" b="1" dirty="0"/>
          </a:p>
          <a:p>
            <a:r>
              <a:rPr lang="en-US" b="1" dirty="0"/>
              <a:t>Image information: </a:t>
            </a:r>
          </a:p>
          <a:p>
            <a:r>
              <a:rPr lang="en-US" b="0" dirty="0"/>
              <a:t>Battlefield of Chancellorsville House after the Battle</a:t>
            </a:r>
          </a:p>
          <a:p>
            <a:pPr>
              <a:buNone/>
            </a:pPr>
            <a:endParaRPr lang="en-US" b="1" dirty="0"/>
          </a:p>
          <a:p>
            <a:pPr>
              <a:buNone/>
            </a:pPr>
            <a:r>
              <a:rPr lang="en-US" b="1" dirty="0"/>
              <a:t>Notes:  </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Sue Chancellor was 16 in May 1863 when her home was between the armies and General Hooker took it for his headquarters.  She left a detailed description of the ordeal she faced in company with 15 other women and girls, including relatives, neighbors, and a young abandoned black girl. Water stood shin deep in the basement where they crouched for protection. </a:t>
            </a:r>
          </a:p>
          <a:p>
            <a:pPr>
              <a:buNone/>
            </a:pPr>
            <a:r>
              <a:rPr lang="en-US" dirty="0"/>
              <a:t>“Oh! Such cannonading on all sides,” Sue wrote of May 2, “such shrieks and groans, such commotion of all kinds!”</a:t>
            </a:r>
          </a:p>
          <a:p>
            <a:pPr>
              <a:buNone/>
            </a:pPr>
            <a:r>
              <a:rPr lang="en-US" dirty="0"/>
              <a:t>Her home became a hospital, the grand piano became the amputating table.  Arms and legs were thrown out the window.  The house caught fire from shelling and burned to the ground.  Luckily all the family got out alive. </a:t>
            </a:r>
            <a:endParaRPr lang="en-US" b="0"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8</a:t>
            </a:fld>
            <a:endParaRPr lang="en-US"/>
          </a:p>
        </p:txBody>
      </p:sp>
    </p:spTree>
    <p:extLst>
      <p:ext uri="{BB962C8B-B14F-4D97-AF65-F5344CB8AC3E}">
        <p14:creationId xmlns:p14="http://schemas.microsoft.com/office/powerpoint/2010/main" val="1034176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Discuss</a:t>
            </a:r>
            <a:r>
              <a:rPr lang="en-US" dirty="0"/>
              <a:t> with the students on whether their hypothesis were correct or not. Discuss what the students learned from their primary and secondary sources. </a:t>
            </a:r>
          </a:p>
        </p:txBody>
      </p:sp>
      <p:sp>
        <p:nvSpPr>
          <p:cNvPr id="4" name="Slide Number Placeholder 3"/>
          <p:cNvSpPr>
            <a:spLocks noGrp="1"/>
          </p:cNvSpPr>
          <p:nvPr>
            <p:ph type="sldNum" sz="quarter" idx="5"/>
          </p:nvPr>
        </p:nvSpPr>
        <p:spPr/>
        <p:txBody>
          <a:bodyPr/>
          <a:lstStyle/>
          <a:p>
            <a:fld id="{4B876A47-E3E8-4124-BEE6-F406A911155E}" type="slidenum">
              <a:rPr lang="en-US" smtClean="0"/>
              <a:t>9</a:t>
            </a:fld>
            <a:endParaRPr lang="en-US"/>
          </a:p>
        </p:txBody>
      </p:sp>
    </p:spTree>
    <p:extLst>
      <p:ext uri="{BB962C8B-B14F-4D97-AF65-F5344CB8AC3E}">
        <p14:creationId xmlns:p14="http://schemas.microsoft.com/office/powerpoint/2010/main" val="26552372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bg1"/>
            </a:gs>
            <a:gs pos="54000">
              <a:schemeClr val="bg1"/>
            </a:gs>
            <a:gs pos="57531">
              <a:srgbClr val="FBFBFB"/>
            </a:gs>
            <a:gs pos="87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8BF847-AA19-4965-BD0D-169AC4E549B4}"/>
              </a:ext>
            </a:extLst>
          </p:cNvPr>
          <p:cNvSpPr/>
          <p:nvPr userDrawn="1"/>
        </p:nvSpPr>
        <p:spPr>
          <a:xfrm>
            <a:off x="0" y="4157932"/>
            <a:ext cx="12192000" cy="2700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CBD19-FF76-4ABD-BB26-4CA7EB8D9C57}"/>
              </a:ext>
            </a:extLst>
          </p:cNvPr>
          <p:cNvSpPr>
            <a:spLocks noGrp="1"/>
          </p:cNvSpPr>
          <p:nvPr>
            <p:ph type="ctrTitle" hasCustomPrompt="1"/>
          </p:nvPr>
        </p:nvSpPr>
        <p:spPr>
          <a:xfrm>
            <a:off x="1524000" y="4324294"/>
            <a:ext cx="9144000" cy="1065841"/>
          </a:xfrm>
        </p:spPr>
        <p:txBody>
          <a:bodyPr anchor="b"/>
          <a:lstStyle>
            <a:lvl1pPr algn="ctr">
              <a:defRPr sz="6000" b="0">
                <a:solidFill>
                  <a:schemeClr val="bg1"/>
                </a:solidFill>
                <a:latin typeface="+mj-lt"/>
                <a:cs typeface="Adobe Devanagari" panose="02040503050201020203" pitchFamily="18" charset="0"/>
              </a:defRPr>
            </a:lvl1pPr>
          </a:lstStyle>
          <a:p>
            <a:r>
              <a:rPr lang="en-US" dirty="0"/>
              <a:t>Click to add title</a:t>
            </a:r>
          </a:p>
        </p:txBody>
      </p:sp>
      <p:sp>
        <p:nvSpPr>
          <p:cNvPr id="3" name="Subtitle 2">
            <a:extLst>
              <a:ext uri="{FF2B5EF4-FFF2-40B4-BE49-F238E27FC236}">
                <a16:creationId xmlns:a16="http://schemas.microsoft.com/office/drawing/2014/main" id="{B3FC82CA-864E-448B-AF3A-05F11046B4C0}"/>
              </a:ext>
            </a:extLst>
          </p:cNvPr>
          <p:cNvSpPr>
            <a:spLocks noGrp="1"/>
          </p:cNvSpPr>
          <p:nvPr>
            <p:ph type="subTitle" idx="1" hasCustomPrompt="1"/>
          </p:nvPr>
        </p:nvSpPr>
        <p:spPr>
          <a:xfrm>
            <a:off x="1524000" y="5490865"/>
            <a:ext cx="9144001" cy="969963"/>
          </a:xfrm>
        </p:spPr>
        <p:txBody>
          <a:bodyPr>
            <a:normAutofit/>
          </a:bodyPr>
          <a:lstStyle>
            <a:lvl1pPr marL="0" indent="0" algn="ctr">
              <a:buNone/>
              <a:defRPr sz="3200">
                <a:solidFill>
                  <a:schemeClr val="bg1"/>
                </a:solidFill>
                <a:latin typeface="Adobe Devanagari" panose="02040503050201020203" pitchFamily="18" charset="0"/>
                <a:cs typeface="Adobe Devanagari" panose="020405030502010202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13" name="Picture 12">
            <a:extLst>
              <a:ext uri="{FF2B5EF4-FFF2-40B4-BE49-F238E27FC236}">
                <a16:creationId xmlns:a16="http://schemas.microsoft.com/office/drawing/2014/main" id="{0B76C4BA-354F-4F48-AA0F-4D52E334A1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3457" y="649802"/>
            <a:ext cx="7805085" cy="2882112"/>
          </a:xfrm>
          <a:prstGeom prst="rect">
            <a:avLst/>
          </a:prstGeom>
        </p:spPr>
      </p:pic>
      <p:pic>
        <p:nvPicPr>
          <p:cNvPr id="5" name="Picture 4">
            <a:extLst>
              <a:ext uri="{FF2B5EF4-FFF2-40B4-BE49-F238E27FC236}">
                <a16:creationId xmlns:a16="http://schemas.microsoft.com/office/drawing/2014/main" id="{F29214C5-FB6E-4274-BD09-473D689E5D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79877230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302B5-F41F-474D-B1F4-7BAF2C48F30E}"/>
              </a:ext>
            </a:extLst>
          </p:cNvPr>
          <p:cNvSpPr>
            <a:spLocks noGrp="1"/>
          </p:cNvSpPr>
          <p:nvPr>
            <p:ph type="title" hasCustomPrompt="1"/>
          </p:nvPr>
        </p:nvSpPr>
        <p:spPr/>
        <p:txBody>
          <a:bodyPr/>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67392F5D-D27B-4C4E-84EE-CE00E42DA5C6}"/>
              </a:ext>
            </a:extLst>
          </p:cNvPr>
          <p:cNvSpPr>
            <a:spLocks noGrp="1"/>
          </p:cNvSpPr>
          <p:nvPr>
            <p:ph type="body" orient="vert" idx="1"/>
          </p:nvPr>
        </p:nvSpPr>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EFBE38C4-5C1D-4690-BDA5-809BB712F43D}"/>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795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E34B64-E79F-4DEF-904D-A1DBC7923215}"/>
              </a:ext>
            </a:extLst>
          </p:cNvPr>
          <p:cNvSpPr>
            <a:spLocks noGrp="1"/>
          </p:cNvSpPr>
          <p:nvPr>
            <p:ph type="title" orient="vert" hasCustomPrompt="1"/>
          </p:nvPr>
        </p:nvSpPr>
        <p:spPr>
          <a:xfrm>
            <a:off x="8724900" y="365125"/>
            <a:ext cx="2628900" cy="5229917"/>
          </a:xfrm>
        </p:spPr>
        <p:txBody>
          <a:bodyPr vert="eaVert"/>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449E4D2A-1CCA-441B-911C-97ACFFDFCF7E}"/>
              </a:ext>
            </a:extLst>
          </p:cNvPr>
          <p:cNvSpPr>
            <a:spLocks noGrp="1"/>
          </p:cNvSpPr>
          <p:nvPr>
            <p:ph type="body" orient="vert" idx="1"/>
          </p:nvPr>
        </p:nvSpPr>
        <p:spPr>
          <a:xfrm>
            <a:off x="838200" y="365125"/>
            <a:ext cx="7734300" cy="5229917"/>
          </a:xfrm>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CE2B16F2-1394-4247-9D08-D1493E81B0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393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oter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D25211-8C52-41C9-9B39-FB40600A7B43}"/>
              </a:ext>
            </a:extLst>
          </p:cNvPr>
          <p:cNvSpPr/>
          <p:nvPr userDrawn="1"/>
        </p:nvSpPr>
        <p:spPr>
          <a:xfrm>
            <a:off x="0" y="0"/>
            <a:ext cx="12192000" cy="6858000"/>
          </a:xfrm>
          <a:prstGeom prst="rect">
            <a:avLst/>
          </a:prstGeom>
          <a:gradFill flip="none" rotWithShape="1">
            <a:gsLst>
              <a:gs pos="30000">
                <a:schemeClr val="bg1"/>
              </a:gs>
              <a:gs pos="79000">
                <a:schemeClr val="bg1">
                  <a:lumMod val="95000"/>
                </a:schemeClr>
              </a:gs>
              <a:gs pos="10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301A85D-0B33-497D-8EFF-167479CDA6FD}"/>
              </a:ext>
            </a:extLst>
          </p:cNvPr>
          <p:cNvPicPr>
            <a:picLocks noChangeAspect="1"/>
          </p:cNvPicPr>
          <p:nvPr userDrawn="1"/>
        </p:nvPicPr>
        <p:blipFill>
          <a:blip r:embed="rId2"/>
          <a:stretch>
            <a:fillRect/>
          </a:stretch>
        </p:blipFill>
        <p:spPr>
          <a:xfrm>
            <a:off x="1542565" y="1749921"/>
            <a:ext cx="9106870" cy="3358158"/>
          </a:xfrm>
          <a:prstGeom prst="rect">
            <a:avLst/>
          </a:prstGeom>
        </p:spPr>
      </p:pic>
      <p:pic>
        <p:nvPicPr>
          <p:cNvPr id="5" name="Picture 4">
            <a:extLst>
              <a:ext uri="{FF2B5EF4-FFF2-40B4-BE49-F238E27FC236}">
                <a16:creationId xmlns:a16="http://schemas.microsoft.com/office/drawing/2014/main" id="{D11B3660-33D6-4308-B272-6084FDD214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4023299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18BD4-35D6-4DB8-A9FB-37DA5ADA4318}"/>
              </a:ext>
            </a:extLst>
          </p:cNvPr>
          <p:cNvSpPr>
            <a:spLocks noGrp="1"/>
          </p:cNvSpPr>
          <p:nvPr>
            <p:ph type="title" hasCustomPrompt="1"/>
          </p:nvPr>
        </p:nvSpPr>
        <p:spPr/>
        <p:txBody>
          <a:bodyPr>
            <a:normAutofit/>
          </a:bodyPr>
          <a:lstStyle>
            <a:lvl1pPr>
              <a:defRPr sz="4800"/>
            </a:lvl1pPr>
          </a:lstStyle>
          <a:p>
            <a:r>
              <a:rPr lang="en-US" dirty="0"/>
              <a:t>Click to add title</a:t>
            </a:r>
          </a:p>
        </p:txBody>
      </p:sp>
      <p:sp>
        <p:nvSpPr>
          <p:cNvPr id="3" name="Content Placeholder 2">
            <a:extLst>
              <a:ext uri="{FF2B5EF4-FFF2-40B4-BE49-F238E27FC236}">
                <a16:creationId xmlns:a16="http://schemas.microsoft.com/office/drawing/2014/main" id="{392194AA-2C71-4DE4-A171-A67274C1562A}"/>
              </a:ext>
            </a:extLst>
          </p:cNvPr>
          <p:cNvSpPr>
            <a:spLocks noGrp="1"/>
          </p:cNvSpPr>
          <p:nvPr>
            <p:ph idx="1"/>
          </p:nvPr>
        </p:nvSpPr>
        <p:spPr/>
        <p:txBody>
          <a:bodyPr/>
          <a:lstStyle>
            <a:lvl1pPr>
              <a:defRPr b="1"/>
            </a:lvl1pPr>
            <a:lvl2pPr>
              <a:defRPr>
                <a:solidFill>
                  <a:schemeClr val="accent1"/>
                </a:solidFill>
              </a:defRPr>
            </a:lvl2pPr>
            <a:lvl3pPr>
              <a:defRPr>
                <a:solidFill>
                  <a:schemeClr val="tx1"/>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B718D3A6-DBB2-49F0-9AB8-15E0B3B07E35}"/>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42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10243F-00FA-43A9-A054-285221138B9C}"/>
              </a:ext>
            </a:extLst>
          </p:cNvPr>
          <p:cNvSpPr/>
          <p:nvPr userDrawn="1"/>
        </p:nvSpPr>
        <p:spPr>
          <a:xfrm>
            <a:off x="0" y="4205078"/>
            <a:ext cx="7490604" cy="2544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59417-12F3-4DD7-857D-513FC20D1240}"/>
              </a:ext>
            </a:extLst>
          </p:cNvPr>
          <p:cNvSpPr>
            <a:spLocks noGrp="1"/>
          </p:cNvSpPr>
          <p:nvPr>
            <p:ph type="title" hasCustomPrompt="1"/>
          </p:nvPr>
        </p:nvSpPr>
        <p:spPr>
          <a:xfrm>
            <a:off x="831850" y="2706986"/>
            <a:ext cx="10515600" cy="1855489"/>
          </a:xfrm>
        </p:spPr>
        <p:txBody>
          <a:bodyPr anchor="b"/>
          <a:lstStyle>
            <a:lvl1pPr>
              <a:defRPr sz="6000"/>
            </a:lvl1pPr>
          </a:lstStyle>
          <a:p>
            <a:r>
              <a:rPr lang="en-US" dirty="0"/>
              <a:t>Click to add title</a:t>
            </a:r>
          </a:p>
        </p:txBody>
      </p:sp>
      <p:sp>
        <p:nvSpPr>
          <p:cNvPr id="3" name="Text Placeholder 2">
            <a:extLst>
              <a:ext uri="{FF2B5EF4-FFF2-40B4-BE49-F238E27FC236}">
                <a16:creationId xmlns:a16="http://schemas.microsoft.com/office/drawing/2014/main" id="{70674777-5494-48D4-ADB7-221F50196A73}"/>
              </a:ext>
            </a:extLst>
          </p:cNvPr>
          <p:cNvSpPr>
            <a:spLocks noGrp="1"/>
          </p:cNvSpPr>
          <p:nvPr>
            <p:ph type="body" idx="1" hasCustomPrompt="1"/>
          </p:nvPr>
        </p:nvSpPr>
        <p:spPr>
          <a:xfrm>
            <a:off x="831850" y="4865298"/>
            <a:ext cx="10515600" cy="122435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pic>
        <p:nvPicPr>
          <p:cNvPr id="12" name="Picture 11">
            <a:extLst>
              <a:ext uri="{FF2B5EF4-FFF2-40B4-BE49-F238E27FC236}">
                <a16:creationId xmlns:a16="http://schemas.microsoft.com/office/drawing/2014/main" id="{73901E3B-9DE1-46CD-A251-31A85D349E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15" y="462632"/>
            <a:ext cx="4018536" cy="1483888"/>
          </a:xfrm>
          <a:prstGeom prst="rect">
            <a:avLst/>
          </a:prstGeom>
        </p:spPr>
      </p:pic>
      <p:sp>
        <p:nvSpPr>
          <p:cNvPr id="11" name="Rectangle 10">
            <a:extLst>
              <a:ext uri="{FF2B5EF4-FFF2-40B4-BE49-F238E27FC236}">
                <a16:creationId xmlns:a16="http://schemas.microsoft.com/office/drawing/2014/main" id="{57F6412B-22AF-4819-AA0C-369365C0ADE3}"/>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99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DCBC-88DD-4DA0-A5FC-B38BC487BE2E}"/>
              </a:ext>
            </a:extLst>
          </p:cNvPr>
          <p:cNvSpPr>
            <a:spLocks noGrp="1"/>
          </p:cNvSpPr>
          <p:nvPr>
            <p:ph type="title" hasCustomPrompt="1"/>
          </p:nvPr>
        </p:nvSpPr>
        <p:spPr/>
        <p:txBody>
          <a:bodyPr/>
          <a:lstStyle>
            <a:lvl1pPr>
              <a:defRPr/>
            </a:lvl1pPr>
          </a:lstStyle>
          <a:p>
            <a:r>
              <a:rPr lang="en-US" dirty="0"/>
              <a:t>Click to add title</a:t>
            </a:r>
          </a:p>
        </p:txBody>
      </p:sp>
      <p:sp>
        <p:nvSpPr>
          <p:cNvPr id="3" name="Content Placeholder 2">
            <a:extLst>
              <a:ext uri="{FF2B5EF4-FFF2-40B4-BE49-F238E27FC236}">
                <a16:creationId xmlns:a16="http://schemas.microsoft.com/office/drawing/2014/main" id="{D5756066-6BA3-416A-9575-10E94D4BE47A}"/>
              </a:ext>
            </a:extLst>
          </p:cNvPr>
          <p:cNvSpPr>
            <a:spLocks noGrp="1"/>
          </p:cNvSpPr>
          <p:nvPr>
            <p:ph sz="half" idx="1"/>
          </p:nvPr>
        </p:nvSpPr>
        <p:spPr>
          <a:xfrm>
            <a:off x="838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C2EA0A3-FF05-44E3-A682-35A358D73968}"/>
              </a:ext>
            </a:extLst>
          </p:cNvPr>
          <p:cNvSpPr>
            <a:spLocks noGrp="1"/>
          </p:cNvSpPr>
          <p:nvPr>
            <p:ph sz="half" idx="2"/>
          </p:nvPr>
        </p:nvSpPr>
        <p:spPr>
          <a:xfrm>
            <a:off x="6172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B2BE2E12-7EE6-419F-84B3-224F8E70617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63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9EEEC-CA7C-4BEC-9053-DE761AAEBD52}"/>
              </a:ext>
            </a:extLst>
          </p:cNvPr>
          <p:cNvSpPr>
            <a:spLocks noGrp="1"/>
          </p:cNvSpPr>
          <p:nvPr>
            <p:ph type="title" hasCustomPrompt="1"/>
          </p:nvPr>
        </p:nvSpPr>
        <p:spPr>
          <a:xfrm>
            <a:off x="839788" y="365125"/>
            <a:ext cx="10515600" cy="1325563"/>
          </a:xfrm>
        </p:spPr>
        <p:txBody>
          <a:bodyPr/>
          <a:lstStyle>
            <a:lvl1pPr>
              <a:defRPr/>
            </a:lvl1pPr>
          </a:lstStyle>
          <a:p>
            <a:r>
              <a:rPr lang="en-US" dirty="0"/>
              <a:t>Click to add title</a:t>
            </a:r>
          </a:p>
        </p:txBody>
      </p:sp>
      <p:sp>
        <p:nvSpPr>
          <p:cNvPr id="3" name="Text Placeholder 2">
            <a:extLst>
              <a:ext uri="{FF2B5EF4-FFF2-40B4-BE49-F238E27FC236}">
                <a16:creationId xmlns:a16="http://schemas.microsoft.com/office/drawing/2014/main" id="{AF9E2D48-414B-43BB-991F-F0471DA0EE10}"/>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2F127716-C01F-44D7-9D4F-7571F43C46E3}"/>
              </a:ext>
            </a:extLst>
          </p:cNvPr>
          <p:cNvSpPr>
            <a:spLocks noGrp="1"/>
          </p:cNvSpPr>
          <p:nvPr>
            <p:ph sz="half" idx="2"/>
          </p:nvPr>
        </p:nvSpPr>
        <p:spPr>
          <a:xfrm>
            <a:off x="839788" y="2505075"/>
            <a:ext cx="5157787"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369EE9-3408-4A85-85B8-BAE89191DC7D}"/>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0E294DAD-BF95-441E-BB57-B912A300A0B1}"/>
              </a:ext>
            </a:extLst>
          </p:cNvPr>
          <p:cNvSpPr>
            <a:spLocks noGrp="1"/>
          </p:cNvSpPr>
          <p:nvPr>
            <p:ph sz="quarter" idx="4"/>
          </p:nvPr>
        </p:nvSpPr>
        <p:spPr>
          <a:xfrm>
            <a:off x="6172200" y="2505075"/>
            <a:ext cx="5183188"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F8C3B50F-65B6-4862-B28B-46DFC17026D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909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3A8F-1E19-4BB4-84EF-DCD7AC986C19}"/>
              </a:ext>
            </a:extLst>
          </p:cNvPr>
          <p:cNvSpPr>
            <a:spLocks noGrp="1"/>
          </p:cNvSpPr>
          <p:nvPr>
            <p:ph type="title" hasCustomPrompt="1"/>
          </p:nvPr>
        </p:nvSpPr>
        <p:spPr/>
        <p:txBody>
          <a:bodyPr/>
          <a:lstStyle>
            <a:lvl1pPr>
              <a:defRPr/>
            </a:lvl1pPr>
          </a:lstStyle>
          <a:p>
            <a:r>
              <a:rPr lang="en-US" dirty="0"/>
              <a:t>Click to add title</a:t>
            </a:r>
          </a:p>
        </p:txBody>
      </p:sp>
      <p:sp>
        <p:nvSpPr>
          <p:cNvPr id="3" name="Rectangle 2">
            <a:extLst>
              <a:ext uri="{FF2B5EF4-FFF2-40B4-BE49-F238E27FC236}">
                <a16:creationId xmlns:a16="http://schemas.microsoft.com/office/drawing/2014/main" id="{A20FCA14-030F-4CBC-A2C7-9F333FCD84EE}"/>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0944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A181A-A3A2-4378-92E6-E50F16C91CDA}"/>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C26669D-8BA1-4195-86FD-E72CC29F232E}"/>
              </a:ext>
            </a:extLst>
          </p:cNvPr>
          <p:cNvSpPr/>
          <p:nvPr userDrawn="1"/>
        </p:nvSpPr>
        <p:spPr>
          <a:xfrm>
            <a:off x="-77638" y="1104181"/>
            <a:ext cx="12269638" cy="5753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3640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07DF3-784B-4186-B260-7528F1456024}"/>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Content Placeholder 2">
            <a:extLst>
              <a:ext uri="{FF2B5EF4-FFF2-40B4-BE49-F238E27FC236}">
                <a16:creationId xmlns:a16="http://schemas.microsoft.com/office/drawing/2014/main" id="{78D8BF50-017B-4AAC-B0C9-9E726D316B88}"/>
              </a:ext>
            </a:extLst>
          </p:cNvPr>
          <p:cNvSpPr>
            <a:spLocks noGrp="1"/>
          </p:cNvSpPr>
          <p:nvPr>
            <p:ph idx="1"/>
          </p:nvPr>
        </p:nvSpPr>
        <p:spPr>
          <a:xfrm>
            <a:off x="5183188" y="987425"/>
            <a:ext cx="6172200" cy="4873625"/>
          </a:xfrm>
        </p:spPr>
        <p:txBody>
          <a:bodyPr/>
          <a:lstStyle>
            <a:lvl1pPr>
              <a:defRPr sz="3200"/>
            </a:lvl1pPr>
            <a:lvl2pPr>
              <a:defRPr sz="2800">
                <a:solidFill>
                  <a:schemeClr val="accent1"/>
                </a:solidFill>
              </a:defRPr>
            </a:lvl2pPr>
            <a:lvl3pPr>
              <a:defRPr sz="2400"/>
            </a:lvl3pPr>
            <a:lvl4pPr>
              <a:defRPr sz="2000">
                <a:solidFill>
                  <a:schemeClr val="bg1">
                    <a:lumMod val="50000"/>
                  </a:schemeClr>
                </a:solidFill>
              </a:defRPr>
            </a:lvl4pPr>
            <a:lvl5pPr>
              <a:defRPr sz="2000">
                <a:solidFill>
                  <a:schemeClr val="bg1">
                    <a:lumMod val="50000"/>
                  </a:schemeClr>
                </a:solidFill>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BC61F7C-F3BE-4285-B499-1AF2C3BCF3F8}"/>
              </a:ext>
            </a:extLst>
          </p:cNvPr>
          <p:cNvSpPr>
            <a:spLocks noGrp="1"/>
          </p:cNvSpPr>
          <p:nvPr>
            <p:ph type="body" sz="half" idx="2"/>
          </p:nvPr>
        </p:nvSpPr>
        <p:spPr>
          <a:xfrm>
            <a:off x="839788" y="2057400"/>
            <a:ext cx="3932237" cy="35014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BAE84BB6-2131-4CE4-A11C-97B28C4B17E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310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7A5CC-B401-4CAD-8CEB-F8CABE306320}"/>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Picture Placeholder 2">
            <a:extLst>
              <a:ext uri="{FF2B5EF4-FFF2-40B4-BE49-F238E27FC236}">
                <a16:creationId xmlns:a16="http://schemas.microsoft.com/office/drawing/2014/main" id="{9FD99118-0DF3-4C54-8807-67A069AA04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B7E69E-3577-48CB-A896-DC497EF1939E}"/>
              </a:ext>
            </a:extLst>
          </p:cNvPr>
          <p:cNvSpPr>
            <a:spLocks noGrp="1"/>
          </p:cNvSpPr>
          <p:nvPr>
            <p:ph type="body" sz="half" idx="2"/>
          </p:nvPr>
        </p:nvSpPr>
        <p:spPr>
          <a:xfrm>
            <a:off x="839788" y="2057400"/>
            <a:ext cx="3932237" cy="353764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35B9CDDB-1164-4E2F-ACF4-0352876FE7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2078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549750-D267-4309-9726-22D69C7FB6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add title</a:t>
            </a:r>
          </a:p>
        </p:txBody>
      </p:sp>
      <p:sp>
        <p:nvSpPr>
          <p:cNvPr id="3" name="Text Placeholder 2">
            <a:extLst>
              <a:ext uri="{FF2B5EF4-FFF2-40B4-BE49-F238E27FC236}">
                <a16:creationId xmlns:a16="http://schemas.microsoft.com/office/drawing/2014/main" id="{3DDEA752-C11A-40EC-98B1-CE5AA7782526}"/>
              </a:ext>
            </a:extLst>
          </p:cNvPr>
          <p:cNvSpPr>
            <a:spLocks noGrp="1"/>
          </p:cNvSpPr>
          <p:nvPr>
            <p:ph type="body" idx="1"/>
          </p:nvPr>
        </p:nvSpPr>
        <p:spPr>
          <a:xfrm>
            <a:off x="838200" y="1825625"/>
            <a:ext cx="10515600" cy="378154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4A3F459C-5A1C-4D27-9DAF-BA4FD5BCCDA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1269" y="5849187"/>
            <a:ext cx="2835625" cy="832779"/>
          </a:xfrm>
          <a:prstGeom prst="rect">
            <a:avLst/>
          </a:prstGeom>
        </p:spPr>
      </p:pic>
      <p:pic>
        <p:nvPicPr>
          <p:cNvPr id="5" name="Picture 4">
            <a:extLst>
              <a:ext uri="{FF2B5EF4-FFF2-40B4-BE49-F238E27FC236}">
                <a16:creationId xmlns:a16="http://schemas.microsoft.com/office/drawing/2014/main" id="{0419075F-507D-4DAC-9F02-31AFC0522F2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1097231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battlefields.org/learn/videos/women-civil-war"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4E14B-672D-4EBA-9BF0-AC97197BF9E2}"/>
              </a:ext>
            </a:extLst>
          </p:cNvPr>
          <p:cNvSpPr>
            <a:spLocks noGrp="1"/>
          </p:cNvSpPr>
          <p:nvPr>
            <p:ph type="ctrTitle"/>
          </p:nvPr>
        </p:nvSpPr>
        <p:spPr>
          <a:xfrm>
            <a:off x="1037207" y="4350059"/>
            <a:ext cx="10117583" cy="870010"/>
          </a:xfrm>
        </p:spPr>
        <p:txBody>
          <a:bodyPr>
            <a:noAutofit/>
          </a:bodyPr>
          <a:lstStyle/>
          <a:p>
            <a:r>
              <a:rPr lang="en-US" sz="4800" dirty="0"/>
              <a:t>The Home Front</a:t>
            </a:r>
          </a:p>
        </p:txBody>
      </p:sp>
      <p:sp>
        <p:nvSpPr>
          <p:cNvPr id="3" name="Subtitle 2">
            <a:extLst>
              <a:ext uri="{FF2B5EF4-FFF2-40B4-BE49-F238E27FC236}">
                <a16:creationId xmlns:a16="http://schemas.microsoft.com/office/drawing/2014/main" id="{DE7B0C5A-586E-46DF-89F5-5A692ABE860E}"/>
              </a:ext>
            </a:extLst>
          </p:cNvPr>
          <p:cNvSpPr>
            <a:spLocks noGrp="1"/>
          </p:cNvSpPr>
          <p:nvPr>
            <p:ph type="subTitle" idx="1"/>
          </p:nvPr>
        </p:nvSpPr>
        <p:spPr>
          <a:xfrm>
            <a:off x="1523997" y="5356015"/>
            <a:ext cx="9144001" cy="742944"/>
          </a:xfrm>
        </p:spPr>
        <p:txBody>
          <a:bodyPr>
            <a:normAutofit/>
          </a:bodyPr>
          <a:lstStyle/>
          <a:p>
            <a:r>
              <a:rPr lang="en-US" sz="4400" dirty="0"/>
              <a:t>The Civil War Curriculum</a:t>
            </a:r>
          </a:p>
        </p:txBody>
      </p:sp>
    </p:spTree>
    <p:extLst>
      <p:ext uri="{BB962C8B-B14F-4D97-AF65-F5344CB8AC3E}">
        <p14:creationId xmlns:p14="http://schemas.microsoft.com/office/powerpoint/2010/main" val="675481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4549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0C48370-4469-49A6-87B0-88EC7685D230}"/>
              </a:ext>
            </a:extLst>
          </p:cNvPr>
          <p:cNvSpPr txBox="1">
            <a:spLocks noGrp="1"/>
          </p:cNvSpPr>
          <p:nvPr>
            <p:ph idx="1"/>
          </p:nvPr>
        </p:nvSpPr>
        <p:spPr>
          <a:xfrm>
            <a:off x="838200" y="2571363"/>
            <a:ext cx="10515600" cy="17152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a:solidFill>
                  <a:schemeClr val="tx1"/>
                </a:solidFill>
                <a:latin typeface="+mj-lt"/>
                <a:ea typeface="+mj-ea"/>
                <a:cs typeface="+mj-cs"/>
              </a:defRPr>
            </a:lvl1pPr>
          </a:lstStyle>
          <a:p>
            <a:pPr algn="ctr"/>
            <a:r>
              <a:rPr lang="en-US" sz="3600" b="0" dirty="0"/>
              <a:t>Inquiry Question: </a:t>
            </a:r>
          </a:p>
          <a:p>
            <a:pPr algn="ctr"/>
            <a:r>
              <a:rPr lang="en-US" sz="3600" b="0" dirty="0">
                <a:solidFill>
                  <a:schemeClr val="accent1"/>
                </a:solidFill>
              </a:rPr>
              <a:t>How did those who were not on the “front lines” contribute to the war effort?</a:t>
            </a:r>
          </a:p>
        </p:txBody>
      </p:sp>
    </p:spTree>
    <p:extLst>
      <p:ext uri="{BB962C8B-B14F-4D97-AF65-F5344CB8AC3E}">
        <p14:creationId xmlns:p14="http://schemas.microsoft.com/office/powerpoint/2010/main" val="3834903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FDC8A-2090-4F78-9364-34672C0585AD}"/>
              </a:ext>
            </a:extLst>
          </p:cNvPr>
          <p:cNvSpPr>
            <a:spLocks noGrp="1"/>
          </p:cNvSpPr>
          <p:nvPr>
            <p:ph type="title"/>
          </p:nvPr>
        </p:nvSpPr>
        <p:spPr>
          <a:xfrm>
            <a:off x="722790" y="223082"/>
            <a:ext cx="10515600" cy="1099691"/>
          </a:xfrm>
        </p:spPr>
        <p:txBody>
          <a:bodyPr>
            <a:normAutofit/>
          </a:bodyPr>
          <a:lstStyle/>
          <a:p>
            <a:pPr algn="ctr"/>
            <a:r>
              <a:rPr lang="en-US" sz="4000" dirty="0"/>
              <a:t>The Home Front</a:t>
            </a:r>
          </a:p>
        </p:txBody>
      </p:sp>
      <p:pic>
        <p:nvPicPr>
          <p:cNvPr id="3" name="Content Placeholder 6">
            <a:extLst>
              <a:ext uri="{FF2B5EF4-FFF2-40B4-BE49-F238E27FC236}">
                <a16:creationId xmlns:a16="http://schemas.microsoft.com/office/drawing/2014/main" id="{49F8FD80-6138-4C7F-8B3F-3C61CB89CD1E}"/>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2082" t="15678" r="3833" b="20522"/>
          <a:stretch/>
        </p:blipFill>
        <p:spPr>
          <a:xfrm>
            <a:off x="2188155" y="1322773"/>
            <a:ext cx="7584869" cy="3732617"/>
          </a:xfrm>
        </p:spPr>
      </p:pic>
    </p:spTree>
    <p:extLst>
      <p:ext uri="{BB962C8B-B14F-4D97-AF65-F5344CB8AC3E}">
        <p14:creationId xmlns:p14="http://schemas.microsoft.com/office/powerpoint/2010/main" val="1378276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3F232-B7AF-4148-8B10-F9137742D64A}"/>
              </a:ext>
            </a:extLst>
          </p:cNvPr>
          <p:cNvSpPr>
            <a:spLocks noGrp="1"/>
          </p:cNvSpPr>
          <p:nvPr>
            <p:ph type="title"/>
          </p:nvPr>
        </p:nvSpPr>
        <p:spPr>
          <a:xfrm>
            <a:off x="838200" y="365125"/>
            <a:ext cx="10515600" cy="1006475"/>
          </a:xfrm>
        </p:spPr>
        <p:txBody>
          <a:bodyPr>
            <a:normAutofit/>
          </a:bodyPr>
          <a:lstStyle/>
          <a:p>
            <a:pPr algn="ctr"/>
            <a:r>
              <a:rPr lang="en-US" sz="4000" dirty="0"/>
              <a:t>The Role of Women</a:t>
            </a:r>
          </a:p>
        </p:txBody>
      </p:sp>
      <p:pic>
        <p:nvPicPr>
          <p:cNvPr id="4" name="Content Placeholder 3">
            <a:hlinkClick r:id="rId3"/>
            <a:extLst>
              <a:ext uri="{FF2B5EF4-FFF2-40B4-BE49-F238E27FC236}">
                <a16:creationId xmlns:a16="http://schemas.microsoft.com/office/drawing/2014/main" id="{367C3926-940F-48F1-AB00-AA3E87880E08}"/>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744690" y="1538287"/>
            <a:ext cx="6702620" cy="3781425"/>
          </a:xfrm>
          <a:prstGeom prst="rect">
            <a:avLst/>
          </a:prstGeom>
        </p:spPr>
      </p:pic>
      <p:sp>
        <p:nvSpPr>
          <p:cNvPr id="3" name="TextBox 2">
            <a:extLst>
              <a:ext uri="{FF2B5EF4-FFF2-40B4-BE49-F238E27FC236}">
                <a16:creationId xmlns:a16="http://schemas.microsoft.com/office/drawing/2014/main" id="{F25CB400-C7D3-48FF-87B4-243F84F5048A}"/>
              </a:ext>
            </a:extLst>
          </p:cNvPr>
          <p:cNvSpPr txBox="1"/>
          <p:nvPr/>
        </p:nvSpPr>
        <p:spPr>
          <a:xfrm>
            <a:off x="9521887" y="4506694"/>
            <a:ext cx="1757336" cy="923330"/>
          </a:xfrm>
          <a:prstGeom prst="rect">
            <a:avLst/>
          </a:prstGeom>
          <a:noFill/>
        </p:spPr>
        <p:txBody>
          <a:bodyPr wrap="square" rtlCol="0">
            <a:spAutoFit/>
          </a:bodyPr>
          <a:lstStyle/>
          <a:p>
            <a:r>
              <a:rPr lang="en-US" dirty="0"/>
              <a:t>Activity:</a:t>
            </a:r>
          </a:p>
          <a:p>
            <a:r>
              <a:rPr lang="en-US" dirty="0"/>
              <a:t>Watch </a:t>
            </a:r>
            <a:r>
              <a:rPr lang="en-US" dirty="0">
                <a:hlinkClick r:id="rId3"/>
              </a:rPr>
              <a:t>The Role of Women </a:t>
            </a:r>
            <a:endParaRPr lang="en-US" dirty="0"/>
          </a:p>
        </p:txBody>
      </p:sp>
      <p:pic>
        <p:nvPicPr>
          <p:cNvPr id="5" name="Picture 4">
            <a:extLst>
              <a:ext uri="{FF2B5EF4-FFF2-40B4-BE49-F238E27FC236}">
                <a16:creationId xmlns:a16="http://schemas.microsoft.com/office/drawing/2014/main" id="{941432D8-E67D-479E-9E60-990A55D04B4E}"/>
              </a:ext>
            </a:extLst>
          </p:cNvPr>
          <p:cNvPicPr>
            <a:picLocks noChangeAspect="1"/>
          </p:cNvPicPr>
          <p:nvPr/>
        </p:nvPicPr>
        <p:blipFill>
          <a:blip r:embed="rId5"/>
          <a:stretch>
            <a:fillRect/>
          </a:stretch>
        </p:blipFill>
        <p:spPr>
          <a:xfrm>
            <a:off x="10433224" y="4146999"/>
            <a:ext cx="920576" cy="719390"/>
          </a:xfrm>
          <a:prstGeom prst="rect">
            <a:avLst/>
          </a:prstGeom>
        </p:spPr>
      </p:pic>
    </p:spTree>
    <p:extLst>
      <p:ext uri="{BB962C8B-B14F-4D97-AF65-F5344CB8AC3E}">
        <p14:creationId xmlns:p14="http://schemas.microsoft.com/office/powerpoint/2010/main" val="3710966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DFBA6-20EE-417F-84A9-C22B1E2F29CE}"/>
              </a:ext>
            </a:extLst>
          </p:cNvPr>
          <p:cNvSpPr>
            <a:spLocks noGrp="1"/>
          </p:cNvSpPr>
          <p:nvPr>
            <p:ph type="title"/>
          </p:nvPr>
        </p:nvSpPr>
        <p:spPr>
          <a:xfrm>
            <a:off x="838200" y="365125"/>
            <a:ext cx="10515600" cy="914489"/>
          </a:xfrm>
        </p:spPr>
        <p:txBody>
          <a:bodyPr>
            <a:normAutofit/>
          </a:bodyPr>
          <a:lstStyle/>
          <a:p>
            <a:pPr algn="ctr"/>
            <a:r>
              <a:rPr lang="en-US" sz="4000" dirty="0"/>
              <a:t>The Role of the Family</a:t>
            </a:r>
          </a:p>
        </p:txBody>
      </p:sp>
      <p:pic>
        <p:nvPicPr>
          <p:cNvPr id="3" name="Content Placeholder 3">
            <a:extLst>
              <a:ext uri="{FF2B5EF4-FFF2-40B4-BE49-F238E27FC236}">
                <a16:creationId xmlns:a16="http://schemas.microsoft.com/office/drawing/2014/main" id="{002BA43A-6503-4E0B-813B-4C71579F9F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728" y="1399221"/>
            <a:ext cx="4951356" cy="4059558"/>
          </a:xfrm>
          <a:prstGeom prst="rect">
            <a:avLst/>
          </a:prstGeom>
        </p:spPr>
      </p:pic>
      <p:pic>
        <p:nvPicPr>
          <p:cNvPr id="4" name="Content Placeholder 7">
            <a:extLst>
              <a:ext uri="{FF2B5EF4-FFF2-40B4-BE49-F238E27FC236}">
                <a16:creationId xmlns:a16="http://schemas.microsoft.com/office/drawing/2014/main" id="{D79F9F2E-673B-4500-85D2-EACD02A094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279614"/>
            <a:ext cx="5455917" cy="3133466"/>
          </a:xfrm>
          <a:prstGeom prst="rect">
            <a:avLst/>
          </a:prstGeom>
        </p:spPr>
      </p:pic>
      <p:pic>
        <p:nvPicPr>
          <p:cNvPr id="5" name="Content Placeholder 6">
            <a:extLst>
              <a:ext uri="{FF2B5EF4-FFF2-40B4-BE49-F238E27FC236}">
                <a16:creationId xmlns:a16="http://schemas.microsoft.com/office/drawing/2014/main" id="{A01FB3A6-38CF-4D24-8B51-98695A9604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1210" y="2860496"/>
            <a:ext cx="2869580" cy="3632379"/>
          </a:xfrm>
          <a:prstGeom prst="rect">
            <a:avLst/>
          </a:prstGeom>
        </p:spPr>
      </p:pic>
    </p:spTree>
    <p:extLst>
      <p:ext uri="{BB962C8B-B14F-4D97-AF65-F5344CB8AC3E}">
        <p14:creationId xmlns:p14="http://schemas.microsoft.com/office/powerpoint/2010/main" val="1174522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3EBC7-3484-4730-A5B6-9A0BD463F364}"/>
              </a:ext>
            </a:extLst>
          </p:cNvPr>
          <p:cNvSpPr>
            <a:spLocks noGrp="1"/>
          </p:cNvSpPr>
          <p:nvPr>
            <p:ph type="title"/>
          </p:nvPr>
        </p:nvSpPr>
        <p:spPr>
          <a:xfrm>
            <a:off x="3069840" y="46039"/>
            <a:ext cx="6052320" cy="1325563"/>
          </a:xfrm>
        </p:spPr>
        <p:txBody>
          <a:bodyPr vert="horz" lIns="91440" tIns="45720" rIns="91440" bIns="45720" rtlCol="0" anchor="ctr">
            <a:normAutofit/>
          </a:bodyPr>
          <a:lstStyle/>
          <a:p>
            <a:pPr algn="ctr"/>
            <a:r>
              <a:rPr lang="en-US" sz="4000" dirty="0"/>
              <a:t>Children Entering War</a:t>
            </a:r>
          </a:p>
        </p:txBody>
      </p:sp>
      <p:grpSp>
        <p:nvGrpSpPr>
          <p:cNvPr id="9" name="Group 8">
            <a:extLst>
              <a:ext uri="{FF2B5EF4-FFF2-40B4-BE49-F238E27FC236}">
                <a16:creationId xmlns:a16="http://schemas.microsoft.com/office/drawing/2014/main" id="{86B9D198-D4E4-4CB6-BEE2-54E9BE6EBF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4091" y="2162236"/>
            <a:ext cx="1993686" cy="2533528"/>
            <a:chOff x="7807230" y="2012810"/>
            <a:chExt cx="3251252" cy="3459865"/>
          </a:xfrm>
        </p:grpSpPr>
        <p:sp>
          <p:nvSpPr>
            <p:cNvPr id="10" name="Rectangle 9">
              <a:extLst>
                <a:ext uri="{FF2B5EF4-FFF2-40B4-BE49-F238E27FC236}">
                  <a16:creationId xmlns:a16="http://schemas.microsoft.com/office/drawing/2014/main" id="{B34CAB50-ADBF-4507-BD9E-118CC0FFFC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175122F-0AD8-477D-8078-E8D1BBB04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2D2D2D"/>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 name="Content Placeholder 8" descr="A person with collar shirt&#10;&#10;Description automatically generated">
            <a:extLst>
              <a:ext uri="{FF2B5EF4-FFF2-40B4-BE49-F238E27FC236}">
                <a16:creationId xmlns:a16="http://schemas.microsoft.com/office/drawing/2014/main" id="{0296DD4F-4589-435A-B68A-4404D011E5F6}"/>
              </a:ext>
            </a:extLst>
          </p:cNvPr>
          <p:cNvPicPr>
            <a:picLocks noChangeAspect="1"/>
          </p:cNvPicPr>
          <p:nvPr/>
        </p:nvPicPr>
        <p:blipFill rotWithShape="1">
          <a:blip r:embed="rId3">
            <a:extLst>
              <a:ext uri="{28A0092B-C50C-407E-A947-70E740481C1C}">
                <a14:useLocalDpi xmlns:a14="http://schemas.microsoft.com/office/drawing/2010/main" val="0"/>
              </a:ext>
            </a:extLst>
          </a:blip>
          <a:srcRect b="5899"/>
          <a:stretch/>
        </p:blipFill>
        <p:spPr>
          <a:xfrm>
            <a:off x="8932897" y="1371602"/>
            <a:ext cx="2717442" cy="3516058"/>
          </a:xfrm>
          <a:prstGeom prst="rect">
            <a:avLst/>
          </a:prstGeom>
        </p:spPr>
      </p:pic>
      <p:sp>
        <p:nvSpPr>
          <p:cNvPr id="8" name="Rectangle 7">
            <a:extLst>
              <a:ext uri="{FF2B5EF4-FFF2-40B4-BE49-F238E27FC236}">
                <a16:creationId xmlns:a16="http://schemas.microsoft.com/office/drawing/2014/main" id="{88429696-3946-4B1C-9C27-48D3AD4059BC}"/>
              </a:ext>
            </a:extLst>
          </p:cNvPr>
          <p:cNvSpPr/>
          <p:nvPr/>
        </p:nvSpPr>
        <p:spPr>
          <a:xfrm>
            <a:off x="3599130" y="1371602"/>
            <a:ext cx="5120113" cy="4293219"/>
          </a:xfrm>
          <a:prstGeom prst="rect">
            <a:avLst/>
          </a:prstGeom>
        </p:spPr>
        <p:txBody>
          <a:bodyPr vert="horz" lIns="91440" tIns="45720" rIns="91440" bIns="45720" rtlCol="0">
            <a:normAutofit/>
          </a:bodyPr>
          <a:lstStyle/>
          <a:p>
            <a:pPr marL="285750" indent="-285750">
              <a:lnSpc>
                <a:spcPct val="90000"/>
              </a:lnSpc>
              <a:spcAft>
                <a:spcPts val="600"/>
              </a:spcAft>
              <a:buFont typeface="Arial" panose="020B0604020202020204" pitchFamily="34" charset="0"/>
              <a:buChar char="•"/>
            </a:pPr>
            <a:r>
              <a:rPr lang="en-US" b="1" dirty="0"/>
              <a:t>Johnny Cook</a:t>
            </a:r>
            <a:r>
              <a:rPr lang="en-US" dirty="0"/>
              <a:t> </a:t>
            </a:r>
          </a:p>
          <a:p>
            <a:pPr marL="742950" lvl="1" indent="-285750">
              <a:lnSpc>
                <a:spcPct val="90000"/>
              </a:lnSpc>
              <a:spcAft>
                <a:spcPts val="600"/>
              </a:spcAft>
              <a:buFont typeface="Arial" panose="020B0604020202020204" pitchFamily="34" charset="0"/>
              <a:buChar char="•"/>
            </a:pPr>
            <a:r>
              <a:rPr lang="en-US" dirty="0"/>
              <a:t>bugler with Battery B, 4th U.S. Artillery</a:t>
            </a:r>
          </a:p>
          <a:p>
            <a:pPr marL="742950" lvl="1" indent="-285750">
              <a:lnSpc>
                <a:spcPct val="90000"/>
              </a:lnSpc>
              <a:spcAft>
                <a:spcPts val="600"/>
              </a:spcAft>
              <a:buFont typeface="Arial" panose="020B0604020202020204" pitchFamily="34" charset="0"/>
              <a:buChar char="•"/>
            </a:pPr>
            <a:r>
              <a:rPr lang="en-US" dirty="0"/>
              <a:t>awarded the Medal of Honor for his actions at Antietam at 15 years old. </a:t>
            </a:r>
          </a:p>
          <a:p>
            <a:pPr marL="742950" lvl="1" indent="-285750">
              <a:lnSpc>
                <a:spcPct val="90000"/>
              </a:lnSpc>
              <a:spcAft>
                <a:spcPts val="600"/>
              </a:spcAft>
              <a:buFont typeface="Arial" panose="020B0604020202020204" pitchFamily="34" charset="0"/>
              <a:buChar char="•"/>
            </a:pPr>
            <a:r>
              <a:rPr lang="en-US" dirty="0"/>
              <a:t>acted as cannoneer under severe fire</a:t>
            </a:r>
          </a:p>
          <a:p>
            <a:pPr marL="285750" indent="-285750">
              <a:lnSpc>
                <a:spcPct val="90000"/>
              </a:lnSpc>
              <a:spcAft>
                <a:spcPts val="600"/>
              </a:spcAft>
              <a:buFont typeface="Arial" panose="020B0604020202020204" pitchFamily="34" charset="0"/>
              <a:buChar char="•"/>
            </a:pPr>
            <a:r>
              <a:rPr lang="en-US" b="1" dirty="0"/>
              <a:t>Tillie Pierce</a:t>
            </a:r>
            <a:r>
              <a:rPr lang="en-US" dirty="0"/>
              <a:t> </a:t>
            </a:r>
          </a:p>
          <a:p>
            <a:pPr marL="742950" lvl="1" indent="-285750">
              <a:lnSpc>
                <a:spcPct val="90000"/>
              </a:lnSpc>
              <a:spcAft>
                <a:spcPts val="600"/>
              </a:spcAft>
              <a:buFont typeface="Arial" panose="020B0604020202020204" pitchFamily="34" charset="0"/>
              <a:buChar char="•"/>
            </a:pPr>
            <a:r>
              <a:rPr lang="en-US" dirty="0"/>
              <a:t>15-year-old on July 1, 1863 </a:t>
            </a:r>
          </a:p>
          <a:p>
            <a:pPr marL="742950" lvl="1" indent="-285750">
              <a:lnSpc>
                <a:spcPct val="90000"/>
              </a:lnSpc>
              <a:spcAft>
                <a:spcPts val="600"/>
              </a:spcAft>
              <a:buFont typeface="Arial" panose="020B0604020202020204" pitchFamily="34" charset="0"/>
              <a:buChar char="•"/>
            </a:pPr>
            <a:r>
              <a:rPr lang="en-US" dirty="0"/>
              <a:t>Escaped Gettysburg, PA after the fighting</a:t>
            </a:r>
          </a:p>
          <a:p>
            <a:pPr marL="742950" lvl="1" indent="-285750">
              <a:lnSpc>
                <a:spcPct val="90000"/>
              </a:lnSpc>
              <a:spcAft>
                <a:spcPts val="600"/>
              </a:spcAft>
              <a:buFont typeface="Arial" panose="020B0604020202020204" pitchFamily="34" charset="0"/>
              <a:buChar char="•"/>
            </a:pPr>
            <a:r>
              <a:rPr lang="en-US" dirty="0"/>
              <a:t>Nursed wounded the J. </a:t>
            </a:r>
            <a:r>
              <a:rPr lang="en-US" dirty="0" err="1"/>
              <a:t>Weikert</a:t>
            </a:r>
            <a:r>
              <a:rPr lang="en-US" dirty="0"/>
              <a:t> Farm south of town. </a:t>
            </a:r>
          </a:p>
          <a:p>
            <a:pPr marL="742950" lvl="1" indent="-285750">
              <a:lnSpc>
                <a:spcPct val="90000"/>
              </a:lnSpc>
              <a:spcAft>
                <a:spcPts val="600"/>
              </a:spcAft>
              <a:buFont typeface="Arial" panose="020B0604020202020204" pitchFamily="34" charset="0"/>
              <a:buChar char="•"/>
            </a:pPr>
            <a:r>
              <a:rPr lang="en-US" dirty="0"/>
              <a:t>Wrote about her experiences in an article, “What a Girl Heard and Saw of the Battle.” </a:t>
            </a:r>
          </a:p>
          <a:p>
            <a:pPr marL="742950" lvl="1" indent="-285750">
              <a:lnSpc>
                <a:spcPct val="90000"/>
              </a:lnSpc>
              <a:spcAft>
                <a:spcPts val="600"/>
              </a:spcAft>
              <a:buFont typeface="Arial" panose="020B0604020202020204" pitchFamily="34" charset="0"/>
              <a:buChar char="•"/>
            </a:pPr>
            <a:endParaRPr lang="en-US" dirty="0"/>
          </a:p>
        </p:txBody>
      </p:sp>
      <p:pic>
        <p:nvPicPr>
          <p:cNvPr id="1026" name="Picture 2">
            <a:extLst>
              <a:ext uri="{FF2B5EF4-FFF2-40B4-BE49-F238E27FC236}">
                <a16:creationId xmlns:a16="http://schemas.microsoft.com/office/drawing/2014/main" id="{32618293-5F33-40B0-9BE2-26D4C9F81E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261" y="1371602"/>
            <a:ext cx="2695236" cy="3516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452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8945-0B7D-42BA-9458-A4D387D81618}"/>
              </a:ext>
            </a:extLst>
          </p:cNvPr>
          <p:cNvSpPr>
            <a:spLocks noGrp="1"/>
          </p:cNvSpPr>
          <p:nvPr>
            <p:ph type="title"/>
          </p:nvPr>
        </p:nvSpPr>
        <p:spPr>
          <a:xfrm>
            <a:off x="528554" y="197545"/>
            <a:ext cx="5272369" cy="853846"/>
          </a:xfrm>
        </p:spPr>
        <p:txBody>
          <a:bodyPr vert="horz" lIns="91440" tIns="45720" rIns="91440" bIns="45720" rtlCol="0" anchor="ctr">
            <a:normAutofit/>
          </a:bodyPr>
          <a:lstStyle/>
          <a:p>
            <a:pPr algn="ctr"/>
            <a:r>
              <a:rPr lang="en-US" sz="4000" dirty="0"/>
              <a:t>Challenging Times</a:t>
            </a:r>
          </a:p>
        </p:txBody>
      </p:sp>
      <p:sp>
        <p:nvSpPr>
          <p:cNvPr id="4" name="Content Placeholder 8">
            <a:extLst>
              <a:ext uri="{FF2B5EF4-FFF2-40B4-BE49-F238E27FC236}">
                <a16:creationId xmlns:a16="http://schemas.microsoft.com/office/drawing/2014/main" id="{204758C9-9C16-48B4-AA7E-311D2F817DD4}"/>
              </a:ext>
            </a:extLst>
          </p:cNvPr>
          <p:cNvSpPr txBox="1">
            <a:spLocks/>
          </p:cNvSpPr>
          <p:nvPr/>
        </p:nvSpPr>
        <p:spPr>
          <a:xfrm>
            <a:off x="274337" y="925551"/>
            <a:ext cx="5694555" cy="5006897"/>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2900" dirty="0"/>
              <a:t>“Bread Riots,” a civil unrest action where women and children looted stores, began in Southern Cities because </a:t>
            </a:r>
          </a:p>
          <a:p>
            <a:pPr lvl="1">
              <a:lnSpc>
                <a:spcPct val="120000"/>
              </a:lnSpc>
            </a:pPr>
            <a:r>
              <a:rPr lang="en-US" sz="2000" dirty="0"/>
              <a:t>Inflation had increased prices</a:t>
            </a:r>
          </a:p>
          <a:p>
            <a:pPr lvl="1">
              <a:lnSpc>
                <a:spcPct val="120000"/>
              </a:lnSpc>
            </a:pPr>
            <a:r>
              <a:rPr lang="en-US" sz="2000" dirty="0"/>
              <a:t>Refugees had flooded cities (For example, Richmond's population tripled from 38,000 people in 1860 to over 100,000 by 1863)</a:t>
            </a:r>
          </a:p>
          <a:p>
            <a:pPr lvl="1">
              <a:lnSpc>
                <a:spcPct val="120000"/>
              </a:lnSpc>
            </a:pPr>
            <a:r>
              <a:rPr lang="en-US" sz="2000" dirty="0"/>
              <a:t>Foraging armies ravaged crops and killed farm animals</a:t>
            </a:r>
          </a:p>
          <a:p>
            <a:pPr lvl="1">
              <a:lnSpc>
                <a:spcPct val="120000"/>
              </a:lnSpc>
            </a:pPr>
            <a:r>
              <a:rPr lang="en-US" sz="2000" dirty="0"/>
              <a:t>Internal transportation of goods in the South became difficult as railroad lines were destroyed and ports were cut off because of the “Anaconda Plan”</a:t>
            </a:r>
          </a:p>
          <a:p>
            <a:pPr lvl="1">
              <a:lnSpc>
                <a:spcPct val="120000"/>
              </a:lnSpc>
            </a:pPr>
            <a:r>
              <a:rPr lang="en-US" sz="2000" dirty="0"/>
              <a:t>The drought of 1862 resulted in a poor harvest</a:t>
            </a:r>
          </a:p>
          <a:p>
            <a:pPr lvl="1">
              <a:lnSpc>
                <a:spcPct val="120000"/>
              </a:lnSpc>
            </a:pPr>
            <a:r>
              <a:rPr lang="en-US" sz="2000" dirty="0"/>
              <a:t>Salt, which helped preserve meat, was expensive and scarce</a:t>
            </a:r>
            <a:endParaRPr lang="en-US" sz="2400" dirty="0"/>
          </a:p>
          <a:p>
            <a:pPr>
              <a:lnSpc>
                <a:spcPct val="120000"/>
              </a:lnSpc>
            </a:pPr>
            <a:r>
              <a:rPr lang="en-US" dirty="0"/>
              <a:t>The Siege of Vicksburg forced families to live in caves and trenches for 47 days to escape the bombardment of infantry on the city; many starved from lack of food </a:t>
            </a:r>
          </a:p>
        </p:txBody>
      </p:sp>
      <p:pic>
        <p:nvPicPr>
          <p:cNvPr id="5" name="Picture 4">
            <a:extLst>
              <a:ext uri="{FF2B5EF4-FFF2-40B4-BE49-F238E27FC236}">
                <a16:creationId xmlns:a16="http://schemas.microsoft.com/office/drawing/2014/main" id="{3048A767-F5FB-4F51-ABEF-E71DD7898F02}"/>
              </a:ext>
            </a:extLst>
          </p:cNvPr>
          <p:cNvPicPr>
            <a:picLocks noChangeAspect="1" noChangeArrowheads="1"/>
          </p:cNvPicPr>
          <p:nvPr/>
        </p:nvPicPr>
        <p:blipFill>
          <a:blip r:embed="rId3"/>
          <a:stretch>
            <a:fillRect/>
          </a:stretch>
        </p:blipFill>
        <p:spPr>
          <a:xfrm>
            <a:off x="6223109" y="367990"/>
            <a:ext cx="5800922" cy="4394199"/>
          </a:xfrm>
          <a:prstGeom prst="rect">
            <a:avLst/>
          </a:prstGeom>
        </p:spPr>
      </p:pic>
      <p:pic>
        <p:nvPicPr>
          <p:cNvPr id="3" name="Content Placeholder 9">
            <a:extLst>
              <a:ext uri="{FF2B5EF4-FFF2-40B4-BE49-F238E27FC236}">
                <a16:creationId xmlns:a16="http://schemas.microsoft.com/office/drawing/2014/main" id="{DCBF3408-F58D-4090-8880-40A05D6F4FF4}"/>
              </a:ext>
            </a:extLst>
          </p:cNvPr>
          <p:cNvPicPr>
            <a:picLocks noChangeAspect="1"/>
          </p:cNvPicPr>
          <p:nvPr/>
        </p:nvPicPr>
        <p:blipFill rotWithShape="1">
          <a:blip r:embed="rId4">
            <a:extLst>
              <a:ext uri="{28A0092B-C50C-407E-A947-70E740481C1C}">
                <a14:useLocalDpi xmlns:a14="http://schemas.microsoft.com/office/drawing/2010/main" val="0"/>
              </a:ext>
            </a:extLst>
          </a:blip>
          <a:srcRect t="15549" r="-1" b="15443"/>
          <a:stretch/>
        </p:blipFill>
        <p:spPr>
          <a:xfrm>
            <a:off x="5800923" y="3612995"/>
            <a:ext cx="3356273" cy="3047459"/>
          </a:xfrm>
          <a:prstGeom prst="rect">
            <a:avLst/>
          </a:prstGeom>
          <a:effectLst/>
        </p:spPr>
      </p:pic>
    </p:spTree>
    <p:extLst>
      <p:ext uri="{BB962C8B-B14F-4D97-AF65-F5344CB8AC3E}">
        <p14:creationId xmlns:p14="http://schemas.microsoft.com/office/powerpoint/2010/main" val="845122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CDA37-178A-4D68-B04D-2AC85D71DE18}"/>
              </a:ext>
            </a:extLst>
          </p:cNvPr>
          <p:cNvSpPr>
            <a:spLocks noGrp="1"/>
          </p:cNvSpPr>
          <p:nvPr>
            <p:ph type="title"/>
          </p:nvPr>
        </p:nvSpPr>
        <p:spPr>
          <a:xfrm>
            <a:off x="696953" y="438289"/>
            <a:ext cx="4837771" cy="1006474"/>
          </a:xfrm>
        </p:spPr>
        <p:txBody>
          <a:bodyPr vert="horz" lIns="91440" tIns="45720" rIns="91440" bIns="45720" rtlCol="0" anchor="ctr">
            <a:normAutofit/>
          </a:bodyPr>
          <a:lstStyle/>
          <a:p>
            <a:pPr algn="ctr"/>
            <a:r>
              <a:rPr lang="en-US" sz="4000" dirty="0"/>
              <a:t>Challenging Times</a:t>
            </a:r>
          </a:p>
        </p:txBody>
      </p:sp>
      <p:sp>
        <p:nvSpPr>
          <p:cNvPr id="4" name="Content Placeholder 3">
            <a:extLst>
              <a:ext uri="{FF2B5EF4-FFF2-40B4-BE49-F238E27FC236}">
                <a16:creationId xmlns:a16="http://schemas.microsoft.com/office/drawing/2014/main" id="{C85293FF-E5C8-4870-9B28-046D1C092797}"/>
              </a:ext>
            </a:extLst>
          </p:cNvPr>
          <p:cNvSpPr txBox="1">
            <a:spLocks/>
          </p:cNvSpPr>
          <p:nvPr/>
        </p:nvSpPr>
        <p:spPr>
          <a:xfrm>
            <a:off x="6081128" y="525803"/>
            <a:ext cx="5664820" cy="58063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r>
              <a:rPr lang="en-US" sz="2000" dirty="0"/>
              <a:t>Civilians who had homes near battles often had their homes destroyed or taken over for use as field hospitals.  </a:t>
            </a:r>
          </a:p>
          <a:p>
            <a:pPr marL="457200" lvl="1"/>
            <a:r>
              <a:rPr lang="en-US" sz="1900" dirty="0"/>
              <a:t>The Chancellor family was trapped between the armies in May 1863 when their home became General Hooker’s Headquarters.  </a:t>
            </a:r>
          </a:p>
          <a:p>
            <a:pPr marL="457200" lvl="1"/>
            <a:r>
              <a:rPr lang="en-US" sz="1900" b="1" dirty="0"/>
              <a:t>Sue Chancellor </a:t>
            </a:r>
            <a:r>
              <a:rPr lang="en-US" sz="1900" dirty="0"/>
              <a:t>was 16:</a:t>
            </a:r>
          </a:p>
          <a:p>
            <a:pPr marL="685800" lvl="2" indent="0" algn="ctr">
              <a:buNone/>
            </a:pPr>
            <a:r>
              <a:rPr lang="en-US" sz="1500" i="1" dirty="0"/>
              <a:t>“Oh! Such cannonading on all sides, such shrieks and groans, such commotion of all kinds!”</a:t>
            </a:r>
            <a:endParaRPr lang="en-US" sz="1900" dirty="0"/>
          </a:p>
          <a:p>
            <a:pPr marL="457200" lvl="1"/>
            <a:r>
              <a:rPr lang="en-US" sz="1900" dirty="0"/>
              <a:t>She and 15 other women and girls hid in the basement, with shin deep water, as the Battle of Chancellor commenced</a:t>
            </a:r>
          </a:p>
          <a:p>
            <a:pPr marL="457200" lvl="1"/>
            <a:r>
              <a:rPr lang="en-US" sz="1900" dirty="0"/>
              <a:t>Her home became a hospital, the grand piano became the amputating table. The house caught fire from shelling and burned to the ground later in the battle</a:t>
            </a:r>
            <a:endParaRPr lang="en-US" sz="1600" dirty="0"/>
          </a:p>
        </p:txBody>
      </p:sp>
      <p:pic>
        <p:nvPicPr>
          <p:cNvPr id="3" name="Picture 2" descr="A picture containing tree, outdoor, text, photo&#10;&#10;Description automatically generated">
            <a:extLst>
              <a:ext uri="{FF2B5EF4-FFF2-40B4-BE49-F238E27FC236}">
                <a16:creationId xmlns:a16="http://schemas.microsoft.com/office/drawing/2014/main" id="{F52060EA-44D6-4919-94E4-323C6B55EF4A}"/>
              </a:ext>
            </a:extLst>
          </p:cNvPr>
          <p:cNvPicPr>
            <a:picLocks noChangeAspect="1"/>
          </p:cNvPicPr>
          <p:nvPr/>
        </p:nvPicPr>
        <p:blipFill rotWithShape="1">
          <a:blip r:embed="rId3">
            <a:extLst>
              <a:ext uri="{28A0092B-C50C-407E-A947-70E740481C1C}">
                <a14:useLocalDpi xmlns:a14="http://schemas.microsoft.com/office/drawing/2010/main" val="0"/>
              </a:ext>
            </a:extLst>
          </a:blip>
          <a:srcRect l="2258" r="1" b="1"/>
          <a:stretch/>
        </p:blipFill>
        <p:spPr>
          <a:xfrm>
            <a:off x="446052" y="1513988"/>
            <a:ext cx="5339574" cy="3660149"/>
          </a:xfrm>
          <a:prstGeom prst="rect">
            <a:avLst/>
          </a:prstGeom>
        </p:spPr>
      </p:pic>
    </p:spTree>
    <p:extLst>
      <p:ext uri="{BB962C8B-B14F-4D97-AF65-F5344CB8AC3E}">
        <p14:creationId xmlns:p14="http://schemas.microsoft.com/office/powerpoint/2010/main" val="3024983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0C48370-4469-49A6-87B0-88EC7685D230}"/>
              </a:ext>
            </a:extLst>
          </p:cNvPr>
          <p:cNvSpPr txBox="1">
            <a:spLocks noGrp="1"/>
          </p:cNvSpPr>
          <p:nvPr>
            <p:ph idx="1"/>
          </p:nvPr>
        </p:nvSpPr>
        <p:spPr>
          <a:xfrm>
            <a:off x="838200" y="2571363"/>
            <a:ext cx="10515600" cy="17152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a:solidFill>
                  <a:schemeClr val="tx1"/>
                </a:solidFill>
                <a:latin typeface="+mj-lt"/>
                <a:ea typeface="+mj-ea"/>
                <a:cs typeface="+mj-cs"/>
              </a:defRPr>
            </a:lvl1pPr>
          </a:lstStyle>
          <a:p>
            <a:pPr algn="ctr"/>
            <a:r>
              <a:rPr lang="en-US" sz="3600" b="0" dirty="0"/>
              <a:t>Inquiry Question: </a:t>
            </a:r>
          </a:p>
          <a:p>
            <a:pPr algn="ctr"/>
            <a:r>
              <a:rPr lang="en-US" sz="3600" b="0" dirty="0">
                <a:solidFill>
                  <a:schemeClr val="accent1"/>
                </a:solidFill>
              </a:rPr>
              <a:t>How did those who were not on the “front lines” contribute to the war effort?</a:t>
            </a:r>
          </a:p>
        </p:txBody>
      </p:sp>
    </p:spTree>
    <p:extLst>
      <p:ext uri="{BB962C8B-B14F-4D97-AF65-F5344CB8AC3E}">
        <p14:creationId xmlns:p14="http://schemas.microsoft.com/office/powerpoint/2010/main" val="3362001899"/>
      </p:ext>
    </p:extLst>
  </p:cSld>
  <p:clrMapOvr>
    <a:masterClrMapping/>
  </p:clrMapOvr>
</p:sld>
</file>

<file path=ppt/theme/theme1.xml><?xml version="1.0" encoding="utf-8"?>
<a:theme xmlns:a="http://schemas.openxmlformats.org/drawingml/2006/main" name="Office Theme">
  <a:themeElements>
    <a:clrScheme name="American Battlefield Trust">
      <a:dk1>
        <a:srgbClr val="003F77"/>
      </a:dk1>
      <a:lt1>
        <a:sysClr val="window" lastClr="FFFFFF"/>
      </a:lt1>
      <a:dk2>
        <a:srgbClr val="003F77"/>
      </a:dk2>
      <a:lt2>
        <a:srgbClr val="E7E6E6"/>
      </a:lt2>
      <a:accent1>
        <a:srgbClr val="C00000"/>
      </a:accent1>
      <a:accent2>
        <a:srgbClr val="DEA900"/>
      </a:accent2>
      <a:accent3>
        <a:srgbClr val="538135"/>
      </a:accent3>
      <a:accent4>
        <a:srgbClr val="0563C1"/>
      </a:accent4>
      <a:accent5>
        <a:srgbClr val="5B9BD5"/>
      </a:accent5>
      <a:accent6>
        <a:srgbClr val="BDD7EE"/>
      </a:accent6>
      <a:hlink>
        <a:srgbClr val="0563C1"/>
      </a:hlink>
      <a:folHlink>
        <a:srgbClr val="954F72"/>
      </a:folHlink>
    </a:clrScheme>
    <a:fontScheme name="American Battlefield Trust">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TotalTime>
  <Words>1094</Words>
  <Application>Microsoft Office PowerPoint</Application>
  <PresentationFormat>Widescreen</PresentationFormat>
  <Paragraphs>85</Paragraphs>
  <Slides>10</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Adobe Devanagari</vt:lpstr>
      <vt:lpstr>Arial</vt:lpstr>
      <vt:lpstr>Basset</vt:lpstr>
      <vt:lpstr>Calibri</vt:lpstr>
      <vt:lpstr>Georgia</vt:lpstr>
      <vt:lpstr>Office Theme</vt:lpstr>
      <vt:lpstr>The Home Front</vt:lpstr>
      <vt:lpstr>PowerPoint Presentation</vt:lpstr>
      <vt:lpstr>The Home Front</vt:lpstr>
      <vt:lpstr>The Role of Women</vt:lpstr>
      <vt:lpstr>The Role of the Family</vt:lpstr>
      <vt:lpstr>Children Entering War</vt:lpstr>
      <vt:lpstr>Challenging Times</vt:lpstr>
      <vt:lpstr>Challenging Times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Home Front</dc:title>
  <dc:creator>Matthew Shea</dc:creator>
  <cp:lastModifiedBy>Laurel Gupton</cp:lastModifiedBy>
  <cp:revision>20</cp:revision>
  <dcterms:created xsi:type="dcterms:W3CDTF">2019-09-17T20:23:54Z</dcterms:created>
  <dcterms:modified xsi:type="dcterms:W3CDTF">2020-01-14T19:22:54Z</dcterms:modified>
</cp:coreProperties>
</file>