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894" r:id="rId3"/>
    <p:sldId id="891" r:id="rId4"/>
    <p:sldId id="887" r:id="rId5"/>
    <p:sldId id="901" r:id="rId6"/>
    <p:sldId id="921" r:id="rId7"/>
    <p:sldId id="904" r:id="rId8"/>
    <p:sldId id="906" r:id="rId9"/>
    <p:sldId id="922" r:id="rId10"/>
    <p:sldId id="923" r:id="rId11"/>
    <p:sldId id="908" r:id="rId12"/>
    <p:sldId id="909" r:id="rId13"/>
    <p:sldId id="912" r:id="rId14"/>
    <p:sldId id="913" r:id="rId15"/>
    <p:sldId id="920" r:id="rId16"/>
    <p:sldId id="914" r:id="rId17"/>
    <p:sldId id="91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8" autoAdjust="0"/>
    <p:restoredTop sz="80546" autoAdjust="0"/>
  </p:normalViewPr>
  <p:slideViewPr>
    <p:cSldViewPr snapToGrid="0">
      <p:cViewPr varScale="1">
        <p:scale>
          <a:sx n="92" d="100"/>
          <a:sy n="92" d="100"/>
        </p:scale>
        <p:origin x="1422" y="78"/>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12/16/2019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to create a hypothesis of the answer to this question. Have students either discuss in groups their ideas or as a class. Ask students how they produced those hypothesis. </a:t>
            </a:r>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81228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Segment of the Emancipation Proclamation can be found on the next page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3835008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1186969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with the students on whether their hypothesis were correct or not. Discuss what the students learned from their primary and secondary sources.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17</a:t>
            </a:fld>
            <a:endParaRPr lang="en-US"/>
          </a:p>
        </p:txBody>
      </p:sp>
    </p:spTree>
    <p:extLst>
      <p:ext uri="{BB962C8B-B14F-4D97-AF65-F5344CB8AC3E}">
        <p14:creationId xmlns:p14="http://schemas.microsoft.com/office/powerpoint/2010/main" val="902127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547479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Questions:</a:t>
            </a:r>
          </a:p>
          <a:p>
            <a:pPr marL="171450" indent="-171450">
              <a:buFont typeface="Arial" panose="020B0604020202020204" pitchFamily="34" charset="0"/>
              <a:buChar char="•"/>
            </a:pPr>
            <a:r>
              <a:rPr lang="en-US" sz="1200" dirty="0"/>
              <a:t>How did the Union feel as the summer of 1862 came to an end? </a:t>
            </a:r>
          </a:p>
          <a:p>
            <a:pPr marL="171450" indent="-171450">
              <a:buFont typeface="Arial" panose="020B0604020202020204" pitchFamily="34" charset="0"/>
              <a:buChar char="•"/>
            </a:pPr>
            <a:r>
              <a:rPr lang="en-US" sz="1200" dirty="0"/>
              <a:t>Robert E. Lee decided to do what exactly as a result of his victories in Virginia? </a:t>
            </a:r>
          </a:p>
          <a:p>
            <a:pPr marL="171450" indent="-171450">
              <a:buFont typeface="Arial" panose="020B0604020202020204" pitchFamily="34" charset="0"/>
              <a:buChar char="•"/>
            </a:pPr>
            <a:r>
              <a:rPr lang="en-US" sz="1200" dirty="0"/>
              <a:t>Why might public approval of a war be so important?</a:t>
            </a:r>
          </a:p>
          <a:p>
            <a:endParaRPr lang="en-US" b="1"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94501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a:t>
            </a:r>
            <a:r>
              <a:rPr lang="en-US" dirty="0"/>
              <a:t> students to look at their timeline and see where the war is militarily in mid-July. </a:t>
            </a:r>
            <a:r>
              <a:rPr lang="en-US" b="1" dirty="0"/>
              <a:t>Discuss</a:t>
            </a:r>
            <a:r>
              <a:rPr lang="en-US" dirty="0"/>
              <a:t> with students why Seward would have this opinion</a:t>
            </a:r>
          </a:p>
          <a:p>
            <a:endParaRPr lang="en-US" dirty="0"/>
          </a:p>
          <a:p>
            <a:r>
              <a:rPr lang="en-US" dirty="0" err="1"/>
              <a:t>Sewards</a:t>
            </a:r>
            <a:r>
              <a:rPr lang="en-US" dirty="0"/>
              <a:t> quote comes from Six Months in the White House by Francis Bicknell Carpenter, Hurd and Houghton, 1872. The “greatest disasters of the war” is in reference to McClellan’s failed Peninsula campaign.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4050763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311563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 </a:t>
            </a:r>
            <a:r>
              <a:rPr lang="en-US" b="0" dirty="0"/>
              <a:t>why do you think abolitionists were pushing for Emancipation during the Civil War?</a:t>
            </a:r>
            <a:endParaRPr lang="en-US" b="1"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217791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3988416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2584141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it is important to discuss the self-agency of the slaves,</a:t>
            </a:r>
            <a:r>
              <a:rPr lang="en-US" baseline="0" dirty="0"/>
              <a:t> former slaves, and black population.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1171464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battlefields.org/learn/videos/road-emancipation"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youtube.com/watch?v=v9pjvo1_oto"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youtube.com/watch?v=Dc0QETDv93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Emancipation</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1669-6E4A-4FB6-A213-DDC3B03DC9A2}"/>
              </a:ext>
            </a:extLst>
          </p:cNvPr>
          <p:cNvSpPr>
            <a:spLocks noGrp="1"/>
          </p:cNvSpPr>
          <p:nvPr>
            <p:ph type="title"/>
          </p:nvPr>
        </p:nvSpPr>
        <p:spPr>
          <a:xfrm>
            <a:off x="838200" y="365125"/>
            <a:ext cx="10515600" cy="885705"/>
          </a:xfrm>
        </p:spPr>
        <p:txBody>
          <a:bodyPr>
            <a:normAutofit/>
          </a:bodyPr>
          <a:lstStyle/>
          <a:p>
            <a:pPr algn="ctr"/>
            <a:r>
              <a:rPr lang="en-US" sz="4000" dirty="0"/>
              <a:t>Black self-Agency</a:t>
            </a:r>
          </a:p>
        </p:txBody>
      </p:sp>
      <p:sp>
        <p:nvSpPr>
          <p:cNvPr id="3" name="Content Placeholder 2">
            <a:extLst>
              <a:ext uri="{FF2B5EF4-FFF2-40B4-BE49-F238E27FC236}">
                <a16:creationId xmlns:a16="http://schemas.microsoft.com/office/drawing/2014/main" id="{B78C4770-5AD6-4836-B0E6-5AB5DA373595}"/>
              </a:ext>
            </a:extLst>
          </p:cNvPr>
          <p:cNvSpPr>
            <a:spLocks noGrp="1"/>
          </p:cNvSpPr>
          <p:nvPr>
            <p:ph idx="1"/>
          </p:nvPr>
        </p:nvSpPr>
        <p:spPr>
          <a:xfrm>
            <a:off x="2596444" y="1337757"/>
            <a:ext cx="5321429" cy="2535382"/>
          </a:xfrm>
        </p:spPr>
        <p:txBody>
          <a:bodyPr>
            <a:normAutofit fontScale="77500" lnSpcReduction="20000"/>
          </a:bodyPr>
          <a:lstStyle/>
          <a:p>
            <a:pPr marL="0" indent="0">
              <a:buNone/>
            </a:pPr>
            <a:r>
              <a:rPr lang="en-US" sz="3900" dirty="0"/>
              <a:t>Activity</a:t>
            </a:r>
          </a:p>
          <a:p>
            <a:pPr marL="0" indent="0">
              <a:buNone/>
            </a:pPr>
            <a:r>
              <a:rPr lang="en-US" sz="2300" b="0" dirty="0">
                <a:solidFill>
                  <a:srgbClr val="225790"/>
                </a:solidFill>
              </a:rPr>
              <a:t>Read the following Documents and Secondary Source</a:t>
            </a:r>
          </a:p>
          <a:p>
            <a:pPr marL="342900" indent="-342900">
              <a:buAutoNum type="arabicPeriod"/>
            </a:pPr>
            <a:r>
              <a:rPr lang="en-US" sz="2300" b="0" dirty="0">
                <a:solidFill>
                  <a:srgbClr val="225790"/>
                </a:solidFill>
              </a:rPr>
              <a:t>African American Refugees Coming into the Union Lines</a:t>
            </a:r>
          </a:p>
          <a:p>
            <a:pPr marL="342900" indent="-342900">
              <a:buAutoNum type="arabicPeriod"/>
            </a:pPr>
            <a:r>
              <a:rPr lang="en-US" sz="2300" b="0" dirty="0">
                <a:solidFill>
                  <a:srgbClr val="225790"/>
                </a:solidFill>
              </a:rPr>
              <a:t>Black Ohioan to the Secretary of War</a:t>
            </a:r>
          </a:p>
          <a:p>
            <a:pPr marL="342900" indent="-342900">
              <a:buAutoNum type="arabicPeriod"/>
            </a:pPr>
            <a:r>
              <a:rPr lang="en-US" sz="2300" b="0" dirty="0">
                <a:solidFill>
                  <a:srgbClr val="225790"/>
                </a:solidFill>
              </a:rPr>
              <a:t>Betty </a:t>
            </a:r>
            <a:r>
              <a:rPr lang="en-US" sz="2300" b="0" dirty="0" err="1">
                <a:solidFill>
                  <a:srgbClr val="225790"/>
                </a:solidFill>
              </a:rPr>
              <a:t>Guwn</a:t>
            </a:r>
            <a:r>
              <a:rPr lang="en-US" sz="2300" b="0" dirty="0">
                <a:solidFill>
                  <a:srgbClr val="225790"/>
                </a:solidFill>
              </a:rPr>
              <a:t> Interview</a:t>
            </a:r>
          </a:p>
          <a:p>
            <a:pPr marL="342900" indent="-342900">
              <a:buAutoNum type="arabicPeriod"/>
            </a:pPr>
            <a:r>
              <a:rPr lang="en-US" sz="2300" b="0" dirty="0">
                <a:solidFill>
                  <a:srgbClr val="225790"/>
                </a:solidFill>
              </a:rPr>
              <a:t>I Freed Myself</a:t>
            </a:r>
            <a:endParaRPr lang="en-US" sz="2300" b="0" dirty="0"/>
          </a:p>
          <a:p>
            <a:endParaRPr lang="en-US" dirty="0"/>
          </a:p>
        </p:txBody>
      </p:sp>
      <p:sp>
        <p:nvSpPr>
          <p:cNvPr id="4" name="Content Placeholder 2">
            <a:extLst>
              <a:ext uri="{FF2B5EF4-FFF2-40B4-BE49-F238E27FC236}">
                <a16:creationId xmlns:a16="http://schemas.microsoft.com/office/drawing/2014/main" id="{639858B3-C3E7-4CBF-9634-AF653E40F51E}"/>
              </a:ext>
            </a:extLst>
          </p:cNvPr>
          <p:cNvSpPr txBox="1">
            <a:spLocks/>
          </p:cNvSpPr>
          <p:nvPr/>
        </p:nvSpPr>
        <p:spPr>
          <a:xfrm>
            <a:off x="1154774" y="3873139"/>
            <a:ext cx="10360996" cy="1858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Discuss:</a:t>
            </a:r>
          </a:p>
          <a:p>
            <a:r>
              <a:rPr lang="en-US" sz="2000" dirty="0"/>
              <a:t>Do you think Betty and her husband’s experience was unique? </a:t>
            </a:r>
          </a:p>
          <a:p>
            <a:r>
              <a:rPr lang="en-US" sz="2000" dirty="0"/>
              <a:t>How could these activities effect Lincoln and the nation?</a:t>
            </a:r>
          </a:p>
        </p:txBody>
      </p:sp>
      <p:pic>
        <p:nvPicPr>
          <p:cNvPr id="5" name="Picture 4">
            <a:extLst>
              <a:ext uri="{FF2B5EF4-FFF2-40B4-BE49-F238E27FC236}">
                <a16:creationId xmlns:a16="http://schemas.microsoft.com/office/drawing/2014/main" id="{46A1D000-5532-4A2A-BBDB-7B714F8957E0}"/>
              </a:ext>
            </a:extLst>
          </p:cNvPr>
          <p:cNvPicPr>
            <a:picLocks noChangeAspect="1"/>
          </p:cNvPicPr>
          <p:nvPr/>
        </p:nvPicPr>
        <p:blipFill>
          <a:blip r:embed="rId3"/>
          <a:stretch>
            <a:fillRect/>
          </a:stretch>
        </p:blipFill>
        <p:spPr>
          <a:xfrm>
            <a:off x="1679793" y="1085457"/>
            <a:ext cx="853514" cy="664522"/>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FC9EB82A-42F3-4F6A-AB9D-30CFD6930A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7873" y="1337757"/>
            <a:ext cx="3947952" cy="2535382"/>
          </a:xfrm>
          <a:prstGeom prst="rect">
            <a:avLst/>
          </a:prstGeom>
        </p:spPr>
      </p:pic>
    </p:spTree>
    <p:extLst>
      <p:ext uri="{BB962C8B-B14F-4D97-AF65-F5344CB8AC3E}">
        <p14:creationId xmlns:p14="http://schemas.microsoft.com/office/powerpoint/2010/main" val="1672249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1E8C-3F7E-4A60-BA9E-9DBA93A696B8}"/>
              </a:ext>
            </a:extLst>
          </p:cNvPr>
          <p:cNvSpPr>
            <a:spLocks noGrp="1"/>
          </p:cNvSpPr>
          <p:nvPr>
            <p:ph type="title"/>
          </p:nvPr>
        </p:nvSpPr>
        <p:spPr>
          <a:xfrm>
            <a:off x="838200" y="365126"/>
            <a:ext cx="10515600" cy="791322"/>
          </a:xfrm>
        </p:spPr>
        <p:txBody>
          <a:bodyPr>
            <a:normAutofit/>
          </a:bodyPr>
          <a:lstStyle/>
          <a:p>
            <a:pPr algn="ctr"/>
            <a:r>
              <a:rPr lang="en-US" sz="4000" dirty="0"/>
              <a:t>Legislation</a:t>
            </a:r>
          </a:p>
        </p:txBody>
      </p:sp>
      <p:sp>
        <p:nvSpPr>
          <p:cNvPr id="3" name="Content Placeholder 2">
            <a:extLst>
              <a:ext uri="{FF2B5EF4-FFF2-40B4-BE49-F238E27FC236}">
                <a16:creationId xmlns:a16="http://schemas.microsoft.com/office/drawing/2014/main" id="{E60E216B-E1AC-4157-B340-B3D9BBADF979}"/>
              </a:ext>
            </a:extLst>
          </p:cNvPr>
          <p:cNvSpPr>
            <a:spLocks noGrp="1"/>
          </p:cNvSpPr>
          <p:nvPr>
            <p:ph idx="1"/>
          </p:nvPr>
        </p:nvSpPr>
        <p:spPr>
          <a:xfrm>
            <a:off x="7754472" y="1616233"/>
            <a:ext cx="4056528" cy="3729619"/>
          </a:xfrm>
        </p:spPr>
        <p:txBody>
          <a:bodyPr>
            <a:normAutofit fontScale="70000" lnSpcReduction="20000"/>
          </a:bodyPr>
          <a:lstStyle/>
          <a:p>
            <a:pPr marL="0" indent="0">
              <a:buNone/>
            </a:pPr>
            <a:r>
              <a:rPr lang="en-US" sz="4600" dirty="0"/>
              <a:t>Activity</a:t>
            </a:r>
          </a:p>
          <a:p>
            <a:pPr marL="0" indent="0">
              <a:buNone/>
            </a:pPr>
            <a:r>
              <a:rPr lang="en-US" b="0" dirty="0">
                <a:solidFill>
                  <a:srgbClr val="225790"/>
                </a:solidFill>
                <a:hlinkClick r:id="rId2"/>
              </a:rPr>
              <a:t>Watch The Road to Emancipation video.</a:t>
            </a:r>
            <a:r>
              <a:rPr lang="en-US" b="0" dirty="0">
                <a:solidFill>
                  <a:srgbClr val="225790"/>
                </a:solidFill>
              </a:rPr>
              <a:t> </a:t>
            </a:r>
          </a:p>
          <a:p>
            <a:pPr marL="0" indent="0">
              <a:buNone/>
            </a:pPr>
            <a:endParaRPr lang="en-US" b="0" dirty="0">
              <a:solidFill>
                <a:srgbClr val="225790"/>
              </a:solidFill>
            </a:endParaRPr>
          </a:p>
          <a:p>
            <a:pPr marL="0" indent="0">
              <a:buNone/>
            </a:pPr>
            <a:r>
              <a:rPr lang="en-US" b="0" dirty="0">
                <a:solidFill>
                  <a:srgbClr val="225790"/>
                </a:solidFill>
              </a:rPr>
              <a:t>Read the legislation:</a:t>
            </a:r>
          </a:p>
          <a:p>
            <a:pPr marL="514350" indent="-514350">
              <a:buFont typeface="+mj-lt"/>
              <a:buAutoNum type="arabicPeriod"/>
            </a:pPr>
            <a:r>
              <a:rPr lang="en-US" b="0" dirty="0">
                <a:solidFill>
                  <a:srgbClr val="225790"/>
                </a:solidFill>
              </a:rPr>
              <a:t>Immediate Compensated Emancipation Act</a:t>
            </a:r>
          </a:p>
          <a:p>
            <a:pPr marL="514350" indent="-514350">
              <a:buFont typeface="+mj-lt"/>
              <a:buAutoNum type="arabicPeriod"/>
            </a:pPr>
            <a:r>
              <a:rPr lang="en-US" b="0" dirty="0">
                <a:solidFill>
                  <a:srgbClr val="225790"/>
                </a:solidFill>
              </a:rPr>
              <a:t>Law Enacting Emancipation in the Federal Territories</a:t>
            </a:r>
          </a:p>
          <a:p>
            <a:pPr marL="514350" indent="-514350">
              <a:buFont typeface="+mj-lt"/>
              <a:buAutoNum type="arabicPeriod"/>
            </a:pPr>
            <a:r>
              <a:rPr lang="en-US" b="0" dirty="0">
                <a:solidFill>
                  <a:srgbClr val="225790"/>
                </a:solidFill>
              </a:rPr>
              <a:t>The Second Confiscation Act</a:t>
            </a:r>
            <a:endParaRPr lang="en-US" dirty="0"/>
          </a:p>
        </p:txBody>
      </p:sp>
      <p:pic>
        <p:nvPicPr>
          <p:cNvPr id="6" name="Picture 5">
            <a:extLst>
              <a:ext uri="{FF2B5EF4-FFF2-40B4-BE49-F238E27FC236}">
                <a16:creationId xmlns:a16="http://schemas.microsoft.com/office/drawing/2014/main" id="{D4698E6E-C0EC-474E-833B-42091B715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904080" y="1281745"/>
            <a:ext cx="850392" cy="668975"/>
          </a:xfrm>
          <a:prstGeom prst="rect">
            <a:avLst/>
          </a:prstGeom>
        </p:spPr>
      </p:pic>
      <p:pic>
        <p:nvPicPr>
          <p:cNvPr id="4" name="Picture 3">
            <a:extLst>
              <a:ext uri="{FF2B5EF4-FFF2-40B4-BE49-F238E27FC236}">
                <a16:creationId xmlns:a16="http://schemas.microsoft.com/office/drawing/2014/main" id="{27412565-DA5C-48F6-A004-B99C814C058A}"/>
              </a:ext>
            </a:extLst>
          </p:cNvPr>
          <p:cNvPicPr>
            <a:picLocks noChangeAspect="1"/>
          </p:cNvPicPr>
          <p:nvPr/>
        </p:nvPicPr>
        <p:blipFill>
          <a:blip r:embed="rId4"/>
          <a:stretch>
            <a:fillRect/>
          </a:stretch>
        </p:blipFill>
        <p:spPr>
          <a:xfrm>
            <a:off x="381000" y="1616232"/>
            <a:ext cx="6382955" cy="3590412"/>
          </a:xfrm>
          <a:prstGeom prst="rect">
            <a:avLst/>
          </a:prstGeom>
        </p:spPr>
      </p:pic>
    </p:spTree>
    <p:extLst>
      <p:ext uri="{BB962C8B-B14F-4D97-AF65-F5344CB8AC3E}">
        <p14:creationId xmlns:p14="http://schemas.microsoft.com/office/powerpoint/2010/main" val="263357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CE98F-F18B-464E-A5AA-3DBD3E85085E}"/>
              </a:ext>
            </a:extLst>
          </p:cNvPr>
          <p:cNvSpPr>
            <a:spLocks noGrp="1"/>
          </p:cNvSpPr>
          <p:nvPr>
            <p:ph type="title"/>
          </p:nvPr>
        </p:nvSpPr>
        <p:spPr>
          <a:xfrm>
            <a:off x="819800" y="169496"/>
            <a:ext cx="10515600" cy="1140946"/>
          </a:xfrm>
        </p:spPr>
        <p:txBody>
          <a:bodyPr>
            <a:normAutofit/>
          </a:bodyPr>
          <a:lstStyle/>
          <a:p>
            <a:pPr algn="ctr"/>
            <a:r>
              <a:rPr lang="en-US" sz="4000" dirty="0"/>
              <a:t>Antietam</a:t>
            </a:r>
            <a:br>
              <a:rPr lang="en-US" sz="4000" dirty="0"/>
            </a:br>
            <a:r>
              <a:rPr lang="en-US" sz="3100" dirty="0">
                <a:solidFill>
                  <a:schemeClr val="accent1"/>
                </a:solidFill>
              </a:rPr>
              <a:t>September 17, 1862</a:t>
            </a:r>
          </a:p>
        </p:txBody>
      </p:sp>
      <p:pic>
        <p:nvPicPr>
          <p:cNvPr id="4" name="Content Placeholder 3" descr="battle_of_antietam.jpg">
            <a:extLst>
              <a:ext uri="{FF2B5EF4-FFF2-40B4-BE49-F238E27FC236}">
                <a16:creationId xmlns:a16="http://schemas.microsoft.com/office/drawing/2014/main" id="{09CACEA3-909C-4767-8E9A-D3CA14DBD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600" y="1401882"/>
            <a:ext cx="6233885" cy="4346674"/>
          </a:xfrm>
          <a:prstGeom prst="rect">
            <a:avLst/>
          </a:prstGeom>
          <a:noFill/>
          <a:ln>
            <a:noFill/>
          </a:ln>
        </p:spPr>
      </p:pic>
      <p:sp>
        <p:nvSpPr>
          <p:cNvPr id="5" name="Content Placeholder 2">
            <a:extLst>
              <a:ext uri="{FF2B5EF4-FFF2-40B4-BE49-F238E27FC236}">
                <a16:creationId xmlns:a16="http://schemas.microsoft.com/office/drawing/2014/main" id="{A44D7557-ADFB-432C-8538-7BE3500E6A15}"/>
              </a:ext>
            </a:extLst>
          </p:cNvPr>
          <p:cNvSpPr>
            <a:spLocks noGrp="1"/>
          </p:cNvSpPr>
          <p:nvPr>
            <p:ph idx="1"/>
          </p:nvPr>
        </p:nvSpPr>
        <p:spPr>
          <a:xfrm>
            <a:off x="8218458" y="4360718"/>
            <a:ext cx="3514165" cy="1387838"/>
          </a:xfrm>
        </p:spPr>
        <p:txBody>
          <a:bodyPr/>
          <a:lstStyle/>
          <a:p>
            <a:pPr marL="0" indent="0">
              <a:buNone/>
            </a:pPr>
            <a:r>
              <a:rPr lang="en-US" sz="3200" dirty="0"/>
              <a:t>Activity </a:t>
            </a:r>
          </a:p>
          <a:p>
            <a:pPr marL="0" indent="0">
              <a:buNone/>
            </a:pPr>
            <a:r>
              <a:rPr lang="en-US" sz="2400" b="0" dirty="0">
                <a:solidFill>
                  <a:srgbClr val="225790"/>
                </a:solidFill>
                <a:latin typeface="Calibri" panose="020F0502020204030204" pitchFamily="34" charset="0"/>
                <a:cs typeface="Calibri" panose="020F0502020204030204" pitchFamily="34" charset="0"/>
              </a:rPr>
              <a:t>As a group read the Battle of Antietam Summary.</a:t>
            </a:r>
          </a:p>
          <a:p>
            <a:endParaRPr lang="en-US" dirty="0"/>
          </a:p>
        </p:txBody>
      </p:sp>
      <p:pic>
        <p:nvPicPr>
          <p:cNvPr id="6" name="Picture 5">
            <a:extLst>
              <a:ext uri="{FF2B5EF4-FFF2-40B4-BE49-F238E27FC236}">
                <a16:creationId xmlns:a16="http://schemas.microsoft.com/office/drawing/2014/main" id="{3B458401-D283-41C2-8B57-6A4C03C70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368066" y="4160419"/>
            <a:ext cx="850392" cy="668975"/>
          </a:xfrm>
          <a:prstGeom prst="rect">
            <a:avLst/>
          </a:prstGeom>
        </p:spPr>
      </p:pic>
    </p:spTree>
    <p:extLst>
      <p:ext uri="{BB962C8B-B14F-4D97-AF65-F5344CB8AC3E}">
        <p14:creationId xmlns:p14="http://schemas.microsoft.com/office/powerpoint/2010/main" val="903342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CC300-75BE-49BC-BE76-92199551363A}"/>
              </a:ext>
            </a:extLst>
          </p:cNvPr>
          <p:cNvSpPr>
            <a:spLocks noGrp="1"/>
          </p:cNvSpPr>
          <p:nvPr>
            <p:ph type="title"/>
          </p:nvPr>
        </p:nvSpPr>
        <p:spPr>
          <a:xfrm>
            <a:off x="1356361" y="988016"/>
            <a:ext cx="5257800" cy="777875"/>
          </a:xfrm>
        </p:spPr>
        <p:txBody>
          <a:bodyPr>
            <a:normAutofit/>
          </a:bodyPr>
          <a:lstStyle/>
          <a:p>
            <a:pPr algn="ctr"/>
            <a:r>
              <a:rPr lang="en-US" sz="4000" dirty="0"/>
              <a:t>Antietam</a:t>
            </a:r>
          </a:p>
        </p:txBody>
      </p:sp>
      <p:sp>
        <p:nvSpPr>
          <p:cNvPr id="6" name="Content Placeholder 5">
            <a:extLst>
              <a:ext uri="{FF2B5EF4-FFF2-40B4-BE49-F238E27FC236}">
                <a16:creationId xmlns:a16="http://schemas.microsoft.com/office/drawing/2014/main" id="{22D4B978-E4FB-49A0-976C-8B5EC49B771B}"/>
              </a:ext>
            </a:extLst>
          </p:cNvPr>
          <p:cNvSpPr>
            <a:spLocks noGrp="1"/>
          </p:cNvSpPr>
          <p:nvPr>
            <p:ph idx="1"/>
          </p:nvPr>
        </p:nvSpPr>
        <p:spPr>
          <a:xfrm>
            <a:off x="1432561" y="1575352"/>
            <a:ext cx="5105399" cy="3781545"/>
          </a:xfrm>
        </p:spPr>
        <p:txBody>
          <a:bodyPr/>
          <a:lstStyle/>
          <a:p>
            <a:pPr marL="0" indent="0">
              <a:buNone/>
            </a:pPr>
            <a:endParaRPr lang="en-US" sz="2400" b="0" dirty="0"/>
          </a:p>
          <a:p>
            <a:r>
              <a:rPr lang="en-US" sz="2400" dirty="0"/>
              <a:t>Result: </a:t>
            </a:r>
            <a:r>
              <a:rPr lang="en-US" sz="2400" b="0" dirty="0"/>
              <a:t>The Confederate Army retreats from Maryland, back into Virginia. This allows the Union to claim a “victory”</a:t>
            </a:r>
          </a:p>
          <a:p>
            <a:r>
              <a:rPr lang="en-US" sz="2400" b="0" dirty="0"/>
              <a:t>Abraham Lincoln now has the </a:t>
            </a:r>
            <a:r>
              <a:rPr lang="en-US" sz="2400" dirty="0"/>
              <a:t>“victory” </a:t>
            </a:r>
            <a:r>
              <a:rPr lang="en-US" sz="2400" b="0" dirty="0"/>
              <a:t>he desired to issue the Emancipation Proclamation</a:t>
            </a:r>
          </a:p>
          <a:p>
            <a:endParaRPr lang="en-US" sz="2000" dirty="0"/>
          </a:p>
          <a:p>
            <a:endParaRPr lang="en-US" dirty="0"/>
          </a:p>
        </p:txBody>
      </p:sp>
      <p:pic>
        <p:nvPicPr>
          <p:cNvPr id="7" name="Content Placeholder 8">
            <a:extLst>
              <a:ext uri="{FF2B5EF4-FFF2-40B4-BE49-F238E27FC236}">
                <a16:creationId xmlns:a16="http://schemas.microsoft.com/office/drawing/2014/main" id="{D9F1F872-52ED-4AD6-AF7C-0160FE685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8994" y="439376"/>
            <a:ext cx="2977570" cy="6053499"/>
          </a:xfrm>
          <a:prstGeom prst="rect">
            <a:avLst/>
          </a:prstGeom>
        </p:spPr>
      </p:pic>
    </p:spTree>
    <p:extLst>
      <p:ext uri="{BB962C8B-B14F-4D97-AF65-F5344CB8AC3E}">
        <p14:creationId xmlns:p14="http://schemas.microsoft.com/office/powerpoint/2010/main" val="3372524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EB30-C688-4CD0-BE59-51AADB6BF31F}"/>
              </a:ext>
            </a:extLst>
          </p:cNvPr>
          <p:cNvSpPr>
            <a:spLocks noGrp="1"/>
          </p:cNvSpPr>
          <p:nvPr>
            <p:ph type="title"/>
          </p:nvPr>
        </p:nvSpPr>
        <p:spPr>
          <a:xfrm>
            <a:off x="838200" y="211614"/>
            <a:ext cx="10515600" cy="885705"/>
          </a:xfrm>
        </p:spPr>
        <p:txBody>
          <a:bodyPr>
            <a:normAutofit/>
          </a:bodyPr>
          <a:lstStyle/>
          <a:p>
            <a:pPr algn="ctr"/>
            <a:r>
              <a:rPr lang="en-US" sz="4000" dirty="0"/>
              <a:t>Emancipation</a:t>
            </a:r>
          </a:p>
        </p:txBody>
      </p:sp>
      <p:pic>
        <p:nvPicPr>
          <p:cNvPr id="4" name="Content Placeholder 3">
            <a:extLst>
              <a:ext uri="{FF2B5EF4-FFF2-40B4-BE49-F238E27FC236}">
                <a16:creationId xmlns:a16="http://schemas.microsoft.com/office/drawing/2014/main" id="{B2CB6E8E-59C8-4AF8-A0B4-7CA98F60BB04}"/>
              </a:ext>
            </a:extLst>
          </p:cNvPr>
          <p:cNvPicPr>
            <a:picLocks noChangeAspect="1"/>
          </p:cNvPicPr>
          <p:nvPr/>
        </p:nvPicPr>
        <p:blipFill rotWithShape="1">
          <a:blip r:embed="rId3">
            <a:extLst>
              <a:ext uri="{28A0092B-C50C-407E-A947-70E740481C1C}">
                <a14:useLocalDpi xmlns:a14="http://schemas.microsoft.com/office/drawing/2010/main" val="0"/>
              </a:ext>
            </a:extLst>
          </a:blip>
          <a:srcRect l="3558" t="7163" r="3575" b="6192"/>
          <a:stretch/>
        </p:blipFill>
        <p:spPr>
          <a:xfrm>
            <a:off x="3043755" y="1060850"/>
            <a:ext cx="2763802" cy="2362201"/>
          </a:xfrm>
          <a:prstGeom prst="rect">
            <a:avLst/>
          </a:prstGeom>
          <a:noFill/>
          <a:ln w="19050">
            <a:solidFill>
              <a:srgbClr val="000000"/>
            </a:solidFill>
          </a:ln>
        </p:spPr>
      </p:pic>
      <p:pic>
        <p:nvPicPr>
          <p:cNvPr id="5" name="Content Placeholder 3" descr="31259.jpg">
            <a:extLst>
              <a:ext uri="{FF2B5EF4-FFF2-40B4-BE49-F238E27FC236}">
                <a16:creationId xmlns:a16="http://schemas.microsoft.com/office/drawing/2014/main" id="{A6C8086B-B64A-4E8B-8A5F-D56D3F5E2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454757" y="3564186"/>
            <a:ext cx="3352800" cy="223296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Content Placeholder 3">
            <a:extLst>
              <a:ext uri="{FF2B5EF4-FFF2-40B4-BE49-F238E27FC236}">
                <a16:creationId xmlns:a16="http://schemas.microsoft.com/office/drawing/2014/main" id="{E1319AB8-D185-47EE-8E16-AD4C546F85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918103" y="1060850"/>
            <a:ext cx="4711333" cy="33341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60D78B2-D3B2-46F8-8C8F-A54559AD25E7}"/>
              </a:ext>
            </a:extLst>
          </p:cNvPr>
          <p:cNvSpPr/>
          <p:nvPr/>
        </p:nvSpPr>
        <p:spPr>
          <a:xfrm>
            <a:off x="6741459" y="4749026"/>
            <a:ext cx="4612341" cy="1200329"/>
          </a:xfrm>
          <a:prstGeom prst="rect">
            <a:avLst/>
          </a:prstGeom>
        </p:spPr>
        <p:txBody>
          <a:bodyPr wrap="square">
            <a:spAutoFit/>
          </a:bodyPr>
          <a:lstStyle/>
          <a:p>
            <a:r>
              <a:rPr lang="en-US" sz="3200" dirty="0"/>
              <a:t>Activity</a:t>
            </a:r>
            <a:r>
              <a:rPr lang="en-US" sz="3200" dirty="0">
                <a:solidFill>
                  <a:schemeClr val="tx1">
                    <a:lumMod val="50000"/>
                  </a:schemeClr>
                </a:solidFill>
              </a:rPr>
              <a:t> </a:t>
            </a:r>
            <a:br>
              <a:rPr lang="en-US" sz="2000" dirty="0"/>
            </a:br>
            <a:r>
              <a:rPr lang="en-US" sz="2000" dirty="0">
                <a:solidFill>
                  <a:srgbClr val="225790"/>
                </a:solidFill>
              </a:rPr>
              <a:t>Read through the Emancipation Proclamation</a:t>
            </a:r>
            <a:endParaRPr lang="en-US" dirty="0">
              <a:solidFill>
                <a:srgbClr val="225790"/>
              </a:solidFill>
            </a:endParaRPr>
          </a:p>
        </p:txBody>
      </p:sp>
      <p:pic>
        <p:nvPicPr>
          <p:cNvPr id="8" name="Picture 7">
            <a:extLst>
              <a:ext uri="{FF2B5EF4-FFF2-40B4-BE49-F238E27FC236}">
                <a16:creationId xmlns:a16="http://schemas.microsoft.com/office/drawing/2014/main" id="{605AEE09-F52D-4C6A-B992-CF8D3A3477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891067" y="4559676"/>
            <a:ext cx="850392" cy="668975"/>
          </a:xfrm>
          <a:prstGeom prst="rect">
            <a:avLst/>
          </a:prstGeom>
        </p:spPr>
      </p:pic>
    </p:spTree>
    <p:extLst>
      <p:ext uri="{BB962C8B-B14F-4D97-AF65-F5344CB8AC3E}">
        <p14:creationId xmlns:p14="http://schemas.microsoft.com/office/powerpoint/2010/main" val="3732725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7F23-9108-4C92-8209-4A31D0E6ABFB}"/>
              </a:ext>
            </a:extLst>
          </p:cNvPr>
          <p:cNvSpPr>
            <a:spLocks noGrp="1"/>
          </p:cNvSpPr>
          <p:nvPr>
            <p:ph type="title"/>
          </p:nvPr>
        </p:nvSpPr>
        <p:spPr>
          <a:xfrm>
            <a:off x="838200" y="182245"/>
            <a:ext cx="10515600" cy="885705"/>
          </a:xfrm>
        </p:spPr>
        <p:txBody>
          <a:bodyPr>
            <a:normAutofit/>
          </a:bodyPr>
          <a:lstStyle/>
          <a:p>
            <a:pPr algn="ctr"/>
            <a:r>
              <a:rPr lang="en-US" sz="4000" dirty="0"/>
              <a:t>Emancipation Proclamation</a:t>
            </a:r>
          </a:p>
        </p:txBody>
      </p:sp>
      <p:sp>
        <p:nvSpPr>
          <p:cNvPr id="3" name="Content Placeholder 2">
            <a:extLst>
              <a:ext uri="{FF2B5EF4-FFF2-40B4-BE49-F238E27FC236}">
                <a16:creationId xmlns:a16="http://schemas.microsoft.com/office/drawing/2014/main" id="{957DA05B-8CDB-4A6D-B7F6-C1873196119D}"/>
              </a:ext>
            </a:extLst>
          </p:cNvPr>
          <p:cNvSpPr>
            <a:spLocks noGrp="1"/>
          </p:cNvSpPr>
          <p:nvPr>
            <p:ph idx="1"/>
          </p:nvPr>
        </p:nvSpPr>
        <p:spPr>
          <a:xfrm>
            <a:off x="838200" y="1067950"/>
            <a:ext cx="10515600" cy="4849522"/>
          </a:xfrm>
        </p:spPr>
        <p:txBody>
          <a:bodyPr>
            <a:normAutofit/>
          </a:bodyPr>
          <a:lstStyle/>
          <a:p>
            <a:pPr marL="0" indent="0" algn="ctr">
              <a:buNone/>
            </a:pPr>
            <a:r>
              <a:rPr lang="en-US" b="0" i="1" dirty="0"/>
              <a:t>“That on the first day of January, in the year of our Lord one thousand eight hundred and sixty-three, all persons </a:t>
            </a:r>
            <a:r>
              <a:rPr lang="en-US" i="1" dirty="0">
                <a:solidFill>
                  <a:schemeClr val="accent1"/>
                </a:solidFill>
              </a:rPr>
              <a:t>held as slaves within any State or designated part of a State, the people whereof shall then be in rebellion against the United States, shall be then, thenceforward, and forever free</a:t>
            </a:r>
            <a:r>
              <a:rPr lang="en-US" b="0" i="1" dirty="0"/>
              <a:t>; and the Executive Government of the United States, including the military and naval authority thereof, will recognize and maintain the freedom of such persons, and will do no act or acts to repress such persons, or any of them, in any efforts they may make for their actual freedom.”</a:t>
            </a:r>
          </a:p>
          <a:p>
            <a:pPr marL="0" indent="0" algn="ctr">
              <a:buNone/>
            </a:pPr>
            <a:endParaRPr lang="en-US" b="0" i="1" dirty="0"/>
          </a:p>
          <a:p>
            <a:pPr marL="0" indent="0" algn="ctr">
              <a:buNone/>
            </a:pPr>
            <a:r>
              <a:rPr lang="en-US" sz="2000" b="0" i="1" dirty="0"/>
              <a:t>- </a:t>
            </a:r>
            <a:r>
              <a:rPr lang="en-US" sz="2000" b="0" dirty="0"/>
              <a:t>January 1, 1863; National Archives;</a:t>
            </a:r>
            <a:r>
              <a:rPr lang="en-US" sz="2000" b="0" i="1" dirty="0"/>
              <a:t> Emancipation Proclamation</a:t>
            </a:r>
          </a:p>
        </p:txBody>
      </p:sp>
    </p:spTree>
    <p:extLst>
      <p:ext uri="{BB962C8B-B14F-4D97-AF65-F5344CB8AC3E}">
        <p14:creationId xmlns:p14="http://schemas.microsoft.com/office/powerpoint/2010/main" val="629323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4ED9-F3AC-4002-9F9A-12FC6E5F9413}"/>
              </a:ext>
            </a:extLst>
          </p:cNvPr>
          <p:cNvSpPr>
            <a:spLocks noGrp="1"/>
          </p:cNvSpPr>
          <p:nvPr>
            <p:ph type="title"/>
          </p:nvPr>
        </p:nvSpPr>
        <p:spPr>
          <a:xfrm>
            <a:off x="838200" y="365125"/>
            <a:ext cx="10515600" cy="885705"/>
          </a:xfrm>
        </p:spPr>
        <p:txBody>
          <a:bodyPr>
            <a:normAutofit/>
          </a:bodyPr>
          <a:lstStyle/>
          <a:p>
            <a:pPr algn="ctr"/>
            <a:r>
              <a:rPr lang="en-US" sz="4000" dirty="0"/>
              <a:t>Emancipation</a:t>
            </a:r>
          </a:p>
        </p:txBody>
      </p:sp>
      <p:sp>
        <p:nvSpPr>
          <p:cNvPr id="3" name="Content Placeholder 2">
            <a:extLst>
              <a:ext uri="{FF2B5EF4-FFF2-40B4-BE49-F238E27FC236}">
                <a16:creationId xmlns:a16="http://schemas.microsoft.com/office/drawing/2014/main" id="{0BFB0E57-E4E0-43CC-8FF1-A9603E6F0A27}"/>
              </a:ext>
            </a:extLst>
          </p:cNvPr>
          <p:cNvSpPr>
            <a:spLocks noGrp="1"/>
          </p:cNvSpPr>
          <p:nvPr>
            <p:ph idx="1"/>
          </p:nvPr>
        </p:nvSpPr>
        <p:spPr>
          <a:xfrm>
            <a:off x="7589134" y="4267074"/>
            <a:ext cx="4219689" cy="1262081"/>
          </a:xfrm>
        </p:spPr>
        <p:txBody>
          <a:bodyPr/>
          <a:lstStyle/>
          <a:p>
            <a:pPr marL="0" indent="0">
              <a:buNone/>
            </a:pPr>
            <a:r>
              <a:rPr lang="en-US" dirty="0"/>
              <a:t>Activity</a:t>
            </a:r>
            <a:br>
              <a:rPr lang="en-US" dirty="0">
                <a:solidFill>
                  <a:srgbClr val="225790"/>
                </a:solidFill>
              </a:rPr>
            </a:br>
            <a:r>
              <a:rPr lang="en-US" b="0" dirty="0">
                <a:solidFill>
                  <a:srgbClr val="225790"/>
                </a:solidFill>
                <a:hlinkClick r:id="rId2"/>
              </a:rPr>
              <a:t>Watch the Emancipation Proclamation In4 video.</a:t>
            </a:r>
            <a:endParaRPr lang="en-US" b="0" dirty="0">
              <a:solidFill>
                <a:srgbClr val="225790"/>
              </a:solidFill>
            </a:endParaRPr>
          </a:p>
          <a:p>
            <a:endParaRPr lang="en-US" dirty="0"/>
          </a:p>
        </p:txBody>
      </p:sp>
      <p:pic>
        <p:nvPicPr>
          <p:cNvPr id="4" name="Content Placeholder 2">
            <a:extLst>
              <a:ext uri="{FF2B5EF4-FFF2-40B4-BE49-F238E27FC236}">
                <a16:creationId xmlns:a16="http://schemas.microsoft.com/office/drawing/2014/main" id="{ABF4EE75-02FC-4AAC-AA9F-D892FE798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303" y="1328844"/>
            <a:ext cx="5149697" cy="4200311"/>
          </a:xfrm>
          <a:prstGeom prst="rect">
            <a:avLst/>
          </a:prstGeom>
          <a:ln w="12700">
            <a:solidFill>
              <a:srgbClr val="333333"/>
            </a:solidFill>
          </a:ln>
        </p:spPr>
      </p:pic>
      <p:pic>
        <p:nvPicPr>
          <p:cNvPr id="5" name="Picture 4">
            <a:extLst>
              <a:ext uri="{FF2B5EF4-FFF2-40B4-BE49-F238E27FC236}">
                <a16:creationId xmlns:a16="http://schemas.microsoft.com/office/drawing/2014/main" id="{F8B4C61D-960D-41C6-8F6B-7D2B32DB8C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58816" y="3901149"/>
            <a:ext cx="930318" cy="731850"/>
          </a:xfrm>
          <a:prstGeom prst="rect">
            <a:avLst/>
          </a:prstGeom>
        </p:spPr>
      </p:pic>
    </p:spTree>
    <p:extLst>
      <p:ext uri="{BB962C8B-B14F-4D97-AF65-F5344CB8AC3E}">
        <p14:creationId xmlns:p14="http://schemas.microsoft.com/office/powerpoint/2010/main" val="1013458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4AFA74-DB66-4BCB-81D5-C228D32DFFB8}"/>
              </a:ext>
            </a:extLst>
          </p:cNvPr>
          <p:cNvSpPr/>
          <p:nvPr/>
        </p:nvSpPr>
        <p:spPr>
          <a:xfrm>
            <a:off x="425116" y="2459504"/>
            <a:ext cx="11341768" cy="1938992"/>
          </a:xfrm>
          <a:prstGeom prst="rect">
            <a:avLst/>
          </a:prstGeom>
        </p:spPr>
        <p:txBody>
          <a:bodyPr wrap="square">
            <a:spAutoFit/>
          </a:bodyPr>
          <a:lstStyle/>
          <a:p>
            <a:pPr algn="ctr"/>
            <a:r>
              <a:rPr lang="en-US" sz="4000" dirty="0"/>
              <a:t>Inquiry Question: </a:t>
            </a:r>
          </a:p>
          <a:p>
            <a:pPr algn="ctr"/>
            <a:r>
              <a:rPr lang="en-US" sz="4000" dirty="0">
                <a:solidFill>
                  <a:schemeClr val="accent1"/>
                </a:solidFill>
              </a:rPr>
              <a:t>Why was the Emancipation Proclamation issued in September 1862? </a:t>
            </a:r>
          </a:p>
        </p:txBody>
      </p:sp>
    </p:spTree>
    <p:extLst>
      <p:ext uri="{BB962C8B-B14F-4D97-AF65-F5344CB8AC3E}">
        <p14:creationId xmlns:p14="http://schemas.microsoft.com/office/powerpoint/2010/main" val="1976199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4AFA74-DB66-4BCB-81D5-C228D32DFFB8}"/>
              </a:ext>
            </a:extLst>
          </p:cNvPr>
          <p:cNvSpPr/>
          <p:nvPr/>
        </p:nvSpPr>
        <p:spPr>
          <a:xfrm>
            <a:off x="425116" y="2459504"/>
            <a:ext cx="11341768" cy="1938992"/>
          </a:xfrm>
          <a:prstGeom prst="rect">
            <a:avLst/>
          </a:prstGeom>
        </p:spPr>
        <p:txBody>
          <a:bodyPr wrap="square">
            <a:spAutoFit/>
          </a:bodyPr>
          <a:lstStyle/>
          <a:p>
            <a:pPr algn="ctr"/>
            <a:r>
              <a:rPr lang="en-US" sz="4000" dirty="0"/>
              <a:t>Inquiry Question: </a:t>
            </a:r>
          </a:p>
          <a:p>
            <a:pPr algn="ctr"/>
            <a:r>
              <a:rPr lang="en-US" sz="4000" dirty="0">
                <a:solidFill>
                  <a:schemeClr val="accent1"/>
                </a:solidFill>
              </a:rPr>
              <a:t>Why was the Emancipation Proclamation issued in September 1862? </a:t>
            </a:r>
          </a:p>
        </p:txBody>
      </p:sp>
    </p:spTree>
    <p:extLst>
      <p:ext uri="{BB962C8B-B14F-4D97-AF65-F5344CB8AC3E}">
        <p14:creationId xmlns:p14="http://schemas.microsoft.com/office/powerpoint/2010/main" val="1594882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AE2F2F-BF20-4174-8951-7DFFA139523E}"/>
              </a:ext>
            </a:extLst>
          </p:cNvPr>
          <p:cNvSpPr/>
          <p:nvPr/>
        </p:nvSpPr>
        <p:spPr>
          <a:xfrm>
            <a:off x="1003079" y="2582614"/>
            <a:ext cx="10185842" cy="1692771"/>
          </a:xfrm>
          <a:prstGeom prst="rect">
            <a:avLst/>
          </a:prstGeom>
        </p:spPr>
        <p:txBody>
          <a:bodyPr wrap="square">
            <a:spAutoFit/>
          </a:bodyPr>
          <a:lstStyle/>
          <a:p>
            <a:pPr algn="ctr"/>
            <a:r>
              <a:rPr lang="en-US" sz="4000" b="1" dirty="0"/>
              <a:t>Emancipation:</a:t>
            </a:r>
          </a:p>
          <a:p>
            <a:pPr algn="ctr"/>
            <a:r>
              <a:rPr lang="en-US" sz="3200" dirty="0"/>
              <a:t> the fact or process of being set free from legal, social, or political restrictions; liberation</a:t>
            </a:r>
          </a:p>
        </p:txBody>
      </p:sp>
    </p:spTree>
    <p:extLst>
      <p:ext uri="{BB962C8B-B14F-4D97-AF65-F5344CB8AC3E}">
        <p14:creationId xmlns:p14="http://schemas.microsoft.com/office/powerpoint/2010/main" val="1378276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919D-7BD2-4544-8751-FAF935DF610B}"/>
              </a:ext>
            </a:extLst>
          </p:cNvPr>
          <p:cNvSpPr>
            <a:spLocks noGrp="1"/>
          </p:cNvSpPr>
          <p:nvPr>
            <p:ph type="title"/>
          </p:nvPr>
        </p:nvSpPr>
        <p:spPr>
          <a:xfrm>
            <a:off x="854085" y="461179"/>
            <a:ext cx="10515600" cy="933196"/>
          </a:xfrm>
        </p:spPr>
        <p:txBody>
          <a:bodyPr>
            <a:normAutofit/>
          </a:bodyPr>
          <a:lstStyle/>
          <a:p>
            <a:pPr algn="ctr"/>
            <a:r>
              <a:rPr lang="en-US" sz="4000" dirty="0"/>
              <a:t>The War So Far</a:t>
            </a:r>
          </a:p>
        </p:txBody>
      </p:sp>
      <p:pic>
        <p:nvPicPr>
          <p:cNvPr id="3" name="Picture 2">
            <a:extLst>
              <a:ext uri="{FF2B5EF4-FFF2-40B4-BE49-F238E27FC236}">
                <a16:creationId xmlns:a16="http://schemas.microsoft.com/office/drawing/2014/main" id="{907EDEBE-C532-4423-81BE-EDDF82E3690F}"/>
              </a:ext>
            </a:extLst>
          </p:cNvPr>
          <p:cNvPicPr>
            <a:picLocks noChangeAspect="1"/>
          </p:cNvPicPr>
          <p:nvPr/>
        </p:nvPicPr>
        <p:blipFill>
          <a:blip r:embed="rId3"/>
          <a:stretch>
            <a:fillRect/>
          </a:stretch>
        </p:blipFill>
        <p:spPr>
          <a:xfrm>
            <a:off x="3657108" y="1422132"/>
            <a:ext cx="4909554" cy="4013735"/>
          </a:xfrm>
          <a:prstGeom prst="rect">
            <a:avLst/>
          </a:prstGeom>
        </p:spPr>
      </p:pic>
      <p:pic>
        <p:nvPicPr>
          <p:cNvPr id="4" name="Picture 3">
            <a:hlinkClick r:id="rId4"/>
            <a:extLst>
              <a:ext uri="{FF2B5EF4-FFF2-40B4-BE49-F238E27FC236}">
                <a16:creationId xmlns:a16="http://schemas.microsoft.com/office/drawing/2014/main" id="{634F8678-6AA3-48D0-9449-152E98A6F8CC}"/>
              </a:ext>
            </a:extLst>
          </p:cNvPr>
          <p:cNvPicPr>
            <a:picLocks noChangeAspect="1"/>
          </p:cNvPicPr>
          <p:nvPr/>
        </p:nvPicPr>
        <p:blipFill>
          <a:blip r:embed="rId5"/>
          <a:stretch>
            <a:fillRect/>
          </a:stretch>
        </p:blipFill>
        <p:spPr>
          <a:xfrm>
            <a:off x="10137749" y="4250105"/>
            <a:ext cx="877900" cy="688908"/>
          </a:xfrm>
          <a:prstGeom prst="rect">
            <a:avLst/>
          </a:prstGeom>
        </p:spPr>
      </p:pic>
      <p:sp>
        <p:nvSpPr>
          <p:cNvPr id="5" name="Rectangle 4">
            <a:extLst>
              <a:ext uri="{FF2B5EF4-FFF2-40B4-BE49-F238E27FC236}">
                <a16:creationId xmlns:a16="http://schemas.microsoft.com/office/drawing/2014/main" id="{2463BCAC-7056-4D21-A705-7BB6AB6E8FF8}"/>
              </a:ext>
            </a:extLst>
          </p:cNvPr>
          <p:cNvSpPr/>
          <p:nvPr/>
        </p:nvSpPr>
        <p:spPr>
          <a:xfrm>
            <a:off x="8782275" y="4503119"/>
            <a:ext cx="2935706" cy="1077218"/>
          </a:xfrm>
          <a:prstGeom prst="rect">
            <a:avLst/>
          </a:prstGeom>
        </p:spPr>
        <p:txBody>
          <a:bodyPr wrap="square">
            <a:spAutoFit/>
          </a:bodyPr>
          <a:lstStyle/>
          <a:p>
            <a:pPr marL="0" indent="0">
              <a:buNone/>
            </a:pPr>
            <a:r>
              <a:rPr lang="en-US" sz="2800" dirty="0"/>
              <a:t>Activity </a:t>
            </a:r>
            <a:br>
              <a:rPr lang="en-US" dirty="0"/>
            </a:br>
            <a:r>
              <a:rPr lang="en-US" dirty="0">
                <a:solidFill>
                  <a:srgbClr val="225790"/>
                </a:solidFill>
                <a:hlinkClick r:id="rId4"/>
              </a:rPr>
              <a:t>Watch </a:t>
            </a:r>
            <a:r>
              <a:rPr lang="en-US" i="1" dirty="0">
                <a:solidFill>
                  <a:srgbClr val="225790"/>
                </a:solidFill>
                <a:hlinkClick r:id="rId4"/>
              </a:rPr>
              <a:t>1862 In4 </a:t>
            </a:r>
            <a:r>
              <a:rPr lang="en-US" dirty="0">
                <a:solidFill>
                  <a:srgbClr val="225790"/>
                </a:solidFill>
                <a:hlinkClick r:id="rId4"/>
              </a:rPr>
              <a:t>Video until 3 min 34 seconds.</a:t>
            </a:r>
            <a:endParaRPr lang="en-US" dirty="0">
              <a:solidFill>
                <a:srgbClr val="225790"/>
              </a:solidFill>
            </a:endParaRPr>
          </a:p>
        </p:txBody>
      </p:sp>
    </p:spTree>
    <p:extLst>
      <p:ext uri="{BB962C8B-B14F-4D97-AF65-F5344CB8AC3E}">
        <p14:creationId xmlns:p14="http://schemas.microsoft.com/office/powerpoint/2010/main" val="1063424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8A23D-6BC2-4953-BC91-F4ABE3E07E90}"/>
              </a:ext>
            </a:extLst>
          </p:cNvPr>
          <p:cNvSpPr>
            <a:spLocks noGrp="1"/>
          </p:cNvSpPr>
          <p:nvPr>
            <p:ph type="title"/>
          </p:nvPr>
        </p:nvSpPr>
        <p:spPr>
          <a:xfrm>
            <a:off x="838200" y="248126"/>
            <a:ext cx="10515600" cy="875845"/>
          </a:xfrm>
        </p:spPr>
        <p:txBody>
          <a:bodyPr>
            <a:normAutofit/>
          </a:bodyPr>
          <a:lstStyle/>
          <a:p>
            <a:pPr algn="ctr"/>
            <a:r>
              <a:rPr lang="en-US" sz="4000" dirty="0"/>
              <a:t>The First Discussion</a:t>
            </a:r>
          </a:p>
        </p:txBody>
      </p:sp>
      <p:sp>
        <p:nvSpPr>
          <p:cNvPr id="3" name="Content Placeholder 2">
            <a:extLst>
              <a:ext uri="{FF2B5EF4-FFF2-40B4-BE49-F238E27FC236}">
                <a16:creationId xmlns:a16="http://schemas.microsoft.com/office/drawing/2014/main" id="{207BCB45-7532-49FE-9D43-2932A7617271}"/>
              </a:ext>
            </a:extLst>
          </p:cNvPr>
          <p:cNvSpPr txBox="1">
            <a:spLocks/>
          </p:cNvSpPr>
          <p:nvPr/>
        </p:nvSpPr>
        <p:spPr>
          <a:xfrm>
            <a:off x="7870964" y="1093124"/>
            <a:ext cx="4321036" cy="50125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 </a:t>
            </a:r>
            <a:r>
              <a:rPr lang="en-US" dirty="0">
                <a:solidFill>
                  <a:schemeClr val="accent1"/>
                </a:solidFill>
              </a:rPr>
              <a:t>July 22, 1862 </a:t>
            </a:r>
            <a:r>
              <a:rPr lang="en-US" dirty="0"/>
              <a:t>Lincoln presents the Preliminary Emancipation Proclamation to his cabinet.</a:t>
            </a:r>
          </a:p>
          <a:p>
            <a:r>
              <a:rPr lang="en-US" dirty="0"/>
              <a:t>Secretary of State, William Seward suggests that a Union victory should be achieved before issuing the proclamation.</a:t>
            </a:r>
          </a:p>
          <a:p>
            <a:pPr marL="0" indent="0">
              <a:buFont typeface="Arial" panose="020B0604020202020204" pitchFamily="34" charset="0"/>
              <a:buNone/>
            </a:pPr>
            <a:endParaRPr lang="en-US" dirty="0"/>
          </a:p>
        </p:txBody>
      </p:sp>
      <p:sp>
        <p:nvSpPr>
          <p:cNvPr id="5" name="TextBox 4">
            <a:extLst>
              <a:ext uri="{FF2B5EF4-FFF2-40B4-BE49-F238E27FC236}">
                <a16:creationId xmlns:a16="http://schemas.microsoft.com/office/drawing/2014/main" id="{551BC193-8F51-4228-8DB3-4F83F2892C51}"/>
              </a:ext>
            </a:extLst>
          </p:cNvPr>
          <p:cNvSpPr txBox="1"/>
          <p:nvPr/>
        </p:nvSpPr>
        <p:spPr>
          <a:xfrm>
            <a:off x="200295" y="1025048"/>
            <a:ext cx="3875316" cy="4708981"/>
          </a:xfrm>
          <a:prstGeom prst="rect">
            <a:avLst/>
          </a:prstGeom>
          <a:noFill/>
        </p:spPr>
        <p:txBody>
          <a:bodyPr wrap="square" rtlCol="0">
            <a:spAutoFit/>
          </a:bodyPr>
          <a:lstStyle/>
          <a:p>
            <a:pPr algn="ctr"/>
            <a:r>
              <a:rPr lang="en-US" sz="2400" i="1" dirty="0">
                <a:solidFill>
                  <a:schemeClr val="accent1"/>
                </a:solidFill>
              </a:rPr>
              <a:t>“It may be viewed as the last measure of an exhausted government, a cry for help</a:t>
            </a:r>
            <a:r>
              <a:rPr lang="mr-IN" sz="2400" i="1" dirty="0">
                <a:solidFill>
                  <a:schemeClr val="accent1"/>
                </a:solidFill>
              </a:rPr>
              <a:t>…</a:t>
            </a:r>
            <a:r>
              <a:rPr lang="en-US" sz="2400" i="1" dirty="0">
                <a:solidFill>
                  <a:schemeClr val="accent1"/>
                </a:solidFill>
              </a:rPr>
              <a:t>. Postpone its issue, until you can give it to the country supported by military success, instead of issuing it, as would be the case now, upon the greatest disasters of the war!” </a:t>
            </a:r>
          </a:p>
          <a:p>
            <a:pPr algn="ctr"/>
            <a:r>
              <a:rPr lang="mr-IN" dirty="0"/>
              <a:t>–</a:t>
            </a:r>
            <a:r>
              <a:rPr lang="en-US" dirty="0"/>
              <a:t> Secretary of State, William Seward. </a:t>
            </a:r>
          </a:p>
        </p:txBody>
      </p:sp>
      <p:pic>
        <p:nvPicPr>
          <p:cNvPr id="6" name="Picture 5" descr="A close up of a box&#10;&#10;Description automatically generated">
            <a:extLst>
              <a:ext uri="{FF2B5EF4-FFF2-40B4-BE49-F238E27FC236}">
                <a16:creationId xmlns:a16="http://schemas.microsoft.com/office/drawing/2014/main" id="{B35F061B-2DCF-4D8F-8C48-5E22161F99B1}"/>
              </a:ext>
            </a:extLst>
          </p:cNvPr>
          <p:cNvPicPr>
            <a:picLocks noChangeAspect="1"/>
          </p:cNvPicPr>
          <p:nvPr/>
        </p:nvPicPr>
        <p:blipFill rotWithShape="1">
          <a:blip r:embed="rId3"/>
          <a:srcRect r="-2" b="5019"/>
          <a:stretch/>
        </p:blipFill>
        <p:spPr>
          <a:xfrm>
            <a:off x="3868238" y="1819992"/>
            <a:ext cx="4455524" cy="5008031"/>
          </a:xfrm>
          <a:prstGeom prst="rect">
            <a:avLst/>
          </a:prstGeom>
          <a:effectLst/>
        </p:spPr>
      </p:pic>
    </p:spTree>
    <p:extLst>
      <p:ext uri="{BB962C8B-B14F-4D97-AF65-F5344CB8AC3E}">
        <p14:creationId xmlns:p14="http://schemas.microsoft.com/office/powerpoint/2010/main" val="117452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79A4-BB67-43CD-9F22-041EBCFF8A4F}"/>
              </a:ext>
            </a:extLst>
          </p:cNvPr>
          <p:cNvSpPr>
            <a:spLocks noGrp="1"/>
          </p:cNvSpPr>
          <p:nvPr>
            <p:ph type="title"/>
          </p:nvPr>
        </p:nvSpPr>
        <p:spPr>
          <a:xfrm>
            <a:off x="2480853" y="111352"/>
            <a:ext cx="5588726" cy="1090432"/>
          </a:xfrm>
        </p:spPr>
        <p:txBody>
          <a:bodyPr>
            <a:normAutofit/>
          </a:bodyPr>
          <a:lstStyle/>
          <a:p>
            <a:pPr algn="ctr"/>
            <a:r>
              <a:rPr lang="en-US" sz="4000" dirty="0"/>
              <a:t>Pressure Builds</a:t>
            </a:r>
          </a:p>
        </p:txBody>
      </p:sp>
      <p:sp>
        <p:nvSpPr>
          <p:cNvPr id="3" name="Content Placeholder 2">
            <a:extLst>
              <a:ext uri="{FF2B5EF4-FFF2-40B4-BE49-F238E27FC236}">
                <a16:creationId xmlns:a16="http://schemas.microsoft.com/office/drawing/2014/main" id="{81151806-80C2-4A38-93E1-57408DF806A8}"/>
              </a:ext>
            </a:extLst>
          </p:cNvPr>
          <p:cNvSpPr txBox="1">
            <a:spLocks/>
          </p:cNvSpPr>
          <p:nvPr/>
        </p:nvSpPr>
        <p:spPr>
          <a:xfrm>
            <a:off x="2682239" y="1201784"/>
            <a:ext cx="5185955" cy="5595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By the summer of 1862:</a:t>
            </a:r>
          </a:p>
          <a:p>
            <a:pPr lvl="1"/>
            <a:r>
              <a:rPr lang="en-US" dirty="0"/>
              <a:t>Lincoln is faced with increasing pressure from </a:t>
            </a:r>
            <a:r>
              <a:rPr lang="en-US" dirty="0">
                <a:solidFill>
                  <a:schemeClr val="tx2"/>
                </a:solidFill>
              </a:rPr>
              <a:t>abolitionists </a:t>
            </a:r>
            <a:r>
              <a:rPr lang="en-US" dirty="0"/>
              <a:t>seeking emancipation as part of the war effort.</a:t>
            </a:r>
          </a:p>
          <a:p>
            <a:pPr lvl="1"/>
            <a:r>
              <a:rPr lang="en-US" dirty="0"/>
              <a:t>The risk of </a:t>
            </a:r>
            <a:r>
              <a:rPr lang="en-US" dirty="0">
                <a:solidFill>
                  <a:schemeClr val="tx2"/>
                </a:solidFill>
              </a:rPr>
              <a:t>foreign involvement </a:t>
            </a:r>
            <a:r>
              <a:rPr lang="en-US" dirty="0"/>
              <a:t>grows (Great Britain and France could recognize and help the Confederacy).</a:t>
            </a:r>
          </a:p>
          <a:p>
            <a:pPr lvl="1"/>
            <a:r>
              <a:rPr lang="en-US" dirty="0"/>
              <a:t>Large numbers of </a:t>
            </a:r>
            <a:r>
              <a:rPr lang="en-US" dirty="0">
                <a:solidFill>
                  <a:schemeClr val="tx2"/>
                </a:solidFill>
              </a:rPr>
              <a:t>slaves</a:t>
            </a:r>
            <a:r>
              <a:rPr lang="en-US" dirty="0"/>
              <a:t> are leaving their owners and entering Union army camps as refugees.</a:t>
            </a:r>
          </a:p>
          <a:p>
            <a:pPr lvl="1"/>
            <a:r>
              <a:rPr lang="en-US" dirty="0">
                <a:solidFill>
                  <a:schemeClr val="tx2"/>
                </a:solidFill>
              </a:rPr>
              <a:t>Loss of battles </a:t>
            </a:r>
            <a:r>
              <a:rPr lang="en-US" dirty="0"/>
              <a:t>leads to less war support from US citizens. </a:t>
            </a:r>
          </a:p>
        </p:txBody>
      </p:sp>
      <p:pic>
        <p:nvPicPr>
          <p:cNvPr id="5" name="Picture 4" descr="A person wearing a suit and tie&#10;&#10;Description automatically generated">
            <a:extLst>
              <a:ext uri="{FF2B5EF4-FFF2-40B4-BE49-F238E27FC236}">
                <a16:creationId xmlns:a16="http://schemas.microsoft.com/office/drawing/2014/main" id="{8FBCC94B-9867-43BE-9A55-5A6163F0B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70" y="416411"/>
            <a:ext cx="2273618" cy="3583222"/>
          </a:xfrm>
          <a:prstGeom prst="rect">
            <a:avLst/>
          </a:prstGeom>
        </p:spPr>
      </p:pic>
      <p:pic>
        <p:nvPicPr>
          <p:cNvPr id="1026" name="Picture 2" descr="Image result for british flag">
            <a:extLst>
              <a:ext uri="{FF2B5EF4-FFF2-40B4-BE49-F238E27FC236}">
                <a16:creationId xmlns:a16="http://schemas.microsoft.com/office/drawing/2014/main" id="{4DA225E3-2F02-4AB8-B136-B3C9D09613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867" y="4132216"/>
            <a:ext cx="248602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text, book, photo, window&#10;&#10;Description automatically generated">
            <a:extLst>
              <a:ext uri="{FF2B5EF4-FFF2-40B4-BE49-F238E27FC236}">
                <a16:creationId xmlns:a16="http://schemas.microsoft.com/office/drawing/2014/main" id="{004D0A14-385B-4726-90B3-845AB0D850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1536" y="656568"/>
            <a:ext cx="3948544" cy="2776616"/>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544128C3-1FEE-4E67-8C5C-07173965B0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2128" y="3584863"/>
            <a:ext cx="3947952" cy="2535382"/>
          </a:xfrm>
          <a:prstGeom prst="rect">
            <a:avLst/>
          </a:prstGeom>
        </p:spPr>
      </p:pic>
    </p:spTree>
    <p:extLst>
      <p:ext uri="{BB962C8B-B14F-4D97-AF65-F5344CB8AC3E}">
        <p14:creationId xmlns:p14="http://schemas.microsoft.com/office/powerpoint/2010/main" val="77667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6F32-DEAC-4DFF-8671-D40B353BE0A6}"/>
              </a:ext>
            </a:extLst>
          </p:cNvPr>
          <p:cNvSpPr>
            <a:spLocks noGrp="1"/>
          </p:cNvSpPr>
          <p:nvPr>
            <p:ph type="title"/>
          </p:nvPr>
        </p:nvSpPr>
        <p:spPr>
          <a:xfrm>
            <a:off x="838200" y="365125"/>
            <a:ext cx="10515600" cy="885705"/>
          </a:xfrm>
        </p:spPr>
        <p:txBody>
          <a:bodyPr>
            <a:normAutofit/>
          </a:bodyPr>
          <a:lstStyle/>
          <a:p>
            <a:pPr algn="ctr"/>
            <a:r>
              <a:rPr lang="en-US" sz="4000" dirty="0"/>
              <a:t>Abolitionists</a:t>
            </a:r>
          </a:p>
        </p:txBody>
      </p:sp>
      <p:pic>
        <p:nvPicPr>
          <p:cNvPr id="4" name="Content Placeholder 3">
            <a:extLst>
              <a:ext uri="{FF2B5EF4-FFF2-40B4-BE49-F238E27FC236}">
                <a16:creationId xmlns:a16="http://schemas.microsoft.com/office/drawing/2014/main" id="{4D7B481D-25AC-4ED3-B327-77C38814986E}"/>
              </a:ext>
            </a:extLst>
          </p:cNvPr>
          <p:cNvPicPr>
            <a:picLocks noGrp="1" noChangeAspect="1"/>
          </p:cNvPicPr>
          <p:nvPr>
            <p:ph idx="1"/>
          </p:nvPr>
        </p:nvPicPr>
        <p:blipFill>
          <a:blip r:embed="rId3"/>
          <a:stretch>
            <a:fillRect/>
          </a:stretch>
        </p:blipFill>
        <p:spPr>
          <a:xfrm>
            <a:off x="497406" y="701071"/>
            <a:ext cx="2272687" cy="4704648"/>
          </a:xfrm>
          <a:prstGeom prst="rect">
            <a:avLst/>
          </a:prstGeom>
        </p:spPr>
      </p:pic>
      <p:pic>
        <p:nvPicPr>
          <p:cNvPr id="5" name="Picture 4">
            <a:extLst>
              <a:ext uri="{FF2B5EF4-FFF2-40B4-BE49-F238E27FC236}">
                <a16:creationId xmlns:a16="http://schemas.microsoft.com/office/drawing/2014/main" id="{88E297F4-408A-40B3-823E-BF088DDF5345}"/>
              </a:ext>
            </a:extLst>
          </p:cNvPr>
          <p:cNvPicPr>
            <a:picLocks noChangeAspect="1"/>
          </p:cNvPicPr>
          <p:nvPr/>
        </p:nvPicPr>
        <p:blipFill>
          <a:blip r:embed="rId4"/>
          <a:stretch>
            <a:fillRect/>
          </a:stretch>
        </p:blipFill>
        <p:spPr>
          <a:xfrm>
            <a:off x="3212138" y="2271376"/>
            <a:ext cx="2636402" cy="3288013"/>
          </a:xfrm>
          <a:prstGeom prst="rect">
            <a:avLst/>
          </a:prstGeom>
        </p:spPr>
      </p:pic>
      <p:pic>
        <p:nvPicPr>
          <p:cNvPr id="6" name="Picture 5">
            <a:extLst>
              <a:ext uri="{FF2B5EF4-FFF2-40B4-BE49-F238E27FC236}">
                <a16:creationId xmlns:a16="http://schemas.microsoft.com/office/drawing/2014/main" id="{0C63F06E-C50A-4EFA-B305-DAB4C9D21D47}"/>
              </a:ext>
            </a:extLst>
          </p:cNvPr>
          <p:cNvPicPr>
            <a:picLocks noChangeAspect="1"/>
          </p:cNvPicPr>
          <p:nvPr/>
        </p:nvPicPr>
        <p:blipFill>
          <a:blip r:embed="rId5"/>
          <a:stretch>
            <a:fillRect/>
          </a:stretch>
        </p:blipFill>
        <p:spPr>
          <a:xfrm>
            <a:off x="6096000" y="3370948"/>
            <a:ext cx="2866632" cy="3029594"/>
          </a:xfrm>
          <a:prstGeom prst="rect">
            <a:avLst/>
          </a:prstGeom>
        </p:spPr>
      </p:pic>
      <p:pic>
        <p:nvPicPr>
          <p:cNvPr id="7" name="Picture 6">
            <a:extLst>
              <a:ext uri="{FF2B5EF4-FFF2-40B4-BE49-F238E27FC236}">
                <a16:creationId xmlns:a16="http://schemas.microsoft.com/office/drawing/2014/main" id="{311AF6E8-DEFB-4ED6-9CD9-7A51D3B386A2}"/>
              </a:ext>
            </a:extLst>
          </p:cNvPr>
          <p:cNvPicPr>
            <a:picLocks noChangeAspect="1"/>
          </p:cNvPicPr>
          <p:nvPr/>
        </p:nvPicPr>
        <p:blipFill>
          <a:blip r:embed="rId6"/>
          <a:stretch>
            <a:fillRect/>
          </a:stretch>
        </p:blipFill>
        <p:spPr>
          <a:xfrm>
            <a:off x="9210092" y="1304618"/>
            <a:ext cx="2617017" cy="3382810"/>
          </a:xfrm>
          <a:prstGeom prst="rect">
            <a:avLst/>
          </a:prstGeom>
        </p:spPr>
      </p:pic>
      <p:sp>
        <p:nvSpPr>
          <p:cNvPr id="8" name="Rectangle 7">
            <a:extLst>
              <a:ext uri="{FF2B5EF4-FFF2-40B4-BE49-F238E27FC236}">
                <a16:creationId xmlns:a16="http://schemas.microsoft.com/office/drawing/2014/main" id="{3818D9F7-7863-451D-BF54-7F18EA043385}"/>
              </a:ext>
            </a:extLst>
          </p:cNvPr>
          <p:cNvSpPr/>
          <p:nvPr/>
        </p:nvSpPr>
        <p:spPr>
          <a:xfrm>
            <a:off x="3212138" y="1298611"/>
            <a:ext cx="6096000" cy="646331"/>
          </a:xfrm>
          <a:prstGeom prst="rect">
            <a:avLst/>
          </a:prstGeom>
        </p:spPr>
        <p:txBody>
          <a:bodyPr>
            <a:spAutoFit/>
          </a:bodyPr>
          <a:lstStyle/>
          <a:p>
            <a:r>
              <a:rPr lang="en-US" b="1" dirty="0"/>
              <a:t>What is the war about?</a:t>
            </a:r>
          </a:p>
          <a:p>
            <a:r>
              <a:rPr lang="en-US" dirty="0"/>
              <a:t>Preserving the Union or Freeing the Slaves?</a:t>
            </a:r>
          </a:p>
        </p:txBody>
      </p:sp>
    </p:spTree>
    <p:extLst>
      <p:ext uri="{BB962C8B-B14F-4D97-AF65-F5344CB8AC3E}">
        <p14:creationId xmlns:p14="http://schemas.microsoft.com/office/powerpoint/2010/main" val="6716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1669-6E4A-4FB6-A213-DDC3B03DC9A2}"/>
              </a:ext>
            </a:extLst>
          </p:cNvPr>
          <p:cNvSpPr>
            <a:spLocks noGrp="1"/>
          </p:cNvSpPr>
          <p:nvPr>
            <p:ph type="title"/>
          </p:nvPr>
        </p:nvSpPr>
        <p:spPr>
          <a:xfrm>
            <a:off x="838200" y="365125"/>
            <a:ext cx="10515600" cy="885705"/>
          </a:xfrm>
        </p:spPr>
        <p:txBody>
          <a:bodyPr>
            <a:normAutofit/>
          </a:bodyPr>
          <a:lstStyle/>
          <a:p>
            <a:pPr algn="ctr"/>
            <a:r>
              <a:rPr lang="en-US" sz="4000" dirty="0"/>
              <a:t>Abolitionists</a:t>
            </a:r>
          </a:p>
        </p:txBody>
      </p:sp>
      <p:sp>
        <p:nvSpPr>
          <p:cNvPr id="3" name="Content Placeholder 2">
            <a:extLst>
              <a:ext uri="{FF2B5EF4-FFF2-40B4-BE49-F238E27FC236}">
                <a16:creationId xmlns:a16="http://schemas.microsoft.com/office/drawing/2014/main" id="{B78C4770-5AD6-4836-B0E6-5AB5DA373595}"/>
              </a:ext>
            </a:extLst>
          </p:cNvPr>
          <p:cNvSpPr>
            <a:spLocks noGrp="1"/>
          </p:cNvSpPr>
          <p:nvPr>
            <p:ph idx="1"/>
          </p:nvPr>
        </p:nvSpPr>
        <p:spPr>
          <a:xfrm>
            <a:off x="2596444" y="1337757"/>
            <a:ext cx="6999111" cy="1858869"/>
          </a:xfrm>
        </p:spPr>
        <p:txBody>
          <a:bodyPr>
            <a:normAutofit lnSpcReduction="10000"/>
          </a:bodyPr>
          <a:lstStyle/>
          <a:p>
            <a:pPr marL="0" indent="0">
              <a:buNone/>
            </a:pPr>
            <a:r>
              <a:rPr lang="en-US" sz="3000" dirty="0"/>
              <a:t>Activity</a:t>
            </a:r>
          </a:p>
          <a:p>
            <a:pPr marL="0" indent="0">
              <a:buNone/>
            </a:pPr>
            <a:r>
              <a:rPr lang="en-US" sz="1800" b="0" dirty="0">
                <a:solidFill>
                  <a:srgbClr val="225790"/>
                </a:solidFill>
              </a:rPr>
              <a:t>Read the following Documents:</a:t>
            </a:r>
          </a:p>
          <a:p>
            <a:pPr marL="342900" indent="-342900">
              <a:buAutoNum type="arabicPeriod"/>
            </a:pPr>
            <a:r>
              <a:rPr lang="en-US" sz="1800" b="0" dirty="0">
                <a:solidFill>
                  <a:srgbClr val="225790"/>
                </a:solidFill>
              </a:rPr>
              <a:t>Our War and Our Want</a:t>
            </a:r>
          </a:p>
          <a:p>
            <a:pPr marL="342900" indent="-342900">
              <a:buAutoNum type="arabicPeriod"/>
            </a:pPr>
            <a:r>
              <a:rPr lang="en-US" sz="1800" b="0" dirty="0">
                <a:solidFill>
                  <a:srgbClr val="225790"/>
                </a:solidFill>
              </a:rPr>
              <a:t>The War and How to End it</a:t>
            </a:r>
          </a:p>
          <a:p>
            <a:pPr marL="342900" indent="-342900">
              <a:buAutoNum type="arabicPeriod"/>
            </a:pPr>
            <a:r>
              <a:rPr lang="en-US" sz="1800" b="0" dirty="0">
                <a:solidFill>
                  <a:srgbClr val="225790"/>
                </a:solidFill>
              </a:rPr>
              <a:t>President Lincoln and the Chicago Memorial on Emancipation</a:t>
            </a:r>
            <a:endParaRPr lang="en-US" sz="1800" b="0" dirty="0"/>
          </a:p>
          <a:p>
            <a:endParaRPr lang="en-US" dirty="0"/>
          </a:p>
        </p:txBody>
      </p:sp>
      <p:sp>
        <p:nvSpPr>
          <p:cNvPr id="4" name="Content Placeholder 2">
            <a:extLst>
              <a:ext uri="{FF2B5EF4-FFF2-40B4-BE49-F238E27FC236}">
                <a16:creationId xmlns:a16="http://schemas.microsoft.com/office/drawing/2014/main" id="{639858B3-C3E7-4CBF-9634-AF653E40F51E}"/>
              </a:ext>
            </a:extLst>
          </p:cNvPr>
          <p:cNvSpPr txBox="1">
            <a:spLocks/>
          </p:cNvSpPr>
          <p:nvPr/>
        </p:nvSpPr>
        <p:spPr>
          <a:xfrm>
            <a:off x="1165165" y="3661375"/>
            <a:ext cx="10360996" cy="1858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Discuss:</a:t>
            </a:r>
          </a:p>
          <a:p>
            <a:r>
              <a:rPr lang="en-US" sz="2000" dirty="0"/>
              <a:t>In what year were all three of the documents created?</a:t>
            </a:r>
          </a:p>
          <a:p>
            <a:r>
              <a:rPr lang="en-US" sz="2000" dirty="0"/>
              <a:t>Compare the three authors who wrote these documents. Where they all Northerners? African American? Religious leaders? Women?</a:t>
            </a:r>
          </a:p>
        </p:txBody>
      </p:sp>
      <p:pic>
        <p:nvPicPr>
          <p:cNvPr id="5" name="Picture 4">
            <a:extLst>
              <a:ext uri="{FF2B5EF4-FFF2-40B4-BE49-F238E27FC236}">
                <a16:creationId xmlns:a16="http://schemas.microsoft.com/office/drawing/2014/main" id="{46A1D000-5532-4A2A-BBDB-7B714F8957E0}"/>
              </a:ext>
            </a:extLst>
          </p:cNvPr>
          <p:cNvPicPr>
            <a:picLocks noChangeAspect="1"/>
          </p:cNvPicPr>
          <p:nvPr/>
        </p:nvPicPr>
        <p:blipFill>
          <a:blip r:embed="rId3"/>
          <a:stretch>
            <a:fillRect/>
          </a:stretch>
        </p:blipFill>
        <p:spPr>
          <a:xfrm>
            <a:off x="1679793" y="1085457"/>
            <a:ext cx="853514" cy="664522"/>
          </a:xfrm>
          <a:prstGeom prst="rect">
            <a:avLst/>
          </a:prstGeom>
        </p:spPr>
      </p:pic>
      <p:pic>
        <p:nvPicPr>
          <p:cNvPr id="6" name="Picture 5" descr="A person wearing a suit and tie&#10;&#10;Description automatically generated">
            <a:extLst>
              <a:ext uri="{FF2B5EF4-FFF2-40B4-BE49-F238E27FC236}">
                <a16:creationId xmlns:a16="http://schemas.microsoft.com/office/drawing/2014/main" id="{1931AD0E-3009-4F5D-8E7F-60E8FEE1DC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8692" y="365125"/>
            <a:ext cx="2273618" cy="3583222"/>
          </a:xfrm>
          <a:prstGeom prst="rect">
            <a:avLst/>
          </a:prstGeom>
        </p:spPr>
      </p:pic>
    </p:spTree>
    <p:extLst>
      <p:ext uri="{BB962C8B-B14F-4D97-AF65-F5344CB8AC3E}">
        <p14:creationId xmlns:p14="http://schemas.microsoft.com/office/powerpoint/2010/main" val="915749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1669-6E4A-4FB6-A213-DDC3B03DC9A2}"/>
              </a:ext>
            </a:extLst>
          </p:cNvPr>
          <p:cNvSpPr>
            <a:spLocks noGrp="1"/>
          </p:cNvSpPr>
          <p:nvPr>
            <p:ph type="title"/>
          </p:nvPr>
        </p:nvSpPr>
        <p:spPr>
          <a:xfrm>
            <a:off x="838200" y="365125"/>
            <a:ext cx="10515600" cy="885705"/>
          </a:xfrm>
        </p:spPr>
        <p:txBody>
          <a:bodyPr>
            <a:normAutofit/>
          </a:bodyPr>
          <a:lstStyle/>
          <a:p>
            <a:pPr algn="ctr"/>
            <a:r>
              <a:rPr lang="en-US" sz="4000" dirty="0"/>
              <a:t>Foreign Affairs</a:t>
            </a:r>
          </a:p>
        </p:txBody>
      </p:sp>
      <p:sp>
        <p:nvSpPr>
          <p:cNvPr id="3" name="Content Placeholder 2">
            <a:extLst>
              <a:ext uri="{FF2B5EF4-FFF2-40B4-BE49-F238E27FC236}">
                <a16:creationId xmlns:a16="http://schemas.microsoft.com/office/drawing/2014/main" id="{B78C4770-5AD6-4836-B0E6-5AB5DA373595}"/>
              </a:ext>
            </a:extLst>
          </p:cNvPr>
          <p:cNvSpPr>
            <a:spLocks noGrp="1"/>
          </p:cNvSpPr>
          <p:nvPr>
            <p:ph idx="1"/>
          </p:nvPr>
        </p:nvSpPr>
        <p:spPr>
          <a:xfrm>
            <a:off x="2596444" y="1337758"/>
            <a:ext cx="6364676" cy="1562196"/>
          </a:xfrm>
        </p:spPr>
        <p:txBody>
          <a:bodyPr>
            <a:normAutofit/>
          </a:bodyPr>
          <a:lstStyle/>
          <a:p>
            <a:pPr marL="0" indent="0">
              <a:buNone/>
            </a:pPr>
            <a:r>
              <a:rPr lang="en-US" sz="3000" dirty="0"/>
              <a:t>Activity </a:t>
            </a:r>
            <a:endParaRPr lang="en-US" sz="3200" dirty="0"/>
          </a:p>
          <a:p>
            <a:pPr marL="0" indent="0">
              <a:buNone/>
            </a:pPr>
            <a:r>
              <a:rPr lang="en-US" sz="1800" b="0" dirty="0">
                <a:solidFill>
                  <a:schemeClr val="tx2"/>
                </a:solidFill>
              </a:rPr>
              <a:t>Read the following</a:t>
            </a:r>
            <a:r>
              <a:rPr lang="en-US" sz="1800" dirty="0">
                <a:solidFill>
                  <a:schemeClr val="tx2"/>
                </a:solidFill>
              </a:rPr>
              <a:t>:</a:t>
            </a:r>
          </a:p>
          <a:p>
            <a:pPr marL="0" indent="0">
              <a:buNone/>
            </a:pPr>
            <a:r>
              <a:rPr lang="en-US" sz="1800" b="0" dirty="0">
                <a:solidFill>
                  <a:srgbClr val="225790"/>
                </a:solidFill>
              </a:rPr>
              <a:t>Article, “Abraham Lincoln: Foreign Affairs”</a:t>
            </a:r>
          </a:p>
          <a:p>
            <a:endParaRPr lang="en-US" dirty="0"/>
          </a:p>
        </p:txBody>
      </p:sp>
      <p:sp>
        <p:nvSpPr>
          <p:cNvPr id="4" name="Content Placeholder 2">
            <a:extLst>
              <a:ext uri="{FF2B5EF4-FFF2-40B4-BE49-F238E27FC236}">
                <a16:creationId xmlns:a16="http://schemas.microsoft.com/office/drawing/2014/main" id="{639858B3-C3E7-4CBF-9634-AF653E40F51E}"/>
              </a:ext>
            </a:extLst>
          </p:cNvPr>
          <p:cNvSpPr txBox="1">
            <a:spLocks/>
          </p:cNvSpPr>
          <p:nvPr/>
        </p:nvSpPr>
        <p:spPr>
          <a:xfrm>
            <a:off x="1165165" y="3661375"/>
            <a:ext cx="10360996" cy="1858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Discuss:</a:t>
            </a:r>
          </a:p>
          <a:p>
            <a:r>
              <a:rPr lang="en-US" sz="2000" dirty="0"/>
              <a:t>For the Confederacy, what would have been the benefit of foreign nations recognizing it as a separate nation?</a:t>
            </a:r>
          </a:p>
          <a:p>
            <a:r>
              <a:rPr lang="en-US" sz="2000" dirty="0"/>
              <a:t>Why might the Union not want involvement from foreign nations?</a:t>
            </a:r>
          </a:p>
          <a:p>
            <a:r>
              <a:rPr lang="en-US" sz="2000" dirty="0"/>
              <a:t>What might keep foreign nations from getting involved with the war?</a:t>
            </a:r>
          </a:p>
        </p:txBody>
      </p:sp>
      <p:pic>
        <p:nvPicPr>
          <p:cNvPr id="5" name="Picture 4">
            <a:extLst>
              <a:ext uri="{FF2B5EF4-FFF2-40B4-BE49-F238E27FC236}">
                <a16:creationId xmlns:a16="http://schemas.microsoft.com/office/drawing/2014/main" id="{46A1D000-5532-4A2A-BBDB-7B714F8957E0}"/>
              </a:ext>
            </a:extLst>
          </p:cNvPr>
          <p:cNvPicPr>
            <a:picLocks noChangeAspect="1"/>
          </p:cNvPicPr>
          <p:nvPr/>
        </p:nvPicPr>
        <p:blipFill>
          <a:blip r:embed="rId3"/>
          <a:stretch>
            <a:fillRect/>
          </a:stretch>
        </p:blipFill>
        <p:spPr>
          <a:xfrm>
            <a:off x="1679793" y="1085457"/>
            <a:ext cx="853514" cy="664522"/>
          </a:xfrm>
          <a:prstGeom prst="rect">
            <a:avLst/>
          </a:prstGeom>
        </p:spPr>
      </p:pic>
      <p:pic>
        <p:nvPicPr>
          <p:cNvPr id="6" name="Picture 2" descr="Image result for british flag">
            <a:extLst>
              <a:ext uri="{FF2B5EF4-FFF2-40B4-BE49-F238E27FC236}">
                <a16:creationId xmlns:a16="http://schemas.microsoft.com/office/drawing/2014/main" id="{6D2E90FA-E663-471D-AE0C-6A914C0D73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0011" y="421352"/>
            <a:ext cx="2847975" cy="17458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rench flag">
            <a:extLst>
              <a:ext uri="{FF2B5EF4-FFF2-40B4-BE49-F238E27FC236}">
                <a16:creationId xmlns:a16="http://schemas.microsoft.com/office/drawing/2014/main" id="{7ED57D1C-8FFD-4FB2-A7F0-EAAF2093A3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7632" y="2254165"/>
            <a:ext cx="2847975"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511888"/>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891</Words>
  <Application>Microsoft Office PowerPoint</Application>
  <PresentationFormat>Widescreen</PresentationFormat>
  <Paragraphs>98</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Adobe Devanagari</vt:lpstr>
      <vt:lpstr>Arial</vt:lpstr>
      <vt:lpstr>Calibri</vt:lpstr>
      <vt:lpstr>Georgia</vt:lpstr>
      <vt:lpstr>Office Theme</vt:lpstr>
      <vt:lpstr>Emancipation</vt:lpstr>
      <vt:lpstr>PowerPoint Presentation</vt:lpstr>
      <vt:lpstr>PowerPoint Presentation</vt:lpstr>
      <vt:lpstr>The War So Far</vt:lpstr>
      <vt:lpstr>The First Discussion</vt:lpstr>
      <vt:lpstr>Pressure Builds</vt:lpstr>
      <vt:lpstr>Abolitionists</vt:lpstr>
      <vt:lpstr>Abolitionists</vt:lpstr>
      <vt:lpstr>Foreign Affairs</vt:lpstr>
      <vt:lpstr>Black self-Agency</vt:lpstr>
      <vt:lpstr>Legislation</vt:lpstr>
      <vt:lpstr>Antietam September 17, 1862</vt:lpstr>
      <vt:lpstr>Antietam</vt:lpstr>
      <vt:lpstr>Emancipation</vt:lpstr>
      <vt:lpstr>Emancipation Proclamation</vt:lpstr>
      <vt:lpstr>Emancipation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1862: Emancipation</dc:title>
  <dc:creator>Laurel Gupton</dc:creator>
  <cp:lastModifiedBy>Laurel Gupton</cp:lastModifiedBy>
  <cp:revision>27</cp:revision>
  <dcterms:created xsi:type="dcterms:W3CDTF">2019-09-17T18:23:56Z</dcterms:created>
  <dcterms:modified xsi:type="dcterms:W3CDTF">2019-12-16T14:30:11Z</dcterms:modified>
</cp:coreProperties>
</file>