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75" r:id="rId2"/>
    <p:sldId id="258" r:id="rId3"/>
    <p:sldId id="276" r:id="rId4"/>
    <p:sldId id="280" r:id="rId5"/>
    <p:sldId id="279" r:id="rId6"/>
    <p:sldId id="277" r:id="rId7"/>
    <p:sldId id="278" r:id="rId8"/>
    <p:sldId id="281" r:id="rId9"/>
    <p:sldId id="283" r:id="rId10"/>
    <p:sldId id="285" r:id="rId11"/>
    <p:sldId id="286" r:id="rId12"/>
    <p:sldId id="287" r:id="rId13"/>
    <p:sldId id="291" r:id="rId14"/>
    <p:sldId id="292" r:id="rId15"/>
    <p:sldId id="299" r:id="rId16"/>
    <p:sldId id="300" r:id="rId17"/>
    <p:sldId id="301" r:id="rId18"/>
    <p:sldId id="302" r:id="rId19"/>
    <p:sldId id="303" r:id="rId20"/>
    <p:sldId id="288" r:id="rId21"/>
    <p:sldId id="289" r:id="rId22"/>
    <p:sldId id="284"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9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7" autoAdjust="0"/>
    <p:restoredTop sz="83642" autoAdjust="0"/>
  </p:normalViewPr>
  <p:slideViewPr>
    <p:cSldViewPr>
      <p:cViewPr varScale="1">
        <p:scale>
          <a:sx n="101" d="100"/>
          <a:sy n="101" d="100"/>
        </p:scale>
        <p:origin x="94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E65080-30E8-4419-B96E-C849FE5E9735}" type="datetimeFigureOut">
              <a:rPr lang="en-US" smtClean="0"/>
              <a:pPr/>
              <a:t>2/13/17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1EEFE3-F829-4736-B607-B531CEB6D11E}" type="slidenum">
              <a:rPr lang="en-US" smtClean="0"/>
              <a:pPr/>
              <a:t>‹#›</a:t>
            </a:fld>
            <a:endParaRPr lang="en-US"/>
          </a:p>
        </p:txBody>
      </p:sp>
    </p:spTree>
    <p:extLst>
      <p:ext uri="{BB962C8B-B14F-4D97-AF65-F5344CB8AC3E}">
        <p14:creationId xmlns:p14="http://schemas.microsoft.com/office/powerpoint/2010/main" val="85797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A369F-B5A0-4E56-9789-D4E26031885F}" type="datetimeFigureOut">
              <a:rPr lang="en-US" smtClean="0"/>
              <a:pPr/>
              <a:t>2/13/17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EBAC9-DF0A-4151-B9B1-332D00C55834}" type="slidenum">
              <a:rPr lang="en-US" smtClean="0"/>
              <a:pPr/>
              <a:t>‹#›</a:t>
            </a:fld>
            <a:endParaRPr lang="en-US"/>
          </a:p>
        </p:txBody>
      </p:sp>
    </p:spTree>
    <p:extLst>
      <p:ext uri="{BB962C8B-B14F-4D97-AF65-F5344CB8AC3E}">
        <p14:creationId xmlns:p14="http://schemas.microsoft.com/office/powerpoint/2010/main" val="6718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bioguide.congress.gov/scripts/biodisplay.pl?index=A00031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information:</a:t>
            </a:r>
          </a:p>
          <a:p>
            <a:r>
              <a:rPr lang="en-US" dirty="0" smtClean="0"/>
              <a:t>Richmond,</a:t>
            </a:r>
            <a:r>
              <a:rPr lang="en-US" baseline="0" dirty="0" smtClean="0"/>
              <a:t> Virginia in ruins</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2</a:t>
            </a:fld>
            <a:endParaRPr lang="en-US"/>
          </a:p>
        </p:txBody>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information:</a:t>
            </a:r>
          </a:p>
          <a:p>
            <a:r>
              <a:rPr lang="en-US" dirty="0" smtClean="0"/>
              <a:t>Left – wanted</a:t>
            </a:r>
            <a:r>
              <a:rPr lang="en-US" baseline="0" dirty="0" smtClean="0"/>
              <a:t> poster for John Wiles Booth and his </a:t>
            </a:r>
            <a:r>
              <a:rPr lang="en-US" baseline="0" dirty="0" err="1" smtClean="0"/>
              <a:t>accomplises</a:t>
            </a:r>
            <a:endParaRPr lang="en-US" baseline="0" dirty="0" smtClean="0"/>
          </a:p>
          <a:p>
            <a:r>
              <a:rPr lang="en-US" baseline="0" dirty="0" smtClean="0"/>
              <a:t>Top Right – illustration of the scene of Booth’s capture</a:t>
            </a:r>
          </a:p>
          <a:p>
            <a:r>
              <a:rPr lang="en-US" baseline="0" dirty="0" smtClean="0"/>
              <a:t>Bottom Right – execution of the Lincoln assassination conspirators</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11</a:t>
            </a:fld>
            <a:endParaRPr lang="en-US"/>
          </a:p>
        </p:txBody>
      </p:sp>
    </p:spTree>
    <p:extLst>
      <p:ext uri="{BB962C8B-B14F-4D97-AF65-F5344CB8AC3E}">
        <p14:creationId xmlns:p14="http://schemas.microsoft.com/office/powerpoint/2010/main" val="110934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what?</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12</a:t>
            </a:fld>
            <a:endParaRPr lang="en-US"/>
          </a:p>
        </p:txBody>
      </p:sp>
    </p:spTree>
    <p:extLst>
      <p:ext uri="{BB962C8B-B14F-4D97-AF65-F5344CB8AC3E}">
        <p14:creationId xmlns:p14="http://schemas.microsoft.com/office/powerpoint/2010/main" val="29733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period following the Civil War in which Congress passed laws designed to rebuild the country and bring the southern states back into the Union.</a:t>
            </a:r>
          </a:p>
          <a:p>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13</a:t>
            </a:fld>
            <a:endParaRPr lang="en-US"/>
          </a:p>
        </p:txBody>
      </p:sp>
    </p:spTree>
    <p:extLst>
      <p:ext uri="{BB962C8B-B14F-4D97-AF65-F5344CB8AC3E}">
        <p14:creationId xmlns:p14="http://schemas.microsoft.com/office/powerpoint/2010/main" val="133265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Lincoln died before Reconstruction began, he had already started planning for reunification several years before the end of the war.</a:t>
            </a:r>
          </a:p>
        </p:txBody>
      </p:sp>
      <p:sp>
        <p:nvSpPr>
          <p:cNvPr id="4" name="Slide Number Placeholder 3"/>
          <p:cNvSpPr>
            <a:spLocks noGrp="1"/>
          </p:cNvSpPr>
          <p:nvPr>
            <p:ph type="sldNum" sz="quarter" idx="10"/>
          </p:nvPr>
        </p:nvSpPr>
        <p:spPr/>
        <p:txBody>
          <a:bodyPr/>
          <a:lstStyle/>
          <a:p>
            <a:fld id="{CAEEBAC9-DF0A-4151-B9B1-332D00C55834}" type="slidenum">
              <a:rPr lang="en-US" smtClean="0"/>
              <a:pPr/>
              <a:t>15</a:t>
            </a:fld>
            <a:endParaRPr lang="en-US"/>
          </a:p>
        </p:txBody>
      </p:sp>
    </p:spTree>
    <p:extLst>
      <p:ext uri="{BB962C8B-B14F-4D97-AF65-F5344CB8AC3E}">
        <p14:creationId xmlns:p14="http://schemas.microsoft.com/office/powerpoint/2010/main" val="404715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this date, the House passed the 13th Amendment to the Constitution, abolishing slavery in the United States. After the House had failed to follow the Senate in mustering the two-thirds majority necessary to amend the Constitution the previous June, Representative </a:t>
            </a:r>
            <a:r>
              <a:rPr lang="en-US" dirty="0" smtClean="0">
                <a:hlinkClick r:id="rId3"/>
              </a:rPr>
              <a:t>James Ashley</a:t>
            </a:r>
            <a:r>
              <a:rPr lang="en-US" dirty="0" smtClean="0"/>
              <a:t> of Ohio revived the amendment. He noted that “the genius of history with iron pen is waiting to record our verdict…which shall declare America is free.” The 119 to 56 vote sealed victory for abolitionists’ long battle against the “peculiar institution.” Despite rules dictating decorum in the House Chamber, the roll call vote instigated jubilant celebration. “The final announcement of the vote was the sequel for a whirlwind of applause wholly unprecedented in Congressional annals,” reported the </a:t>
            </a:r>
            <a:r>
              <a:rPr lang="en-US" i="1" dirty="0" smtClean="0"/>
              <a:t>Chicago Tribune</a:t>
            </a:r>
            <a:r>
              <a:rPr lang="en-US" dirty="0" smtClean="0"/>
              <a:t>. “The galleries led off, giving cheer after cheer. The members on the floor then joined in the shouting, throwing up their hats and clapping their hands.” The requisite three-quarters of the states ratified the amendment with the state of Georgia’s approval on December 6, 1865.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http://clerk.house.gov/art_history/highlights.html?action=view&amp;intID=5</a:t>
            </a:r>
          </a:p>
          <a:p>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20</a:t>
            </a:fld>
            <a:endParaRPr lang="en-US"/>
          </a:p>
        </p:txBody>
      </p:sp>
    </p:spTree>
    <p:extLst>
      <p:ext uri="{BB962C8B-B14F-4D97-AF65-F5344CB8AC3E}">
        <p14:creationId xmlns:p14="http://schemas.microsoft.com/office/powerpoint/2010/main" val="173265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only did the 14th amendment fail to extend the Bill of Rights to the states; it also failed to protect the rights of black citizens. One legacy of Reconstruction was the </a:t>
            </a:r>
            <a:r>
              <a:rPr lang="en-US" smtClean="0"/>
              <a:t>detemined</a:t>
            </a:r>
            <a:r>
              <a:rPr lang="en-US" dirty="0" smtClean="0"/>
              <a:t> struggle of black and white citizens to make the promise of the 14th amendment a reality. Citizens petitioned and initiated court cases, Congress enacted legislation, and the executive branch attempted to enforce measures that would guard all citizens’ rights. While these citizens did not succeed in empowering the 14th amendment during the Reconstruction, they effectively articulated arguments and offered dissenting opinions that would be the basis for change in the 20th century. http://www.ourdocuments.gov/doc.php?flash=old&amp;doc=43</a:t>
            </a:r>
          </a:p>
          <a:p>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21</a:t>
            </a:fld>
            <a:endParaRPr lang="en-US"/>
          </a:p>
        </p:txBody>
      </p:sp>
    </p:spTree>
    <p:extLst>
      <p:ext uri="{BB962C8B-B14F-4D97-AF65-F5344CB8AC3E}">
        <p14:creationId xmlns:p14="http://schemas.microsoft.com/office/powerpoint/2010/main" val="91517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22</a:t>
            </a:fld>
            <a:endParaRPr lang="en-US"/>
          </a:p>
        </p:txBody>
      </p:sp>
    </p:spTree>
    <p:extLst>
      <p:ext uri="{BB962C8B-B14F-4D97-AF65-F5344CB8AC3E}">
        <p14:creationId xmlns:p14="http://schemas.microsoft.com/office/powerpoint/2010/main" val="103506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information:</a:t>
            </a:r>
          </a:p>
          <a:p>
            <a:r>
              <a:rPr lang="en-US" baseline="0" dirty="0" smtClean="0"/>
              <a:t>Grand Review of the Army – Washington, DC</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3</a:t>
            </a:fld>
            <a:endParaRPr lang="en-US"/>
          </a:p>
        </p:txBody>
      </p:sp>
    </p:spTree>
    <p:extLst>
      <p:ext uri="{BB962C8B-B14F-4D97-AF65-F5344CB8AC3E}">
        <p14:creationId xmlns:p14="http://schemas.microsoft.com/office/powerpoint/2010/main" val="168559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information:</a:t>
            </a:r>
          </a:p>
          <a:p>
            <a:r>
              <a:rPr lang="en-US" dirty="0" smtClean="0"/>
              <a:t>Left</a:t>
            </a:r>
            <a:r>
              <a:rPr lang="en-US" baseline="0" dirty="0" smtClean="0"/>
              <a:t> - </a:t>
            </a:r>
            <a:r>
              <a:rPr lang="en-US" dirty="0" smtClean="0"/>
              <a:t>Richmond, Virginia </a:t>
            </a:r>
          </a:p>
          <a:p>
            <a:r>
              <a:rPr lang="en-US" dirty="0" smtClean="0"/>
              <a:t>Right – Raising</a:t>
            </a:r>
            <a:r>
              <a:rPr lang="en-US" baseline="0" dirty="0" smtClean="0"/>
              <a:t> the American flag over Ft. Sumter</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4</a:t>
            </a:fld>
            <a:endParaRPr lang="en-US"/>
          </a:p>
        </p:txBody>
      </p:sp>
    </p:spTree>
    <p:extLst>
      <p:ext uri="{BB962C8B-B14F-4D97-AF65-F5344CB8AC3E}">
        <p14:creationId xmlns:p14="http://schemas.microsoft.com/office/powerpoint/2010/main" val="132087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information:</a:t>
            </a:r>
          </a:p>
          <a:p>
            <a:r>
              <a:rPr lang="en-US" dirty="0" smtClean="0"/>
              <a:t>Left –</a:t>
            </a:r>
            <a:r>
              <a:rPr lang="en-US" baseline="0" dirty="0" smtClean="0"/>
              <a:t> illustration, Union soldier’s at Andersonville Prison </a:t>
            </a:r>
          </a:p>
          <a:p>
            <a:r>
              <a:rPr lang="en-US" baseline="0" dirty="0" smtClean="0"/>
              <a:t>Right – soldiers greeting one another after the war</a:t>
            </a:r>
          </a:p>
          <a:p>
            <a:r>
              <a:rPr lang="en-US" baseline="0" dirty="0" smtClean="0"/>
              <a:t>Bottom – civil war hospital</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5</a:t>
            </a:fld>
            <a:endParaRPr lang="en-US"/>
          </a:p>
        </p:txBody>
      </p:sp>
    </p:spTree>
    <p:extLst>
      <p:ext uri="{BB962C8B-B14F-4D97-AF65-F5344CB8AC3E}">
        <p14:creationId xmlns:p14="http://schemas.microsoft.com/office/powerpoint/2010/main" val="138306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Children</a:t>
            </a:r>
            <a:r>
              <a:rPr lang="en-US" baseline="0" dirty="0" smtClean="0"/>
              <a:t> after the war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for two black</a:t>
            </a:r>
            <a:r>
              <a:rPr lang="en-US" baseline="0" dirty="0" smtClean="0"/>
              <a:t> children:  http://abcnews.go.com/US/wireStory?id=10880072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t>Rare Photo of Slave Children Found in NC Attic</a:t>
            </a:r>
          </a:p>
          <a:p>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6</a:t>
            </a:fld>
            <a:endParaRPr lang="en-US"/>
          </a:p>
        </p:txBody>
      </p:sp>
    </p:spTree>
    <p:extLst>
      <p:ext uri="{BB962C8B-B14F-4D97-AF65-F5344CB8AC3E}">
        <p14:creationId xmlns:p14="http://schemas.microsoft.com/office/powerpoint/2010/main" val="8467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information:</a:t>
            </a:r>
          </a:p>
          <a:p>
            <a:r>
              <a:rPr lang="en-US" dirty="0" smtClean="0"/>
              <a:t>Left - Emancipated slaves (both white</a:t>
            </a:r>
            <a:r>
              <a:rPr lang="en-US" baseline="0" dirty="0" smtClean="0"/>
              <a:t> and black)</a:t>
            </a:r>
          </a:p>
          <a:p>
            <a:r>
              <a:rPr lang="en-US" baseline="0" dirty="0" smtClean="0"/>
              <a:t>Right – Engraving of emancipation</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7</a:t>
            </a:fld>
            <a:endParaRPr lang="en-US"/>
          </a:p>
        </p:txBody>
      </p:sp>
    </p:spTree>
    <p:extLst>
      <p:ext uri="{BB962C8B-B14F-4D97-AF65-F5344CB8AC3E}">
        <p14:creationId xmlns:p14="http://schemas.microsoft.com/office/powerpoint/2010/main" val="160268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information:</a:t>
            </a:r>
          </a:p>
          <a:p>
            <a:r>
              <a:rPr lang="en-US" dirty="0" smtClean="0"/>
              <a:t>Left - Family</a:t>
            </a:r>
            <a:r>
              <a:rPr lang="en-US" baseline="0" dirty="0" smtClean="0"/>
              <a:t> of freed slaves in Richmond, Virginia</a:t>
            </a:r>
          </a:p>
          <a:p>
            <a:r>
              <a:rPr lang="en-US" baseline="0" dirty="0" smtClean="0"/>
              <a:t>Right - United States Colored Troops</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8</a:t>
            </a:fld>
            <a:endParaRPr lang="en-US"/>
          </a:p>
        </p:txBody>
      </p:sp>
    </p:spTree>
    <p:extLst>
      <p:ext uri="{BB962C8B-B14F-4D97-AF65-F5344CB8AC3E}">
        <p14:creationId xmlns:p14="http://schemas.microsoft.com/office/powerpoint/2010/main" val="36875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information:</a:t>
            </a:r>
          </a:p>
          <a:p>
            <a:r>
              <a:rPr lang="en-US" dirty="0" smtClean="0"/>
              <a:t>Women</a:t>
            </a:r>
            <a:r>
              <a:rPr lang="en-US" baseline="0" dirty="0" smtClean="0"/>
              <a:t> during the Civil War</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9</a:t>
            </a:fld>
            <a:endParaRPr lang="en-US"/>
          </a:p>
        </p:txBody>
      </p:sp>
    </p:spTree>
    <p:extLst>
      <p:ext uri="{BB962C8B-B14F-4D97-AF65-F5344CB8AC3E}">
        <p14:creationId xmlns:p14="http://schemas.microsoft.com/office/powerpoint/2010/main" val="1152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information:</a:t>
            </a:r>
          </a:p>
          <a:p>
            <a:r>
              <a:rPr lang="en-US" dirty="0" smtClean="0"/>
              <a:t>Lincoln’s assassination</a:t>
            </a:r>
            <a:endParaRPr lang="en-US" dirty="0"/>
          </a:p>
        </p:txBody>
      </p:sp>
      <p:sp>
        <p:nvSpPr>
          <p:cNvPr id="4" name="Slide Number Placeholder 3"/>
          <p:cNvSpPr>
            <a:spLocks noGrp="1"/>
          </p:cNvSpPr>
          <p:nvPr>
            <p:ph type="sldNum" sz="quarter" idx="10"/>
          </p:nvPr>
        </p:nvSpPr>
        <p:spPr/>
        <p:txBody>
          <a:bodyPr/>
          <a:lstStyle/>
          <a:p>
            <a:fld id="{CAEEBAC9-DF0A-4151-B9B1-332D00C55834}" type="slidenum">
              <a:rPr lang="en-US" smtClean="0"/>
              <a:pPr/>
              <a:t>10</a:t>
            </a:fld>
            <a:endParaRPr lang="en-US"/>
          </a:p>
        </p:txBody>
      </p:sp>
    </p:spTree>
    <p:extLst>
      <p:ext uri="{BB962C8B-B14F-4D97-AF65-F5344CB8AC3E}">
        <p14:creationId xmlns:p14="http://schemas.microsoft.com/office/powerpoint/2010/main" val="50975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43E71BA4-E6EA-42CB-BD3C-CC3FA11F3F1B}" type="slidenum">
              <a:rPr lang="en-US" smtClean="0"/>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43E71BA4-E6EA-42CB-BD3C-CC3FA11F3F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66400"/>
          </a:xfrm>
        </p:spPr>
        <p:txBody>
          <a:bodyPr/>
          <a:lstStyle/>
          <a:p>
            <a:r>
              <a:rPr lang="en-US" dirty="0" smtClean="0">
                <a:solidFill>
                  <a:schemeClr val="bg1"/>
                </a:solidFill>
              </a:rPr>
              <a:t>Post 1865: Effects of the War</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4D4D"/>
                </a:solidFill>
              </a:rPr>
              <a:t>Effects of the War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3592" y="1600199"/>
            <a:ext cx="6823924" cy="454928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4D4D"/>
                </a:solidFill>
              </a:rPr>
              <a:t>Effects of the War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9777" y="1600200"/>
            <a:ext cx="5684444" cy="481046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1524000"/>
            <a:ext cx="7772400" cy="1362075"/>
          </a:xfrm>
        </p:spPr>
        <p:txBody>
          <a:bodyPr/>
          <a:lstStyle/>
          <a:p>
            <a:pPr algn="ctr"/>
            <a:r>
              <a:rPr lang="en-US" sz="6600" dirty="0" smtClean="0">
                <a:solidFill>
                  <a:schemeClr val="bg1"/>
                </a:solidFill>
              </a:rPr>
              <a:t>Now what?</a:t>
            </a:r>
            <a:endParaRPr lang="en-US" sz="6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Reconstruction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2703" y="1752599"/>
            <a:ext cx="5862393" cy="4564379"/>
          </a:xfrm>
        </p:spPr>
      </p:pic>
    </p:spTree>
    <p:extLst>
      <p:ext uri="{BB962C8B-B14F-4D97-AF65-F5344CB8AC3E}">
        <p14:creationId xmlns:p14="http://schemas.microsoft.com/office/powerpoint/2010/main" val="379991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4D4D4D"/>
                </a:solidFill>
                <a:latin typeface="Georgia" pitchFamily="18" charset="0"/>
              </a:rPr>
              <a:t>Reconstruction</a:t>
            </a:r>
            <a:r>
              <a:rPr lang="en-US" sz="2500" dirty="0" smtClean="0">
                <a:solidFill>
                  <a:srgbClr val="4D4D4D"/>
                </a:solidFill>
                <a:latin typeface="+mj-lt"/>
              </a:rPr>
              <a:t/>
            </a:r>
            <a:br>
              <a:rPr lang="en-US" sz="2500" dirty="0" smtClean="0">
                <a:solidFill>
                  <a:srgbClr val="4D4D4D"/>
                </a:solidFill>
                <a:latin typeface="+mj-lt"/>
              </a:rPr>
            </a:br>
            <a:r>
              <a:rPr lang="en-US" sz="3600" dirty="0" smtClean="0">
                <a:solidFill>
                  <a:srgbClr val="4D4D4D"/>
                </a:solidFill>
                <a:latin typeface="+mj-lt"/>
              </a:rPr>
              <a:t>1865 Reconstruction Issues</a:t>
            </a:r>
            <a:endParaRPr lang="en-US" sz="2500" dirty="0">
              <a:solidFill>
                <a:srgbClr val="4D4D4D"/>
              </a:solidFill>
              <a:latin typeface="+mj-lt"/>
            </a:endParaRPr>
          </a:p>
        </p:txBody>
      </p:sp>
      <p:sp>
        <p:nvSpPr>
          <p:cNvPr id="2" name="Content Placeholder 1"/>
          <p:cNvSpPr>
            <a:spLocks noGrp="1"/>
          </p:cNvSpPr>
          <p:nvPr>
            <p:ph idx="1"/>
          </p:nvPr>
        </p:nvSpPr>
        <p:spPr/>
        <p:txBody>
          <a:bodyPr anchor="ctr"/>
          <a:lstStyle/>
          <a:p>
            <a:pPr marL="514350" indent="-514350">
              <a:buAutoNum type="arabicPeriod"/>
            </a:pPr>
            <a:r>
              <a:rPr lang="en-US" dirty="0" smtClean="0"/>
              <a:t>Amending the Constitution to abolish slavery.</a:t>
            </a:r>
          </a:p>
          <a:p>
            <a:pPr marL="514350" indent="-514350">
              <a:buAutoNum type="arabicPeriod"/>
            </a:pPr>
            <a:r>
              <a:rPr lang="en-US" dirty="0" smtClean="0"/>
              <a:t>Bringing the former Southern states back into the Union.</a:t>
            </a:r>
            <a:endParaRPr lang="en-US" dirty="0"/>
          </a:p>
        </p:txBody>
      </p:sp>
    </p:spTree>
    <p:extLst>
      <p:ext uri="{BB962C8B-B14F-4D97-AF65-F5344CB8AC3E}">
        <p14:creationId xmlns:p14="http://schemas.microsoft.com/office/powerpoint/2010/main" val="3132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D4D4D"/>
                </a:solidFill>
              </a:rPr>
              <a:t>Reconstruction</a:t>
            </a:r>
            <a:endParaRPr lang="en-US"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3787" y="1604919"/>
            <a:ext cx="3556425" cy="4195850"/>
          </a:xfrm>
        </p:spPr>
      </p:pic>
    </p:spTree>
    <p:extLst>
      <p:ext uri="{BB962C8B-B14F-4D97-AF65-F5344CB8AC3E}">
        <p14:creationId xmlns:p14="http://schemas.microsoft.com/office/powerpoint/2010/main" val="107014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President Abraham Lincoln</a:t>
            </a:r>
            <a:endParaRPr lang="en-US" sz="4000" dirty="0"/>
          </a:p>
        </p:txBody>
      </p:sp>
      <p:sp>
        <p:nvSpPr>
          <p:cNvPr id="3" name="Content Placeholder 2"/>
          <p:cNvSpPr>
            <a:spLocks noGrp="1"/>
          </p:cNvSpPr>
          <p:nvPr>
            <p:ph sz="half" idx="1"/>
          </p:nvPr>
        </p:nvSpPr>
        <p:spPr>
          <a:xfrm>
            <a:off x="457200" y="1447800"/>
            <a:ext cx="8153400" cy="1905000"/>
          </a:xfrm>
        </p:spPr>
        <p:txBody>
          <a:bodyPr>
            <a:normAutofit fontScale="85000" lnSpcReduction="10000"/>
          </a:bodyPr>
          <a:lstStyle/>
          <a:p>
            <a:r>
              <a:rPr lang="en-US" sz="2600" dirty="0" smtClean="0"/>
              <a:t>Lincoln wanted the country to come back together peacefully.  </a:t>
            </a:r>
          </a:p>
          <a:p>
            <a:r>
              <a:rPr lang="en-US" sz="2600" dirty="0" smtClean="0"/>
              <a:t>Lincoln’s plan was created in 1863, about two years before the end of the war.</a:t>
            </a:r>
          </a:p>
          <a:p>
            <a:r>
              <a:rPr lang="en-US" sz="2600" dirty="0" smtClean="0"/>
              <a:t>At the time of his death, the war was just ending and he was not able to put his ideas into practice.</a:t>
            </a:r>
          </a:p>
          <a:p>
            <a:pPr marL="0" indent="0">
              <a:buNone/>
            </a:pPr>
            <a:endParaRPr lang="en-US" dirty="0"/>
          </a:p>
        </p:txBody>
      </p:sp>
      <p:sp>
        <p:nvSpPr>
          <p:cNvPr id="5" name="Content Placeholder 4"/>
          <p:cNvSpPr>
            <a:spLocks noGrp="1"/>
          </p:cNvSpPr>
          <p:nvPr>
            <p:ph sz="half" idx="2"/>
          </p:nvPr>
        </p:nvSpPr>
        <p:spPr>
          <a:xfrm>
            <a:off x="495300" y="3429000"/>
            <a:ext cx="8153400" cy="1905000"/>
          </a:xfrm>
          <a:solidFill>
            <a:schemeClr val="accent1">
              <a:lumMod val="60000"/>
              <a:lumOff val="40000"/>
            </a:schemeClr>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lgn="ctr">
              <a:buNone/>
            </a:pPr>
            <a:endParaRPr lang="en-US" sz="1300" i="1" dirty="0"/>
          </a:p>
          <a:p>
            <a:pPr marL="0" indent="0" algn="ctr">
              <a:buNone/>
            </a:pPr>
            <a:r>
              <a:rPr lang="en-US" i="1" dirty="0" smtClean="0">
                <a:solidFill>
                  <a:srgbClr val="225790"/>
                </a:solidFill>
                <a:latin typeface="Georgia" pitchFamily="18" charset="0"/>
              </a:rPr>
              <a:t>The Ten Percent Plan</a:t>
            </a:r>
          </a:p>
          <a:p>
            <a:r>
              <a:rPr lang="en-US" dirty="0" smtClean="0">
                <a:solidFill>
                  <a:srgbClr val="225790"/>
                </a:solidFill>
              </a:rPr>
              <a:t>10% of voters in the seceded states must swear </a:t>
            </a:r>
            <a:br>
              <a:rPr lang="en-US" dirty="0" smtClean="0">
                <a:solidFill>
                  <a:srgbClr val="225790"/>
                </a:solidFill>
              </a:rPr>
            </a:br>
            <a:r>
              <a:rPr lang="en-US" dirty="0" smtClean="0">
                <a:solidFill>
                  <a:srgbClr val="225790"/>
                </a:solidFill>
              </a:rPr>
              <a:t>loyalty under oath to the Union.</a:t>
            </a:r>
          </a:p>
          <a:p>
            <a:r>
              <a:rPr lang="en-US" dirty="0" smtClean="0">
                <a:solidFill>
                  <a:srgbClr val="225790"/>
                </a:solidFill>
              </a:rPr>
              <a:t>The seceded states must abolish slavery.</a:t>
            </a:r>
            <a:endParaRPr lang="en-US" dirty="0">
              <a:solidFill>
                <a:srgbClr val="225790"/>
              </a:solidFill>
            </a:endParaRPr>
          </a:p>
        </p:txBody>
      </p:sp>
    </p:spTree>
    <p:extLst>
      <p:ext uri="{BB962C8B-B14F-4D97-AF65-F5344CB8AC3E}">
        <p14:creationId xmlns:p14="http://schemas.microsoft.com/office/powerpoint/2010/main" val="179417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Republicans in Congress</a:t>
            </a:r>
            <a:endParaRPr lang="en-US" sz="4000" dirty="0"/>
          </a:p>
        </p:txBody>
      </p:sp>
      <p:sp>
        <p:nvSpPr>
          <p:cNvPr id="3" name="Content Placeholder 2"/>
          <p:cNvSpPr>
            <a:spLocks noGrp="1"/>
          </p:cNvSpPr>
          <p:nvPr>
            <p:ph sz="half" idx="1"/>
          </p:nvPr>
        </p:nvSpPr>
        <p:spPr>
          <a:xfrm>
            <a:off x="495300" y="1524000"/>
            <a:ext cx="8153400" cy="1066800"/>
          </a:xfrm>
        </p:spPr>
        <p:txBody>
          <a:bodyPr>
            <a:normAutofit fontScale="85000" lnSpcReduction="10000"/>
          </a:bodyPr>
          <a:lstStyle/>
          <a:p>
            <a:r>
              <a:rPr lang="en-US" sz="2600" dirty="0" smtClean="0"/>
              <a:t>Wanted to be more strict with the States that had rebelled. </a:t>
            </a:r>
          </a:p>
          <a:p>
            <a:r>
              <a:rPr lang="en-US" sz="2600" dirty="0" smtClean="0"/>
              <a:t>Wanted a State to re-enter through a slower admission process.</a:t>
            </a:r>
          </a:p>
        </p:txBody>
      </p:sp>
      <p:sp>
        <p:nvSpPr>
          <p:cNvPr id="5" name="Content Placeholder 4"/>
          <p:cNvSpPr>
            <a:spLocks noGrp="1"/>
          </p:cNvSpPr>
          <p:nvPr>
            <p:ph sz="half" idx="2"/>
          </p:nvPr>
        </p:nvSpPr>
        <p:spPr>
          <a:xfrm>
            <a:off x="495300" y="2895600"/>
            <a:ext cx="8153400" cy="2667000"/>
          </a:xfrm>
          <a:solidFill>
            <a:schemeClr val="accent1">
              <a:lumMod val="60000"/>
              <a:lumOff val="40000"/>
            </a:schemeClr>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lgn="ctr">
              <a:buNone/>
            </a:pPr>
            <a:endParaRPr lang="en-US" sz="1300" i="1" dirty="0"/>
          </a:p>
          <a:p>
            <a:pPr marL="0" indent="0" algn="ctr">
              <a:buNone/>
            </a:pPr>
            <a:r>
              <a:rPr lang="en-US" i="1" dirty="0" smtClean="0">
                <a:solidFill>
                  <a:srgbClr val="225790"/>
                </a:solidFill>
                <a:latin typeface="Georgia" pitchFamily="18" charset="0"/>
              </a:rPr>
              <a:t>Wade-Davis Bill</a:t>
            </a:r>
          </a:p>
          <a:p>
            <a:r>
              <a:rPr lang="en-US" sz="2600" dirty="0" smtClean="0">
                <a:solidFill>
                  <a:srgbClr val="225790"/>
                </a:solidFill>
              </a:rPr>
              <a:t>The majority of white men from formerly Confederate states must swear loyalty to the United States.</a:t>
            </a:r>
          </a:p>
          <a:p>
            <a:r>
              <a:rPr lang="en-US" sz="2600" dirty="0" smtClean="0">
                <a:solidFill>
                  <a:srgbClr val="225790"/>
                </a:solidFill>
              </a:rPr>
              <a:t>The seceded states must abolish slavery.</a:t>
            </a:r>
          </a:p>
          <a:p>
            <a:r>
              <a:rPr lang="en-US" sz="2600" dirty="0" smtClean="0">
                <a:solidFill>
                  <a:srgbClr val="225790"/>
                </a:solidFill>
              </a:rPr>
              <a:t>Former Confederate soldiers or volunteers cannot hold office or vote.</a:t>
            </a:r>
            <a:endParaRPr lang="en-US" sz="2600" dirty="0">
              <a:solidFill>
                <a:srgbClr val="225790"/>
              </a:solidFill>
            </a:endParaRPr>
          </a:p>
        </p:txBody>
      </p:sp>
    </p:spTree>
    <p:extLst>
      <p:ext uri="{BB962C8B-B14F-4D97-AF65-F5344CB8AC3E}">
        <p14:creationId xmlns:p14="http://schemas.microsoft.com/office/powerpoint/2010/main" val="234654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President Andrew Johnson</a:t>
            </a:r>
            <a:endParaRPr lang="en-US" sz="4000" dirty="0"/>
          </a:p>
        </p:txBody>
      </p:sp>
      <p:sp>
        <p:nvSpPr>
          <p:cNvPr id="3" name="Content Placeholder 2"/>
          <p:cNvSpPr>
            <a:spLocks noGrp="1"/>
          </p:cNvSpPr>
          <p:nvPr>
            <p:ph sz="half" idx="1"/>
          </p:nvPr>
        </p:nvSpPr>
        <p:spPr>
          <a:xfrm>
            <a:off x="457200" y="1371600"/>
            <a:ext cx="8153400" cy="1295400"/>
          </a:xfrm>
        </p:spPr>
        <p:txBody>
          <a:bodyPr>
            <a:normAutofit fontScale="92500"/>
          </a:bodyPr>
          <a:lstStyle/>
          <a:p>
            <a:r>
              <a:rPr lang="en-US" sz="2600" dirty="0" smtClean="0"/>
              <a:t>Wanted to be strict with the States that had rebelled, but ended up making it relatively easy for them. </a:t>
            </a:r>
          </a:p>
          <a:p>
            <a:r>
              <a:rPr lang="en-US" sz="2600" dirty="0" smtClean="0"/>
              <a:t>Allowed for segregation of the races.</a:t>
            </a:r>
          </a:p>
        </p:txBody>
      </p:sp>
      <p:sp>
        <p:nvSpPr>
          <p:cNvPr id="5" name="Content Placeholder 4"/>
          <p:cNvSpPr>
            <a:spLocks noGrp="1"/>
          </p:cNvSpPr>
          <p:nvPr>
            <p:ph sz="half" idx="2"/>
          </p:nvPr>
        </p:nvSpPr>
        <p:spPr>
          <a:xfrm>
            <a:off x="495300" y="2819400"/>
            <a:ext cx="8153400" cy="2895600"/>
          </a:xfrm>
          <a:solidFill>
            <a:schemeClr val="accent1">
              <a:lumMod val="60000"/>
              <a:lumOff val="40000"/>
            </a:schemeClr>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lgn="ctr">
              <a:buNone/>
            </a:pPr>
            <a:endParaRPr lang="en-US" sz="1300" i="1" dirty="0"/>
          </a:p>
          <a:p>
            <a:pPr marL="0" indent="0" algn="ctr">
              <a:buNone/>
            </a:pPr>
            <a:r>
              <a:rPr lang="en-US" i="1" dirty="0" smtClean="0">
                <a:solidFill>
                  <a:srgbClr val="225790"/>
                </a:solidFill>
                <a:latin typeface="Georgia" pitchFamily="18" charset="0"/>
              </a:rPr>
              <a:t>Johnson Plan</a:t>
            </a:r>
          </a:p>
          <a:p>
            <a:r>
              <a:rPr lang="en-US" sz="2600" dirty="0" smtClean="0">
                <a:solidFill>
                  <a:srgbClr val="225790"/>
                </a:solidFill>
              </a:rPr>
              <a:t>The majority of white men from formerly Confederate states must swear loyalty to the United States.</a:t>
            </a:r>
          </a:p>
          <a:p>
            <a:r>
              <a:rPr lang="en-US" sz="2600" dirty="0" smtClean="0">
                <a:solidFill>
                  <a:srgbClr val="225790"/>
                </a:solidFill>
              </a:rPr>
              <a:t>Formerly Confederate states must ratify the 13</a:t>
            </a:r>
            <a:r>
              <a:rPr lang="en-US" sz="2600" baseline="30000" dirty="0" smtClean="0">
                <a:solidFill>
                  <a:srgbClr val="225790"/>
                </a:solidFill>
              </a:rPr>
              <a:t>th</a:t>
            </a:r>
            <a:r>
              <a:rPr lang="en-US" sz="2600" dirty="0" smtClean="0">
                <a:solidFill>
                  <a:srgbClr val="225790"/>
                </a:solidFill>
              </a:rPr>
              <a:t> Amendment.</a:t>
            </a:r>
          </a:p>
          <a:p>
            <a:r>
              <a:rPr lang="en-US" sz="2600" dirty="0" smtClean="0">
                <a:solidFill>
                  <a:srgbClr val="225790"/>
                </a:solidFill>
              </a:rPr>
              <a:t>Former Confederate officials may hold office and vote.</a:t>
            </a:r>
            <a:endParaRPr lang="en-US" sz="2600" dirty="0">
              <a:solidFill>
                <a:srgbClr val="225790"/>
              </a:solidFill>
            </a:endParaRPr>
          </a:p>
        </p:txBody>
      </p:sp>
    </p:spTree>
    <p:extLst>
      <p:ext uri="{BB962C8B-B14F-4D97-AF65-F5344CB8AC3E}">
        <p14:creationId xmlns:p14="http://schemas.microsoft.com/office/powerpoint/2010/main" val="2325203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Radical Republicans</a:t>
            </a:r>
            <a:endParaRPr lang="en-US" sz="4000" dirty="0"/>
          </a:p>
        </p:txBody>
      </p:sp>
      <p:sp>
        <p:nvSpPr>
          <p:cNvPr id="3" name="Content Placeholder 2"/>
          <p:cNvSpPr>
            <a:spLocks noGrp="1"/>
          </p:cNvSpPr>
          <p:nvPr>
            <p:ph sz="half" idx="1"/>
          </p:nvPr>
        </p:nvSpPr>
        <p:spPr>
          <a:xfrm>
            <a:off x="457200" y="1371600"/>
            <a:ext cx="8153400" cy="1524000"/>
          </a:xfrm>
        </p:spPr>
        <p:txBody>
          <a:bodyPr>
            <a:noAutofit/>
          </a:bodyPr>
          <a:lstStyle/>
          <a:p>
            <a:r>
              <a:rPr lang="en-US" sz="2400" dirty="0" smtClean="0"/>
              <a:t>Radical republicans, often abolitionists, represented a large part of Congress. </a:t>
            </a:r>
            <a:endParaRPr lang="en-US" sz="2400" dirty="0"/>
          </a:p>
          <a:p>
            <a:r>
              <a:rPr lang="en-US" sz="2400" dirty="0" smtClean="0"/>
              <a:t>These </a:t>
            </a:r>
            <a:r>
              <a:rPr lang="en-US" sz="2400" dirty="0"/>
              <a:t>C</a:t>
            </a:r>
            <a:r>
              <a:rPr lang="en-US" sz="2400" dirty="0" smtClean="0"/>
              <a:t>ongressmen wanted to be strict with the States that had rebelled. </a:t>
            </a:r>
          </a:p>
          <a:p>
            <a:r>
              <a:rPr lang="en-US" sz="2400" dirty="0" smtClean="0">
                <a:latin typeface="+mn-lt"/>
              </a:rPr>
              <a:t>They also wanted to protect the newly freed slaves.</a:t>
            </a:r>
          </a:p>
        </p:txBody>
      </p:sp>
      <p:sp>
        <p:nvSpPr>
          <p:cNvPr id="5" name="Content Placeholder 4"/>
          <p:cNvSpPr>
            <a:spLocks noGrp="1"/>
          </p:cNvSpPr>
          <p:nvPr>
            <p:ph sz="half" idx="2"/>
          </p:nvPr>
        </p:nvSpPr>
        <p:spPr>
          <a:xfrm>
            <a:off x="495300" y="3048000"/>
            <a:ext cx="8153400" cy="3048000"/>
          </a:xfrm>
          <a:solidFill>
            <a:schemeClr val="accent1">
              <a:lumMod val="60000"/>
              <a:lumOff val="40000"/>
            </a:schemeClr>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marL="0" indent="0" algn="ctr">
              <a:buNone/>
            </a:pPr>
            <a:endParaRPr lang="en-US" sz="1300" i="1" dirty="0"/>
          </a:p>
          <a:p>
            <a:pPr marL="0" indent="0" algn="ctr">
              <a:buNone/>
            </a:pPr>
            <a:r>
              <a:rPr lang="en-US" sz="5500" i="1" dirty="0" smtClean="0">
                <a:solidFill>
                  <a:srgbClr val="225790"/>
                </a:solidFill>
                <a:latin typeface="Georgia" pitchFamily="18" charset="0"/>
              </a:rPr>
              <a:t>Reconstruction Act</a:t>
            </a:r>
          </a:p>
          <a:p>
            <a:r>
              <a:rPr lang="en-US" sz="5100" dirty="0" smtClean="0">
                <a:solidFill>
                  <a:srgbClr val="225790"/>
                </a:solidFill>
              </a:rPr>
              <a:t>Formerly Confederate states must disband their state governments.</a:t>
            </a:r>
          </a:p>
          <a:p>
            <a:r>
              <a:rPr lang="en-US" sz="5100" dirty="0" smtClean="0">
                <a:solidFill>
                  <a:srgbClr val="225790"/>
                </a:solidFill>
              </a:rPr>
              <a:t>Formerly Confederate states must  write new state constitutions. </a:t>
            </a:r>
          </a:p>
          <a:p>
            <a:r>
              <a:rPr lang="en-US" sz="5100" dirty="0" smtClean="0">
                <a:solidFill>
                  <a:srgbClr val="225790"/>
                </a:solidFill>
              </a:rPr>
              <a:t>Formerly Confederate states must ratify the 14</a:t>
            </a:r>
            <a:r>
              <a:rPr lang="en-US" sz="5100" baseline="30000" dirty="0" smtClean="0">
                <a:solidFill>
                  <a:srgbClr val="225790"/>
                </a:solidFill>
              </a:rPr>
              <a:t>th</a:t>
            </a:r>
            <a:r>
              <a:rPr lang="en-US" sz="5100" dirty="0" smtClean="0">
                <a:solidFill>
                  <a:srgbClr val="225790"/>
                </a:solidFill>
              </a:rPr>
              <a:t> Amendment</a:t>
            </a:r>
          </a:p>
          <a:p>
            <a:r>
              <a:rPr lang="en-US" sz="5100" dirty="0" smtClean="0">
                <a:solidFill>
                  <a:srgbClr val="225790"/>
                </a:solidFill>
              </a:rPr>
              <a:t>Formerly Confederate states must allow African Americans to vote.</a:t>
            </a:r>
            <a:endParaRPr lang="en-US" sz="5100" dirty="0">
              <a:solidFill>
                <a:srgbClr val="225790"/>
              </a:solidFill>
            </a:endParaRPr>
          </a:p>
        </p:txBody>
      </p:sp>
    </p:spTree>
    <p:extLst>
      <p:ext uri="{BB962C8B-B14F-4D97-AF65-F5344CB8AC3E}">
        <p14:creationId xmlns:p14="http://schemas.microsoft.com/office/powerpoint/2010/main" val="3929380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D4D4D"/>
                </a:solidFill>
              </a:rPr>
              <a:t>Effects of the War</a:t>
            </a:r>
            <a:endParaRPr lang="en-US" dirty="0">
              <a:solidFill>
                <a:srgbClr val="4D4D4D"/>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5269" y="1605089"/>
            <a:ext cx="6188774" cy="413874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6400800"/>
            <a:ext cx="1208985" cy="246221"/>
          </a:xfrm>
          <a:prstGeom prst="rect">
            <a:avLst/>
          </a:prstGeom>
        </p:spPr>
        <p:txBody>
          <a:bodyPr wrap="none">
            <a:spAutoFit/>
          </a:bodyPr>
          <a:lstStyle/>
          <a:p>
            <a:r>
              <a:rPr lang="en-US" sz="1000" dirty="0" smtClean="0">
                <a:solidFill>
                  <a:schemeClr val="bg1"/>
                </a:solidFill>
                <a:latin typeface="Calibri" pitchFamily="34" charset="0"/>
              </a:rPr>
              <a:t>Library  of Congress</a:t>
            </a:r>
            <a:endParaRPr lang="en-US" sz="1000" dirty="0">
              <a:solidFill>
                <a:schemeClr val="bg1"/>
              </a:solidFill>
              <a:latin typeface="Calibri" pitchFamily="34" charset="0"/>
            </a:endParaRPr>
          </a:p>
        </p:txBody>
      </p:sp>
      <p:sp>
        <p:nvSpPr>
          <p:cNvPr id="2" name="Title 1"/>
          <p:cNvSpPr>
            <a:spLocks noGrp="1"/>
          </p:cNvSpPr>
          <p:nvPr>
            <p:ph type="title"/>
          </p:nvPr>
        </p:nvSpPr>
        <p:spPr/>
        <p:txBody>
          <a:bodyPr/>
          <a:lstStyle/>
          <a:p>
            <a:r>
              <a:rPr lang="en-US" dirty="0" smtClean="0"/>
              <a:t>13</a:t>
            </a:r>
            <a:r>
              <a:rPr lang="en-US" baseline="30000" dirty="0" smtClean="0"/>
              <a:t>th</a:t>
            </a:r>
            <a:r>
              <a:rPr lang="en-US" dirty="0" smtClean="0"/>
              <a:t> Amendment</a:t>
            </a:r>
            <a:br>
              <a:rPr lang="en-US" dirty="0" smtClean="0"/>
            </a:br>
            <a:r>
              <a:rPr lang="en-US" sz="2500" dirty="0" smtClean="0">
                <a:solidFill>
                  <a:schemeClr val="tx1"/>
                </a:solidFill>
                <a:latin typeface="+mj-lt"/>
              </a:rPr>
              <a:t>January 31, 1865</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18915" y="1939925"/>
            <a:ext cx="2792871" cy="4232275"/>
          </a:xfrm>
        </p:spPr>
      </p:pic>
      <p:sp>
        <p:nvSpPr>
          <p:cNvPr id="4" name="Content Placeholder 3"/>
          <p:cNvSpPr>
            <a:spLocks noGrp="1"/>
          </p:cNvSpPr>
          <p:nvPr>
            <p:ph sz="half" idx="2"/>
          </p:nvPr>
        </p:nvSpPr>
        <p:spPr>
          <a:xfrm>
            <a:off x="4343400" y="2016599"/>
            <a:ext cx="4038600" cy="4231801"/>
          </a:xfrm>
        </p:spPr>
        <p:txBody>
          <a:bodyPr/>
          <a:lstStyle/>
          <a:p>
            <a:pPr marL="0" indent="0">
              <a:buNone/>
            </a:pPr>
            <a:r>
              <a:rPr lang="en-US" sz="2000" dirty="0"/>
              <a:t>“The final announcement of the vote was the sequel for a whirlwind of applause wholly unprecedented in Congressional annals,” reported the </a:t>
            </a:r>
            <a:r>
              <a:rPr lang="en-US" sz="2000" i="1" dirty="0"/>
              <a:t>Chicago Tribune</a:t>
            </a:r>
            <a:r>
              <a:rPr lang="en-US" sz="2000" dirty="0"/>
              <a:t>. “The galleries led off, giving cheer after cheer. The members on the floor then joined in the shouting, throwing up their hats and clapping their hands.”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6400800"/>
            <a:ext cx="1208985" cy="246221"/>
          </a:xfrm>
          <a:prstGeom prst="rect">
            <a:avLst/>
          </a:prstGeom>
        </p:spPr>
        <p:txBody>
          <a:bodyPr wrap="none">
            <a:spAutoFit/>
          </a:bodyPr>
          <a:lstStyle/>
          <a:p>
            <a:r>
              <a:rPr lang="en-US" sz="1000" dirty="0" smtClean="0">
                <a:solidFill>
                  <a:schemeClr val="bg1"/>
                </a:solidFill>
                <a:latin typeface="Calibri" pitchFamily="34" charset="0"/>
              </a:rPr>
              <a:t>Library  of Congress</a:t>
            </a:r>
            <a:endParaRPr lang="en-US" sz="1000" dirty="0">
              <a:solidFill>
                <a:schemeClr val="bg1"/>
              </a:solidFill>
              <a:latin typeface="Calibri" pitchFamily="34" charset="0"/>
            </a:endParaRPr>
          </a:p>
        </p:txBody>
      </p:sp>
      <p:sp>
        <p:nvSpPr>
          <p:cNvPr id="14" name="Rectangle 13"/>
          <p:cNvSpPr/>
          <p:nvPr/>
        </p:nvSpPr>
        <p:spPr>
          <a:xfrm>
            <a:off x="7086600" y="6477000"/>
            <a:ext cx="1649811" cy="246221"/>
          </a:xfrm>
          <a:prstGeom prst="rect">
            <a:avLst/>
          </a:prstGeom>
        </p:spPr>
        <p:txBody>
          <a:bodyPr wrap="none">
            <a:spAutoFit/>
          </a:bodyPr>
          <a:lstStyle/>
          <a:p>
            <a:r>
              <a:rPr lang="en-US" sz="1000" dirty="0" smtClean="0">
                <a:solidFill>
                  <a:schemeClr val="bg1"/>
                </a:solidFill>
              </a:rPr>
              <a:t>http://www.laits.utexas.ed</a:t>
            </a:r>
            <a:endParaRPr lang="en-US" sz="1000" dirty="0">
              <a:solidFill>
                <a:schemeClr val="bg1"/>
              </a:solidFill>
            </a:endParaRPr>
          </a:p>
        </p:txBody>
      </p:sp>
      <p:sp>
        <p:nvSpPr>
          <p:cNvPr id="3" name="Title 2"/>
          <p:cNvSpPr>
            <a:spLocks noGrp="1"/>
          </p:cNvSpPr>
          <p:nvPr>
            <p:ph type="title"/>
          </p:nvPr>
        </p:nvSpPr>
        <p:spPr/>
        <p:txBody>
          <a:bodyPr/>
          <a:lstStyle/>
          <a:p>
            <a:r>
              <a:rPr lang="en-US" dirty="0" smtClean="0"/>
              <a:t>14</a:t>
            </a:r>
            <a:r>
              <a:rPr lang="en-US" baseline="30000" dirty="0" smtClean="0"/>
              <a:t>th</a:t>
            </a:r>
            <a:r>
              <a:rPr lang="en-US" dirty="0" smtClean="0"/>
              <a:t> Amendment</a:t>
            </a:r>
            <a:br>
              <a:rPr lang="en-US" dirty="0" smtClean="0"/>
            </a:br>
            <a:r>
              <a:rPr lang="en-US" sz="2500" dirty="0" smtClean="0">
                <a:solidFill>
                  <a:schemeClr val="tx1"/>
                </a:solidFill>
                <a:latin typeface="+mj-lt"/>
              </a:rPr>
              <a:t>July 9, 1868</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55068" y="1944967"/>
            <a:ext cx="8033864" cy="415103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6400800"/>
            <a:ext cx="1180131" cy="246221"/>
          </a:xfrm>
          <a:prstGeom prst="rect">
            <a:avLst/>
          </a:prstGeom>
        </p:spPr>
        <p:txBody>
          <a:bodyPr wrap="none">
            <a:spAutoFit/>
          </a:bodyPr>
          <a:lstStyle/>
          <a:p>
            <a:r>
              <a:rPr lang="en-US" sz="1000" dirty="0" smtClean="0">
                <a:solidFill>
                  <a:schemeClr val="bg1"/>
                </a:solidFill>
                <a:latin typeface="Calibri" pitchFamily="34" charset="0"/>
              </a:rPr>
              <a:t>Library of Congress</a:t>
            </a:r>
            <a:endParaRPr lang="en-US" sz="1000" dirty="0">
              <a:solidFill>
                <a:schemeClr val="bg1"/>
              </a:solidFill>
              <a:latin typeface="Calibri" pitchFamily="34" charset="0"/>
            </a:endParaRPr>
          </a:p>
        </p:txBody>
      </p:sp>
      <p:sp>
        <p:nvSpPr>
          <p:cNvPr id="2" name="Title 1"/>
          <p:cNvSpPr>
            <a:spLocks noGrp="1"/>
          </p:cNvSpPr>
          <p:nvPr>
            <p:ph type="title"/>
          </p:nvPr>
        </p:nvSpPr>
        <p:spPr/>
        <p:txBody>
          <a:bodyPr/>
          <a:lstStyle/>
          <a:p>
            <a:r>
              <a:rPr lang="en-US" dirty="0" smtClean="0"/>
              <a:t>15</a:t>
            </a:r>
            <a:r>
              <a:rPr lang="en-US" baseline="30000" dirty="0" smtClean="0"/>
              <a:t>th</a:t>
            </a:r>
            <a:r>
              <a:rPr lang="en-US" dirty="0" smtClean="0"/>
              <a:t> Amendment</a:t>
            </a:r>
            <a:br>
              <a:rPr lang="en-US" dirty="0" smtClean="0"/>
            </a:br>
            <a:r>
              <a:rPr lang="en-US" sz="2500" dirty="0" smtClean="0">
                <a:solidFill>
                  <a:schemeClr val="tx1"/>
                </a:solidFill>
                <a:latin typeface="+mj-lt"/>
              </a:rPr>
              <a:t>February 3, 1870</a:t>
            </a:r>
            <a:endParaRPr lang="en-US" sz="2500" dirty="0">
              <a:solidFill>
                <a:schemeClr val="tx1"/>
              </a:solidFill>
              <a:latin typeface="+mj-lt"/>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990600" y="1828800"/>
            <a:ext cx="3390387" cy="4227433"/>
          </a:xfrm>
        </p:spPr>
      </p:pic>
      <p:sp>
        <p:nvSpPr>
          <p:cNvPr id="4" name="Content Placeholder 3"/>
          <p:cNvSpPr>
            <a:spLocks noGrp="1"/>
          </p:cNvSpPr>
          <p:nvPr>
            <p:ph sz="half" idx="2"/>
          </p:nvPr>
        </p:nvSpPr>
        <p:spPr>
          <a:xfrm>
            <a:off x="4648200" y="1864199"/>
            <a:ext cx="4038600" cy="4231801"/>
          </a:xfrm>
        </p:spPr>
        <p:txBody>
          <a:bodyPr/>
          <a:lstStyle/>
          <a:p>
            <a:pPr marL="0" indent="0">
              <a:buNone/>
            </a:pPr>
            <a:r>
              <a:rPr lang="en-US" sz="2400" dirty="0"/>
              <a:t>“The right of citizens of the United States to vote shall not be denied or abridged by the United States or by any state on account of race, color, or previous condition of servitude."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FF"/>
                </a:solidFill>
              </a:rPr>
              <a:t>What do you think?</a:t>
            </a:r>
            <a:endParaRPr lang="en-US" dirty="0">
              <a:solidFill>
                <a:srgbClr val="FFFFFF"/>
              </a:solidFill>
            </a:endParaRPr>
          </a:p>
        </p:txBody>
      </p:sp>
      <p:sp>
        <p:nvSpPr>
          <p:cNvPr id="2" name="Content Placeholder 1"/>
          <p:cNvSpPr>
            <a:spLocks noGrp="1"/>
          </p:cNvSpPr>
          <p:nvPr>
            <p:ph idx="1"/>
          </p:nvPr>
        </p:nvSpPr>
        <p:spPr/>
        <p:txBody>
          <a:bodyPr/>
          <a:lstStyle/>
          <a:p>
            <a:r>
              <a:rPr lang="en-US" sz="2800" dirty="0" smtClean="0">
                <a:solidFill>
                  <a:schemeClr val="bg1"/>
                </a:solidFill>
                <a:latin typeface="+mn-lt"/>
              </a:rPr>
              <a:t>Given Lincoln’s plan and the other plans, what plan do you think they will end up choosing (if they choose one at all)?</a:t>
            </a:r>
          </a:p>
          <a:p>
            <a:r>
              <a:rPr lang="en-US" sz="2800" dirty="0" smtClean="0">
                <a:solidFill>
                  <a:schemeClr val="bg1"/>
                </a:solidFill>
                <a:latin typeface="+mn-lt"/>
              </a:rPr>
              <a:t>Where do you think the country is headed?</a:t>
            </a:r>
          </a:p>
          <a:p>
            <a:r>
              <a:rPr lang="en-US" sz="2800" dirty="0" smtClean="0">
                <a:solidFill>
                  <a:schemeClr val="bg1"/>
                </a:solidFill>
                <a:latin typeface="+mn-lt"/>
              </a:rPr>
              <a:t>What do you think will happen with the former  Confederate soldiers and leaders?</a:t>
            </a:r>
          </a:p>
          <a:p>
            <a:r>
              <a:rPr lang="en-US" sz="2800" dirty="0" smtClean="0">
                <a:solidFill>
                  <a:schemeClr val="bg1"/>
                </a:solidFill>
                <a:latin typeface="+mn-lt"/>
              </a:rPr>
              <a:t>What will happen to the newly freed African-American population?</a:t>
            </a:r>
          </a:p>
          <a:p>
            <a:r>
              <a:rPr lang="en-US" sz="2800" dirty="0" smtClean="0">
                <a:solidFill>
                  <a:schemeClr val="bg1"/>
                </a:solidFill>
                <a:latin typeface="+mn-lt"/>
              </a:rPr>
              <a:t>When might reconstruction end?</a:t>
            </a:r>
            <a:endParaRPr lang="en-US" sz="2800" dirty="0">
              <a:solidFill>
                <a:schemeClr val="bg1"/>
              </a:solidFill>
              <a:latin typeface="+mn-lt"/>
            </a:endParaRPr>
          </a:p>
        </p:txBody>
      </p:sp>
    </p:spTree>
    <p:extLst>
      <p:ext uri="{BB962C8B-B14F-4D97-AF65-F5344CB8AC3E}">
        <p14:creationId xmlns:p14="http://schemas.microsoft.com/office/powerpoint/2010/main" val="120176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181600" y="6096000"/>
            <a:ext cx="1371600" cy="246221"/>
          </a:xfrm>
          <a:prstGeom prst="rect">
            <a:avLst/>
          </a:prstGeom>
          <a:noFill/>
        </p:spPr>
        <p:txBody>
          <a:bodyPr wrap="square" rtlCol="0">
            <a:spAutoFit/>
          </a:bodyPr>
          <a:lstStyle/>
          <a:p>
            <a:r>
              <a:rPr lang="en-US" sz="1000" dirty="0" smtClean="0">
                <a:solidFill>
                  <a:schemeClr val="bg1"/>
                </a:solidFill>
                <a:latin typeface="Calibri" pitchFamily="34" charset="0"/>
              </a:rPr>
              <a:t>Library of Congress</a:t>
            </a:r>
            <a:endParaRPr lang="en-US" sz="1000" dirty="0">
              <a:solidFill>
                <a:schemeClr val="bg1"/>
              </a:solidFill>
              <a:latin typeface="Calibri" pitchFamily="34" charset="0"/>
            </a:endParaRPr>
          </a:p>
        </p:txBody>
      </p:sp>
      <p:sp>
        <p:nvSpPr>
          <p:cNvPr id="2" name="Title 1"/>
          <p:cNvSpPr>
            <a:spLocks noGrp="1"/>
          </p:cNvSpPr>
          <p:nvPr>
            <p:ph type="title"/>
          </p:nvPr>
        </p:nvSpPr>
        <p:spPr/>
        <p:txBody>
          <a:bodyPr/>
          <a:lstStyle/>
          <a:p>
            <a:r>
              <a:rPr lang="en-US" dirty="0" smtClean="0">
                <a:solidFill>
                  <a:srgbClr val="4D4D4D"/>
                </a:solidFill>
              </a:rPr>
              <a:t>Effects </a:t>
            </a:r>
            <a:r>
              <a:rPr lang="en-US" dirty="0">
                <a:solidFill>
                  <a:srgbClr val="4D4D4D"/>
                </a:solidFill>
              </a:rPr>
              <a:t>of the War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2159" y="1604025"/>
            <a:ext cx="4139682" cy="41976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0" y="6324600"/>
            <a:ext cx="1371600" cy="246221"/>
          </a:xfrm>
          <a:prstGeom prst="rect">
            <a:avLst/>
          </a:prstGeom>
          <a:noFill/>
        </p:spPr>
        <p:txBody>
          <a:bodyPr wrap="square" rtlCol="0">
            <a:spAutoFit/>
          </a:bodyPr>
          <a:lstStyle/>
          <a:p>
            <a:r>
              <a:rPr lang="en-US" sz="1000" dirty="0" smtClean="0">
                <a:solidFill>
                  <a:schemeClr val="bg1"/>
                </a:solidFill>
                <a:latin typeface="Calibri" pitchFamily="34" charset="0"/>
              </a:rPr>
              <a:t>Library of Congress</a:t>
            </a:r>
            <a:endParaRPr lang="en-US" sz="1000" dirty="0">
              <a:solidFill>
                <a:schemeClr val="bg1"/>
              </a:solidFill>
              <a:latin typeface="Calibri" pitchFamily="34" charset="0"/>
            </a:endParaRPr>
          </a:p>
        </p:txBody>
      </p:sp>
      <p:sp>
        <p:nvSpPr>
          <p:cNvPr id="4" name="Title 3"/>
          <p:cNvSpPr>
            <a:spLocks noGrp="1"/>
          </p:cNvSpPr>
          <p:nvPr>
            <p:ph type="title"/>
          </p:nvPr>
        </p:nvSpPr>
        <p:spPr/>
        <p:txBody>
          <a:bodyPr/>
          <a:lstStyle/>
          <a:p>
            <a:r>
              <a:rPr lang="en-US" dirty="0">
                <a:solidFill>
                  <a:srgbClr val="4D4D4D"/>
                </a:solidFill>
              </a:rPr>
              <a:t>Effects of the War</a:t>
            </a:r>
            <a:endParaRPr lang="en-US" dirty="0"/>
          </a:p>
        </p:txBody>
      </p:sp>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38708" y="1622534"/>
            <a:ext cx="3675584" cy="4187606"/>
          </a:xfrm>
        </p:spPr>
      </p:pic>
      <p:pic>
        <p:nvPicPr>
          <p:cNvPr id="15" name="Content Placeholder 14"/>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14669" y="1619820"/>
            <a:ext cx="3905661" cy="419303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4D4D4D"/>
                </a:solidFill>
              </a:rPr>
              <a:t>Effects of the War</a:t>
            </a:r>
            <a:endParaRPr lang="en-US"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95400" y="1600199"/>
            <a:ext cx="6629400" cy="470692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6172200"/>
            <a:ext cx="1371600" cy="246221"/>
          </a:xfrm>
          <a:prstGeom prst="rect">
            <a:avLst/>
          </a:prstGeom>
          <a:noFill/>
        </p:spPr>
        <p:txBody>
          <a:bodyPr wrap="square" rtlCol="0">
            <a:spAutoFit/>
          </a:bodyPr>
          <a:lstStyle/>
          <a:p>
            <a:r>
              <a:rPr lang="en-US" sz="1000" dirty="0" smtClean="0">
                <a:solidFill>
                  <a:schemeClr val="bg1"/>
                </a:solidFill>
                <a:latin typeface="Calibri" pitchFamily="34" charset="0"/>
              </a:rPr>
              <a:t>Library of Congress</a:t>
            </a:r>
            <a:endParaRPr lang="en-US" sz="1000" dirty="0">
              <a:solidFill>
                <a:schemeClr val="bg1"/>
              </a:solidFill>
              <a:latin typeface="Calibri" pitchFamily="34" charset="0"/>
            </a:endParaRPr>
          </a:p>
        </p:txBody>
      </p:sp>
      <p:sp>
        <p:nvSpPr>
          <p:cNvPr id="2" name="Title 1"/>
          <p:cNvSpPr>
            <a:spLocks noGrp="1"/>
          </p:cNvSpPr>
          <p:nvPr>
            <p:ph type="title"/>
          </p:nvPr>
        </p:nvSpPr>
        <p:spPr/>
        <p:txBody>
          <a:bodyPr/>
          <a:lstStyle/>
          <a:p>
            <a:r>
              <a:rPr lang="en-US" dirty="0">
                <a:solidFill>
                  <a:srgbClr val="4D4D4D"/>
                </a:solidFill>
              </a:rPr>
              <a:t>Effects of the War</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47973" y="1600200"/>
            <a:ext cx="6048054" cy="42052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4D4D"/>
                </a:solidFill>
              </a:rPr>
              <a:t>Effects of the War</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8262"/>
            <a:ext cx="4038600" cy="2736151"/>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287682"/>
            <a:ext cx="4038600" cy="285730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4D4D4D"/>
                </a:solidFill>
              </a:rPr>
              <a:t>Effects of the War</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1453" y="2438400"/>
            <a:ext cx="2862519" cy="2626362"/>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418937"/>
            <a:ext cx="4038600" cy="2594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4D4D"/>
                </a:solidFill>
              </a:rPr>
              <a:t>Effects of the War</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725616" y="1600199"/>
            <a:ext cx="5665784" cy="461194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894</TotalTime>
  <Words>1086</Words>
  <Application>Microsoft Macintosh PowerPoint</Application>
  <PresentationFormat>On-screen Show (4:3)</PresentationFormat>
  <Paragraphs>121</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Georgia</vt:lpstr>
      <vt:lpstr>ＭＳ Ｐゴシック</vt:lpstr>
      <vt:lpstr>Arial</vt:lpstr>
      <vt:lpstr>Curriculum</vt:lpstr>
      <vt:lpstr>Post 1865: Effects of the War</vt:lpstr>
      <vt:lpstr>Effects of the War</vt:lpstr>
      <vt:lpstr>Effects of the War</vt:lpstr>
      <vt:lpstr>Effects of the War</vt:lpstr>
      <vt:lpstr>Effects of the War</vt:lpstr>
      <vt:lpstr>Effects of the War</vt:lpstr>
      <vt:lpstr>Effects of the War</vt:lpstr>
      <vt:lpstr>Effects of the War</vt:lpstr>
      <vt:lpstr>Effects of the War</vt:lpstr>
      <vt:lpstr>Effects of the War</vt:lpstr>
      <vt:lpstr>Effects of the War</vt:lpstr>
      <vt:lpstr>Now what?</vt:lpstr>
      <vt:lpstr>Reconstruction </vt:lpstr>
      <vt:lpstr>Reconstruction 1865 Reconstruction Issues</vt:lpstr>
      <vt:lpstr>Reconstruction</vt:lpstr>
      <vt:lpstr>President Abraham Lincoln</vt:lpstr>
      <vt:lpstr>Republicans in Congress</vt:lpstr>
      <vt:lpstr>President Andrew Johnson</vt:lpstr>
      <vt:lpstr>Radical Republicans</vt:lpstr>
      <vt:lpstr>13th Amendment January 31, 1865</vt:lpstr>
      <vt:lpstr>14th Amendment July 9, 1868</vt:lpstr>
      <vt:lpstr>15th Amendment February 3, 1870</vt:lpstr>
      <vt:lpstr>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rzajko</dc:creator>
  <cp:lastModifiedBy>Wendy Woodford</cp:lastModifiedBy>
  <cp:revision>66</cp:revision>
  <dcterms:created xsi:type="dcterms:W3CDTF">2011-02-25T19:09:16Z</dcterms:created>
  <dcterms:modified xsi:type="dcterms:W3CDTF">2017-02-13T19:09:31Z</dcterms:modified>
</cp:coreProperties>
</file>