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56" r:id="rId1"/>
  </p:sldMasterIdLst>
  <p:notesMasterIdLst>
    <p:notesMasterId r:id="rId31"/>
  </p:notesMasterIdLst>
  <p:handoutMasterIdLst>
    <p:handoutMasterId r:id="rId32"/>
  </p:handoutMasterIdLst>
  <p:sldIdLst>
    <p:sldId id="273" r:id="rId2"/>
    <p:sldId id="306" r:id="rId3"/>
    <p:sldId id="272" r:id="rId4"/>
    <p:sldId id="293" r:id="rId5"/>
    <p:sldId id="275" r:id="rId6"/>
    <p:sldId id="274" r:id="rId7"/>
    <p:sldId id="276" r:id="rId8"/>
    <p:sldId id="291" r:id="rId9"/>
    <p:sldId id="294" r:id="rId10"/>
    <p:sldId id="279" r:id="rId11"/>
    <p:sldId id="278" r:id="rId12"/>
    <p:sldId id="281" r:id="rId13"/>
    <p:sldId id="280" r:id="rId14"/>
    <p:sldId id="295" r:id="rId15"/>
    <p:sldId id="305" r:id="rId16"/>
    <p:sldId id="292" r:id="rId17"/>
    <p:sldId id="283" r:id="rId18"/>
    <p:sldId id="304" r:id="rId19"/>
    <p:sldId id="307" r:id="rId20"/>
    <p:sldId id="284" r:id="rId21"/>
    <p:sldId id="308" r:id="rId22"/>
    <p:sldId id="298" r:id="rId23"/>
    <p:sldId id="299" r:id="rId24"/>
    <p:sldId id="300" r:id="rId25"/>
    <p:sldId id="302" r:id="rId26"/>
    <p:sldId id="303" r:id="rId27"/>
    <p:sldId id="285" r:id="rId28"/>
    <p:sldId id="286" r:id="rId29"/>
    <p:sldId id="28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5790"/>
    <a:srgbClr val="5F5F5F"/>
    <a:srgbClr val="4D4D4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3453" autoAdjust="0"/>
  </p:normalViewPr>
  <p:slideViewPr>
    <p:cSldViewPr>
      <p:cViewPr varScale="1">
        <p:scale>
          <a:sx n="126" d="100"/>
          <a:sy n="126" d="100"/>
        </p:scale>
        <p:origin x="-11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10F2858-1ACA-454E-B1DF-5514A00CF095}" type="datetimeFigureOut">
              <a:rPr lang="en-US" smtClean="0"/>
              <a:pPr/>
              <a:t>2/25/11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55D2C78-3F08-49FA-A26E-E2554FF3645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079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971BFC-916E-42F7-9D10-F12B72733D88}" type="datetimeFigureOut">
              <a:rPr lang="en-US" smtClean="0"/>
              <a:pPr/>
              <a:t>2/25/11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61688D-F0EC-4146-AAF7-CA6A7AF713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965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1688D-F0EC-4146-AAF7-CA6A7AF71366}"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32047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a:t>
            </a:r>
          </a:p>
          <a:p>
            <a:pPr marL="171450" indent="-171450">
              <a:buFont typeface="Arial" pitchFamily="34" charset="0"/>
              <a:buChar char="•"/>
            </a:pPr>
            <a:r>
              <a:rPr lang="en-US" dirty="0" smtClean="0"/>
              <a:t>According </a:t>
            </a:r>
            <a:r>
              <a:rPr lang="en-US" dirty="0"/>
              <a:t>to the document, which institution is causing conflict between the states? </a:t>
            </a:r>
            <a:endParaRPr lang="en-US" dirty="0" smtClean="0"/>
          </a:p>
          <a:p>
            <a:pPr marL="171450" indent="-171450">
              <a:buFont typeface="Arial" pitchFamily="34" charset="0"/>
              <a:buChar char="•"/>
            </a:pPr>
            <a:r>
              <a:rPr lang="en-US" dirty="0" smtClean="0"/>
              <a:t>According </a:t>
            </a:r>
            <a:r>
              <a:rPr lang="en-US" dirty="0"/>
              <a:t>to the document, did California enter the Union as a free or slave state? </a:t>
            </a:r>
            <a:endParaRPr lang="en-US" dirty="0" smtClean="0"/>
          </a:p>
          <a:p>
            <a:pPr marL="171450" indent="-171450">
              <a:buFont typeface="Arial" pitchFamily="34" charset="0"/>
              <a:buChar char="•"/>
            </a:pPr>
            <a:r>
              <a:rPr lang="en-US" dirty="0" smtClean="0"/>
              <a:t>According </a:t>
            </a:r>
            <a:r>
              <a:rPr lang="en-US" dirty="0"/>
              <a:t>to the document, what does Congress not have the power to do? </a:t>
            </a:r>
            <a:endParaRPr lang="en-US" dirty="0" smtClean="0"/>
          </a:p>
          <a:p>
            <a:pPr marL="171450" indent="-171450">
              <a:buFont typeface="Arial" pitchFamily="34" charset="0"/>
              <a:buChar char="•"/>
            </a:pPr>
            <a:r>
              <a:rPr lang="en-US" dirty="0" smtClean="0"/>
              <a:t>How do you think the country reacted?</a:t>
            </a:r>
          </a:p>
        </p:txBody>
      </p:sp>
      <p:sp>
        <p:nvSpPr>
          <p:cNvPr id="4" name="Slide Number Placeholder 3"/>
          <p:cNvSpPr>
            <a:spLocks noGrp="1"/>
          </p:cNvSpPr>
          <p:nvPr>
            <p:ph type="sldNum" sz="quarter" idx="10"/>
          </p:nvPr>
        </p:nvSpPr>
        <p:spPr/>
        <p:txBody>
          <a:bodyPr/>
          <a:lstStyle/>
          <a:p>
            <a:fld id="{1361688D-F0EC-4146-AAF7-CA6A7AF7136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In the Compromise of 1850 that the Southern slave states agreed to California’s   entry as a free state in exchange for a stronger Fugitive Slave Act.  The Fugitive Slave Act is part of the Compromise of 1850. </a:t>
            </a:r>
          </a:p>
          <a:p>
            <a:pPr marL="171450" lvl="0" indent="-171450">
              <a:buFont typeface="Arial" pitchFamily="34" charset="0"/>
              <a:buChar char="•"/>
            </a:pPr>
            <a:r>
              <a:rPr lang="en-US" sz="1200" kern="1200" dirty="0" smtClean="0">
                <a:solidFill>
                  <a:schemeClr val="tx1"/>
                </a:solidFill>
                <a:effectLst/>
                <a:latin typeface="+mn-lt"/>
                <a:ea typeface="+mn-ea"/>
                <a:cs typeface="+mn-cs"/>
              </a:rPr>
              <a:t>Established by the Judicial Courts of the United States</a:t>
            </a:r>
          </a:p>
          <a:p>
            <a:pPr marL="171450" lvl="0" indent="-171450">
              <a:buFont typeface="Arial" pitchFamily="34" charset="0"/>
              <a:buChar char="•"/>
            </a:pPr>
            <a:r>
              <a:rPr lang="en-US" sz="1200" kern="1200" dirty="0" smtClean="0">
                <a:solidFill>
                  <a:schemeClr val="tx1"/>
                </a:solidFill>
                <a:effectLst/>
                <a:latin typeface="+mn-lt"/>
                <a:ea typeface="+mn-ea"/>
                <a:cs typeface="+mn-cs"/>
              </a:rPr>
              <a:t>U.S. Marshalls and slave owners and others can pursue and reclaim escaped slaves in Northern states</a:t>
            </a:r>
          </a:p>
          <a:p>
            <a:pPr marL="171450" lvl="0" indent="-171450">
              <a:buFont typeface="Arial" pitchFamily="34" charset="0"/>
              <a:buChar char="•"/>
            </a:pPr>
            <a:r>
              <a:rPr lang="en-US" sz="1200" kern="1200" dirty="0" smtClean="0">
                <a:solidFill>
                  <a:schemeClr val="tx1"/>
                </a:solidFill>
                <a:effectLst/>
                <a:latin typeface="+mn-lt"/>
                <a:ea typeface="+mn-ea"/>
                <a:cs typeface="+mn-cs"/>
              </a:rPr>
              <a:t>Failure to cooperate will result in a $1,000 fine and prison term of up to 6 months.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a:t>
            </a:r>
          </a:p>
          <a:p>
            <a:pPr marL="171450" lvl="0" indent="-171450">
              <a:buFont typeface="Arial" pitchFamily="34" charset="0"/>
              <a:buChar char="•"/>
            </a:pPr>
            <a:r>
              <a:rPr lang="en-US" sz="1200" kern="1200" dirty="0" smtClean="0">
                <a:solidFill>
                  <a:schemeClr val="tx1"/>
                </a:solidFill>
                <a:effectLst/>
                <a:latin typeface="+mn-lt"/>
                <a:ea typeface="+mn-ea"/>
                <a:cs typeface="+mn-cs"/>
              </a:rPr>
              <a:t>How do you think the citizens of the free states viewed the compromise, especially Section 7?  </a:t>
            </a:r>
          </a:p>
          <a:p>
            <a:pPr marL="171450" lvl="0" indent="-171450">
              <a:buFont typeface="Arial" pitchFamily="34" charset="0"/>
              <a:buChar char="•"/>
            </a:pPr>
            <a:r>
              <a:rPr lang="en-US" sz="1200" kern="1200" dirty="0" smtClean="0">
                <a:solidFill>
                  <a:schemeClr val="tx1"/>
                </a:solidFill>
                <a:effectLst/>
                <a:latin typeface="+mn-lt"/>
                <a:ea typeface="+mn-ea"/>
                <a:cs typeface="+mn-cs"/>
              </a:rPr>
              <a:t>Why do you think the “Compromise of 1850”, including the Fugitive Slave Act, is called a compromise?  What issue do you think they are compromising over?</a:t>
            </a:r>
          </a:p>
          <a:p>
            <a:pPr marL="171450" indent="-171450">
              <a:buFont typeface="Arial" pitchFamily="34" charset="0"/>
              <a:buChar char="•"/>
            </a:pPr>
            <a:r>
              <a:rPr lang="en-US" sz="1200" kern="1200" dirty="0" smtClean="0">
                <a:solidFill>
                  <a:schemeClr val="tx1"/>
                </a:solidFill>
                <a:effectLst/>
                <a:latin typeface="+mn-lt"/>
                <a:ea typeface="+mn-ea"/>
                <a:cs typeface="+mn-cs"/>
              </a:rPr>
              <a:t>How do you think people reacted?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1688D-F0EC-4146-AAF7-CA6A7AF7136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1854 -Kansas and Nebraska want to join the Union.</a:t>
            </a:r>
          </a:p>
          <a:p>
            <a:pPr lvl="0"/>
            <a:r>
              <a:rPr lang="en-US" sz="1200" kern="1200" dirty="0" smtClean="0">
                <a:solidFill>
                  <a:schemeClr val="tx1"/>
                </a:solidFill>
                <a:effectLst/>
                <a:latin typeface="+mn-lt"/>
                <a:ea typeface="+mn-ea"/>
                <a:cs typeface="+mn-cs"/>
              </a:rPr>
              <a:t>Refer to the Missouri Compromise (slide #4).  In 1854 the American government needed to decide</a:t>
            </a:r>
            <a:r>
              <a:rPr lang="en-US" sz="1200" kern="1200" baseline="0" dirty="0" smtClean="0">
                <a:solidFill>
                  <a:schemeClr val="tx1"/>
                </a:solidFill>
                <a:effectLst/>
                <a:latin typeface="+mn-lt"/>
                <a:ea typeface="+mn-ea"/>
                <a:cs typeface="+mn-cs"/>
              </a:rPr>
              <a:t> if</a:t>
            </a:r>
            <a:r>
              <a:rPr lang="en-US" sz="1200" kern="1200" dirty="0" smtClean="0">
                <a:solidFill>
                  <a:schemeClr val="tx1"/>
                </a:solidFill>
                <a:effectLst/>
                <a:latin typeface="+mn-lt"/>
                <a:ea typeface="+mn-ea"/>
                <a:cs typeface="+mn-cs"/>
              </a:rPr>
              <a:t> Kansas and Nebraska should enter as free or slave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Map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Albert Bushnell Hart, LL.D., </a:t>
            </a:r>
            <a:r>
              <a:rPr lang="en-US" sz="1000" i="1" dirty="0" smtClean="0"/>
              <a:t>The American Nation Vol. 18 </a:t>
            </a:r>
            <a:r>
              <a:rPr lang="en-US" sz="1000" dirty="0" smtClean="0"/>
              <a:t>(New York, NY: Harper and Brothers, 1907) 6.</a:t>
            </a:r>
            <a:r>
              <a:rPr lang="en-US" sz="1000" baseline="0" dirty="0" smtClean="0"/>
              <a:t> </a:t>
            </a:r>
            <a:r>
              <a:rPr lang="en-US" sz="1000" dirty="0" smtClean="0"/>
              <a:t>Courtesy the private collection of Roy </a:t>
            </a:r>
            <a:r>
              <a:rPr lang="en-US" sz="1000" dirty="0" err="1" smtClean="0"/>
              <a:t>Winkelman</a:t>
            </a:r>
            <a:r>
              <a:rPr lang="en-US" sz="1000" dirty="0" smtClean="0"/>
              <a:t>. Retrieved February 11, 2011, from http://etc.usf.edu/maps/pages/2900/2906/2906.htm</a:t>
            </a:r>
            <a:endParaRPr lang="en-US" sz="1000" baseline="0" dirty="0" smtClean="0"/>
          </a:p>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decision will you make concerning Kansas and Nebraska?</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Use the Compromise Scenario Cards </a:t>
            </a:r>
            <a:r>
              <a:rPr lang="en-US" dirty="0" smtClean="0"/>
              <a:t>under Compromise of 1850,</a:t>
            </a:r>
            <a:r>
              <a:rPr lang="en-US" baseline="0" dirty="0" smtClean="0"/>
              <a:t> Fugitive Slave Act, and Kansas-Nebraska pick out one or two scenarios. Read the scenarios aloud and discuss as a group what these people would think about Kansas and Nebraska.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Map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Albert Bushnell Hart, LL.D., </a:t>
            </a:r>
            <a:r>
              <a:rPr lang="en-US" sz="1000" i="1" dirty="0" smtClean="0"/>
              <a:t>The American Nation Vol. 18 </a:t>
            </a:r>
            <a:r>
              <a:rPr lang="en-US" sz="1000" dirty="0" smtClean="0"/>
              <a:t>(New York, NY: Harper and Brothers, 1907) 6.</a:t>
            </a:r>
            <a:r>
              <a:rPr lang="en-US" sz="1000" baseline="0" dirty="0" smtClean="0"/>
              <a:t> </a:t>
            </a:r>
            <a:r>
              <a:rPr lang="en-US" sz="1000" dirty="0" smtClean="0"/>
              <a:t>Courtesy the private collection of Roy </a:t>
            </a:r>
            <a:r>
              <a:rPr lang="en-US" sz="1000" dirty="0" err="1" smtClean="0"/>
              <a:t>Winkelman</a:t>
            </a:r>
            <a:r>
              <a:rPr lang="en-US" sz="1000" dirty="0" smtClean="0"/>
              <a:t>. Retrieved February 11, 2011, from http://etc.usf.edu/maps/pages/2900/2906/2906.htm</a:t>
            </a:r>
            <a:endParaRPr lang="en-US" sz="1000" baseline="0" dirty="0" smtClean="0"/>
          </a:p>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Discussion: </a:t>
            </a:r>
          </a:p>
          <a:p>
            <a:pPr lvl="0"/>
            <a:r>
              <a:rPr lang="en-US" sz="1200" kern="1200" dirty="0" smtClean="0">
                <a:solidFill>
                  <a:schemeClr val="tx1"/>
                </a:solidFill>
                <a:effectLst/>
                <a:latin typeface="+mn-lt"/>
                <a:ea typeface="+mn-ea"/>
                <a:cs typeface="+mn-cs"/>
              </a:rPr>
              <a:t>What changes occurred in 1854?</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did the Kansas-Nebraska Act do to the Missouri Compromise?  (Repealed the compromise)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Map Credit: </a:t>
            </a:r>
          </a:p>
          <a:p>
            <a:pPr lvl="0"/>
            <a:r>
              <a:rPr lang="en-US" dirty="0" smtClean="0"/>
              <a:t>Charles Kendall Adams, </a:t>
            </a:r>
            <a:r>
              <a:rPr lang="en-US" i="1" dirty="0" smtClean="0"/>
              <a:t>A History of the United States </a:t>
            </a:r>
            <a:r>
              <a:rPr lang="en-US" dirty="0" smtClean="0"/>
              <a:t>(Boston, MA: </a:t>
            </a:r>
            <a:r>
              <a:rPr lang="en-US" dirty="0" err="1" smtClean="0"/>
              <a:t>Allyn</a:t>
            </a:r>
            <a:r>
              <a:rPr lang="en-US" dirty="0" smtClean="0"/>
              <a:t> and Bacon, 1909) 321.</a:t>
            </a:r>
            <a:r>
              <a:rPr lang="en-US" baseline="0" dirty="0" smtClean="0"/>
              <a:t> </a:t>
            </a:r>
            <a:r>
              <a:rPr lang="en-US" dirty="0" smtClean="0"/>
              <a:t>Courtesy the private collection of Roy </a:t>
            </a:r>
            <a:r>
              <a:rPr lang="en-US" dirty="0" err="1" smtClean="0"/>
              <a:t>Winkelman</a:t>
            </a:r>
            <a:r>
              <a:rPr lang="en-US" dirty="0" smtClean="0"/>
              <a:t>. Retrieved February</a:t>
            </a:r>
            <a:r>
              <a:rPr lang="en-US" baseline="0" dirty="0" smtClean="0"/>
              <a:t> 11, 2011 from http://etc.usf.edu/maps/pages/800/808/808.htm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1688D-F0EC-4146-AAF7-CA6A7AF7136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r>
              <a:rPr lang="en-US" dirty="0" smtClean="0"/>
              <a:t>Both </a:t>
            </a:r>
            <a:r>
              <a:rPr lang="en-US" dirty="0"/>
              <a:t>the territories of Kansas and Nebraska were above the line drawn in the Missouri Compromise of 1820. Why do you think it was decided that these new territories would choose their own states’ status of free or slave? </a:t>
            </a:r>
          </a:p>
          <a:p>
            <a:endParaRPr lang="en-US" dirty="0"/>
          </a:p>
          <a:p>
            <a:r>
              <a:rPr lang="en-US" dirty="0"/>
              <a:t>In the four years after this compromise bloodshed and violence dominated these territories with leaders from both slave holding and abolitionist factions.  Why do you think these groups were fighting? </a:t>
            </a:r>
          </a:p>
          <a:p>
            <a:endParaRPr lang="en-US" dirty="0"/>
          </a:p>
          <a:p>
            <a:r>
              <a:rPr lang="en-US" dirty="0" smtClean="0"/>
              <a:t>How</a:t>
            </a:r>
            <a:r>
              <a:rPr lang="en-US" baseline="0" dirty="0" smtClean="0"/>
              <a:t> d</a:t>
            </a:r>
            <a:r>
              <a:rPr lang="en-US" dirty="0" smtClean="0"/>
              <a:t>o </a:t>
            </a:r>
            <a:r>
              <a:rPr lang="en-US" dirty="0"/>
              <a:t>you think news of this fighting affected Americans throughout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r>
              <a:rPr lang="en-US" dirty="0" smtClean="0"/>
              <a:t> </a:t>
            </a:r>
          </a:p>
          <a:p>
            <a:pPr defTabSz="931774">
              <a:defRPr/>
            </a:pPr>
            <a:r>
              <a:rPr lang="en-US" dirty="0" smtClean="0"/>
              <a:t>According </a:t>
            </a:r>
            <a:r>
              <a:rPr lang="en-US" dirty="0"/>
              <a:t>to the document above, whom does this person think the Supreme Court is favoring? </a:t>
            </a:r>
            <a:endParaRPr lang="en-US" dirty="0" smtClean="0"/>
          </a:p>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evening of October 16, 1859 John Brown, a staunch abolitionist, and a group of his supporters left their farmhouse hide-out en route to Harpers Ferry. Descending upon the town in the early hours of October 17th, Brown and his men captured prominent citizens and seized the federal armory and arsenal.  Brown had hopes that the local slave population would join the raid and through the raid’s success weapons would be supplied to slaves and freedom fighters throughout the country; this was not to be.</a:t>
            </a:r>
            <a:endParaRPr lang="en-US" dirty="0"/>
          </a:p>
        </p:txBody>
      </p:sp>
      <p:sp>
        <p:nvSpPr>
          <p:cNvPr id="4" name="Slide Number Placeholder 3"/>
          <p:cNvSpPr>
            <a:spLocks noGrp="1"/>
          </p:cNvSpPr>
          <p:nvPr>
            <p:ph type="sldNum" sz="quarter" idx="10"/>
          </p:nvPr>
        </p:nvSpPr>
        <p:spPr/>
        <p:txBody>
          <a:bodyPr/>
          <a:lstStyle/>
          <a:p>
            <a:fld id="{2E220522-9A6C-4F51-92EF-6DFDCFB5FE09}"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held down by the local militia in the late morning of the 17th, Brown took refuge in the arsenal’s engine house. However, this sanctuary from the fire storm did not last long, when in the late afternoon US Marines under Colonel Robert E. Lee arrived and stormed the engine house, killing many of the raiders and capturing Brown.</a:t>
            </a:r>
          </a:p>
          <a:p>
            <a:endParaRPr lang="en-US" b="0" dirty="0" smtClean="0"/>
          </a:p>
          <a:p>
            <a:pPr lvl="0" fontAlgn="base">
              <a:spcBef>
                <a:spcPct val="0"/>
              </a:spcBef>
              <a:spcAft>
                <a:spcPct val="0"/>
              </a:spcAft>
            </a:pPr>
            <a:r>
              <a:rPr lang="en-US" b="1" dirty="0" smtClean="0"/>
              <a:t>Letter: </a:t>
            </a:r>
          </a:p>
          <a:p>
            <a:pPr lvl="0" fontAlgn="base">
              <a:spcBef>
                <a:spcPct val="0"/>
              </a:spcBef>
              <a:spcAft>
                <a:spcPct val="0"/>
              </a:spcAft>
            </a:pP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To Eugenia Burton, Enfield, England</a:t>
            </a:r>
            <a:b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b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October 18, 1859 </a:t>
            </a:r>
            <a:endParaRPr kumimoji="0" lang="en-US" sz="1200" b="0" i="0" u="none" strike="noStrike" cap="none" normalizeH="0" baseline="0" dirty="0" smtClean="0">
              <a:ln>
                <a:noFill/>
              </a:ln>
              <a:solidFill>
                <a:schemeClr val="tx1"/>
              </a:solidFill>
              <a:effectLst/>
              <a:latin typeface="Calibri" pitchFamily="34" charset="0"/>
            </a:endParaRPr>
          </a:p>
          <a:p>
            <a:pPr lvl="0" eaLnBrk="0" fontAlgn="base" hangingPunct="0">
              <a:spcBef>
                <a:spcPct val="0"/>
              </a:spcBef>
              <a:spcAft>
                <a:spcPct val="0"/>
              </a:spcAft>
            </a:pP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endParaRPr>
          </a:p>
          <a:p>
            <a:pPr lvl="0" eaLnBrk="0" fontAlgn="base" hangingPunct="0">
              <a:spcBef>
                <a:spcPct val="0"/>
              </a:spcBef>
              <a:spcAft>
                <a:spcPct val="0"/>
              </a:spcAft>
            </a:pP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This has been one of the saddest days that Harper's Ferry ever experienced. This morning, when the armorers went to the shops to go to work, lo and behold, the shops had been taken possession of by a set of abolitionists and the doors were guarded by Negroes with rifles. </a:t>
            </a:r>
            <a:endParaRPr kumimoji="0" lang="en-US" sz="1200" b="0" i="0" u="none" strike="noStrike" cap="none" normalizeH="0" baseline="0" dirty="0" smtClean="0">
              <a:ln>
                <a:noFill/>
              </a:ln>
              <a:solidFill>
                <a:schemeClr val="tx1"/>
              </a:solidFill>
              <a:effectLst/>
              <a:latin typeface="Calibri" pitchFamily="34" charset="0"/>
            </a:endParaRPr>
          </a:p>
          <a:p>
            <a:pPr lvl="0" eaLnBrk="0" fontAlgn="base" hangingPunct="0">
              <a:spcBef>
                <a:spcPct val="0"/>
              </a:spcBef>
              <a:spcAft>
                <a:spcPct val="0"/>
              </a:spcAft>
            </a:pP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endParaRPr>
          </a:p>
          <a:p>
            <a:pPr lvl="0" eaLnBrk="0" fontAlgn="base" hangingPunct="0">
              <a:spcBef>
                <a:spcPct val="0"/>
              </a:spcBef>
              <a:spcAft>
                <a:spcPct val="0"/>
              </a:spcAft>
            </a:pP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a:t>
            </a:r>
            <a:r>
              <a:rPr kumimoji="0" lang="en-US" sz="1200" b="0" i="1"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George </a:t>
            </a:r>
            <a:r>
              <a:rPr kumimoji="0" lang="en-US" sz="1200" b="0" i="1" u="none" strike="noStrike" cap="none" normalizeH="0" baseline="0" dirty="0" err="1" smtClean="0">
                <a:ln>
                  <a:noFill/>
                </a:ln>
                <a:solidFill>
                  <a:srgbClr val="444D57"/>
                </a:solidFill>
                <a:effectLst/>
                <a:latin typeface="Calibri" pitchFamily="34" charset="0"/>
                <a:ea typeface="Times New Roman" pitchFamily="18" charset="0"/>
                <a:cs typeface="Times New Roman" pitchFamily="18" charset="0"/>
              </a:rPr>
              <a:t>Mauzy</a:t>
            </a:r>
            <a:r>
              <a:rPr kumimoji="0" lang="en-US" sz="1200" b="0" i="0" u="none" strike="noStrike" cap="none" normalizeH="0" baseline="0" dirty="0" smtClean="0">
                <a:ln>
                  <a:noFill/>
                </a:ln>
                <a:solidFill>
                  <a:srgbClr val="444D57"/>
                </a:solidFill>
                <a:effectLst/>
                <a:latin typeface="Calibri" pitchFamily="34" charset="0"/>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endParaRPr>
          </a:p>
          <a:p>
            <a:endParaRPr lang="en-US" b="0" dirty="0"/>
          </a:p>
        </p:txBody>
      </p:sp>
      <p:sp>
        <p:nvSpPr>
          <p:cNvPr id="4" name="Slide Number Placeholder 3"/>
          <p:cNvSpPr>
            <a:spLocks noGrp="1"/>
          </p:cNvSpPr>
          <p:nvPr>
            <p:ph type="sldNum" sz="quarter" idx="10"/>
          </p:nvPr>
        </p:nvSpPr>
        <p:spPr/>
        <p:txBody>
          <a:bodyPr/>
          <a:lstStyle/>
          <a:p>
            <a:fld id="{2E220522-9A6C-4F51-92EF-6DFDCFB5FE0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Handout</a:t>
            </a:r>
            <a:r>
              <a:rPr lang="en-US" sz="1200" kern="1200" dirty="0" smtClean="0">
                <a:solidFill>
                  <a:schemeClr val="tx1"/>
                </a:solidFill>
                <a:effectLst/>
                <a:latin typeface="+mn-lt"/>
                <a:ea typeface="+mn-ea"/>
                <a:cs typeface="+mn-cs"/>
              </a:rPr>
              <a:t> “National Expansion” map and identify free and slave states.  Have students follow directions and answer the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number of free and slave states</a:t>
            </a:r>
            <a:r>
              <a:rPr lang="en-US" sz="1200" kern="1200" baseline="0" dirty="0" smtClean="0">
                <a:solidFill>
                  <a:schemeClr val="tx1"/>
                </a:solidFill>
                <a:effectLst/>
                <a:latin typeface="+mn-lt"/>
                <a:ea typeface="+mn-ea"/>
                <a:cs typeface="+mn-cs"/>
              </a:rPr>
              <a:t> are currently equal, meaning that representation for all states is equal in congress.</a:t>
            </a:r>
          </a:p>
          <a:p>
            <a:endParaRPr lang="en-US" sz="1200" kern="1200" baseline="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the Northern free states and Southern slave states had stereotyped views of each other:</a:t>
            </a:r>
          </a:p>
          <a:p>
            <a:pPr marL="628650" lvl="1" indent="-171450">
              <a:buFont typeface="Arial" pitchFamily="34" charset="0"/>
              <a:buChar char="•"/>
            </a:pPr>
            <a:r>
              <a:rPr lang="en-US" sz="1200" kern="1200" dirty="0" smtClean="0">
                <a:solidFill>
                  <a:schemeClr val="tx1"/>
                </a:solidFill>
                <a:effectLst/>
                <a:latin typeface="+mn-lt"/>
                <a:ea typeface="+mn-ea"/>
                <a:cs typeface="+mn-cs"/>
              </a:rPr>
              <a:t>Northern free states believed the white Southerners were aristocratic, lazy wealthy planters who succeeded due to slave labor</a:t>
            </a:r>
          </a:p>
          <a:p>
            <a:pPr marL="628650" lvl="1" indent="-171450">
              <a:buFont typeface="Arial" pitchFamily="34" charset="0"/>
              <a:buChar char="•"/>
            </a:pPr>
            <a:r>
              <a:rPr lang="en-US" sz="1200" kern="1200" dirty="0" smtClean="0">
                <a:solidFill>
                  <a:schemeClr val="tx1"/>
                </a:solidFill>
                <a:effectLst/>
                <a:latin typeface="+mn-lt"/>
                <a:ea typeface="+mn-ea"/>
                <a:cs typeface="+mn-cs"/>
              </a:rPr>
              <a:t>Southern slave states believed that Northerners were greedy capitalists, commercial and materialistic </a:t>
            </a:r>
          </a:p>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573885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r>
              <a:rPr lang="en-US" dirty="0" smtClean="0"/>
              <a:t>Is John</a:t>
            </a:r>
            <a:r>
              <a:rPr lang="en-US" baseline="0" dirty="0" smtClean="0"/>
              <a:t> Brown a martyr or terrorist? Or both? </a:t>
            </a:r>
          </a:p>
          <a:p>
            <a:endParaRPr lang="en-US" dirty="0"/>
          </a:p>
        </p:txBody>
      </p:sp>
      <p:sp>
        <p:nvSpPr>
          <p:cNvPr id="4" name="Slide Number Placeholder 3"/>
          <p:cNvSpPr>
            <a:spLocks noGrp="1"/>
          </p:cNvSpPr>
          <p:nvPr>
            <p:ph type="sldNum" sz="quarter" idx="10"/>
          </p:nvPr>
        </p:nvSpPr>
        <p:spPr/>
        <p:txBody>
          <a:bodyPr/>
          <a:lstStyle/>
          <a:p>
            <a:fld id="{2E220522-9A6C-4F51-92EF-6DFDCFB5FE09}"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Brown was quickly placed on trial and charged with treason against the state of Virginia, murder, and slave insurrection. Brown was sentenced to death for his crimes and hanged on December 2, 1859.</a:t>
            </a:r>
          </a:p>
        </p:txBody>
      </p:sp>
      <p:sp>
        <p:nvSpPr>
          <p:cNvPr id="4" name="Slide Number Placeholder 3"/>
          <p:cNvSpPr>
            <a:spLocks noGrp="1"/>
          </p:cNvSpPr>
          <p:nvPr>
            <p:ph type="sldNum" sz="quarter" idx="10"/>
          </p:nvPr>
        </p:nvSpPr>
        <p:spPr/>
        <p:txBody>
          <a:bodyPr/>
          <a:lstStyle/>
          <a:p>
            <a:fld id="{2E220522-9A6C-4F51-92EF-6DFDCFB5FE09}"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Discuss:</a:t>
            </a:r>
          </a:p>
          <a:p>
            <a:pPr lvl="0"/>
            <a:r>
              <a:rPr lang="en-US" sz="1200" kern="1200" dirty="0" smtClean="0">
                <a:solidFill>
                  <a:schemeClr val="tx1"/>
                </a:solidFill>
                <a:effectLst/>
                <a:latin typeface="+mn-lt"/>
                <a:ea typeface="+mn-ea"/>
                <a:cs typeface="+mn-cs"/>
              </a:rPr>
              <a:t>According to the map </a:t>
            </a:r>
            <a:r>
              <a:rPr lang="en-US" sz="1200" i="1" kern="1200" dirty="0" smtClean="0">
                <a:solidFill>
                  <a:schemeClr val="tx1"/>
                </a:solidFill>
                <a:effectLst/>
                <a:latin typeface="+mn-lt"/>
                <a:ea typeface="+mn-ea"/>
                <a:cs typeface="+mn-cs"/>
              </a:rPr>
              <a:t>Total Slave Holders in 1860, </a:t>
            </a:r>
            <a:r>
              <a:rPr lang="en-US" sz="1200" kern="1200" dirty="0" smtClean="0">
                <a:solidFill>
                  <a:schemeClr val="tx1"/>
                </a:solidFill>
                <a:effectLst/>
                <a:latin typeface="+mn-lt"/>
                <a:ea typeface="+mn-ea"/>
                <a:cs typeface="+mn-cs"/>
              </a:rPr>
              <a:t>in which region did most slave holders reside?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According to the map </a:t>
            </a:r>
            <a:r>
              <a:rPr lang="en-US" sz="1200" i="1" kern="1200" dirty="0" smtClean="0">
                <a:solidFill>
                  <a:schemeClr val="tx1"/>
                </a:solidFill>
                <a:effectLst/>
                <a:latin typeface="+mn-lt"/>
                <a:ea typeface="+mn-ea"/>
                <a:cs typeface="+mn-cs"/>
              </a:rPr>
              <a:t>Farms of 1000 Acres or More, </a:t>
            </a:r>
            <a:r>
              <a:rPr lang="en-US" sz="1200" kern="1200" dirty="0" smtClean="0">
                <a:solidFill>
                  <a:schemeClr val="tx1"/>
                </a:solidFill>
                <a:effectLst/>
                <a:latin typeface="+mn-lt"/>
                <a:ea typeface="+mn-ea"/>
                <a:cs typeface="+mn-cs"/>
              </a:rPr>
              <a:t>in which region did most large farms exist?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1688D-F0EC-4146-AAF7-CA6A7AF71366}"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Discuss:</a:t>
            </a:r>
          </a:p>
          <a:p>
            <a:pPr lvl="0"/>
            <a:r>
              <a:rPr lang="en-US" sz="1200" kern="1200" dirty="0" smtClean="0">
                <a:solidFill>
                  <a:schemeClr val="tx1"/>
                </a:solidFill>
                <a:effectLst/>
                <a:latin typeface="+mn-lt"/>
                <a:ea typeface="+mn-ea"/>
                <a:cs typeface="+mn-cs"/>
              </a:rPr>
              <a:t>According to the map </a:t>
            </a:r>
            <a:r>
              <a:rPr lang="en-US" sz="1200" i="1" kern="1200" dirty="0" smtClean="0">
                <a:solidFill>
                  <a:schemeClr val="tx1"/>
                </a:solidFill>
                <a:effectLst/>
                <a:latin typeface="+mn-lt"/>
                <a:ea typeface="+mn-ea"/>
                <a:cs typeface="+mn-cs"/>
              </a:rPr>
              <a:t>Capital in Manufacturing, </a:t>
            </a:r>
            <a:r>
              <a:rPr lang="en-US" sz="1200" kern="1200" dirty="0" smtClean="0">
                <a:solidFill>
                  <a:schemeClr val="tx1"/>
                </a:solidFill>
                <a:effectLst/>
                <a:latin typeface="+mn-lt"/>
                <a:ea typeface="+mn-ea"/>
                <a:cs typeface="+mn-cs"/>
              </a:rPr>
              <a:t>in which region of the US was the most capital invested in manufacturing?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According to the map </a:t>
            </a:r>
            <a:r>
              <a:rPr lang="en-US" sz="1200" i="1" kern="1200" dirty="0" smtClean="0">
                <a:solidFill>
                  <a:schemeClr val="tx1"/>
                </a:solidFill>
                <a:effectLst/>
                <a:latin typeface="+mn-lt"/>
                <a:ea typeface="+mn-ea"/>
                <a:cs typeface="+mn-cs"/>
              </a:rPr>
              <a:t>Males Employed in Manufacturing, </a:t>
            </a:r>
            <a:r>
              <a:rPr lang="en-US" sz="1200" kern="1200" dirty="0" smtClean="0">
                <a:solidFill>
                  <a:schemeClr val="tx1"/>
                </a:solidFill>
                <a:effectLst/>
                <a:latin typeface="+mn-lt"/>
                <a:ea typeface="+mn-ea"/>
                <a:cs typeface="+mn-cs"/>
              </a:rPr>
              <a:t>which region of the US had the most men work in manufacturing?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1688D-F0EC-4146-AAF7-CA6A7AF71366}"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Discuss:</a:t>
            </a:r>
          </a:p>
          <a:p>
            <a:r>
              <a:rPr lang="en-US" sz="1200" kern="1200" dirty="0" smtClean="0">
                <a:solidFill>
                  <a:schemeClr val="tx1"/>
                </a:solidFill>
                <a:effectLst/>
                <a:latin typeface="+mn-lt"/>
                <a:ea typeface="+mn-ea"/>
                <a:cs typeface="+mn-cs"/>
              </a:rPr>
              <a:t>What conclusions can you make about the economies of the North and South?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1688D-F0EC-4146-AAF7-CA6A7AF713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1819 Missouri wants to enter the Union as a slave state.  Refer to </a:t>
            </a:r>
            <a:r>
              <a:rPr lang="en-US" sz="1200" i="1" kern="1200" dirty="0" smtClean="0">
                <a:solidFill>
                  <a:schemeClr val="tx1"/>
                </a:solidFill>
                <a:effectLst/>
                <a:latin typeface="+mn-lt"/>
                <a:ea typeface="+mn-ea"/>
                <a:cs typeface="+mn-cs"/>
              </a:rPr>
              <a:t>National Expansion </a:t>
            </a:r>
            <a:r>
              <a:rPr lang="en-US" sz="1200" kern="1200" dirty="0" smtClean="0">
                <a:solidFill>
                  <a:schemeClr val="tx1"/>
                </a:solidFill>
                <a:effectLst/>
                <a:latin typeface="+mn-lt"/>
                <a:ea typeface="+mn-ea"/>
                <a:cs typeface="+mn-cs"/>
              </a:rPr>
              <a:t>handout and note that if this happens, slave states would have more representation in Congress.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Should Missouri enter as free or slave? </a:t>
            </a:r>
          </a:p>
          <a:p>
            <a:pPr lvl="1"/>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Use the Compromise Scenario Cards </a:t>
            </a:r>
            <a:r>
              <a:rPr lang="en-US" dirty="0" smtClean="0"/>
              <a:t>under Missouri Compromise (1820),</a:t>
            </a:r>
            <a:r>
              <a:rPr lang="en-US" baseline="0" dirty="0" smtClean="0"/>
              <a:t> pick out one or two scenarios. Read the scenarios aloud and discuss as a group what these people would think about Missouri. </a:t>
            </a:r>
          </a:p>
          <a:p>
            <a:endParaRPr lang="en-US" baseline="0" dirty="0" smtClean="0"/>
          </a:p>
          <a:p>
            <a:r>
              <a:rPr lang="en-US" b="1" baseline="0" dirty="0" smtClean="0"/>
              <a:t>Students fill out </a:t>
            </a:r>
            <a:r>
              <a:rPr lang="en-US" baseline="0" dirty="0" smtClean="0"/>
              <a:t>the Compromise of 1820 part of the Compromise Notes Sheet.  </a:t>
            </a:r>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Discussion:</a:t>
            </a:r>
          </a:p>
          <a:p>
            <a:pPr marL="171450" indent="-171450">
              <a:buFont typeface="Arial" pitchFamily="34" charset="0"/>
              <a:buChar char="•"/>
            </a:pPr>
            <a:r>
              <a:rPr lang="en-US" dirty="0" smtClean="0"/>
              <a:t>According </a:t>
            </a:r>
            <a:r>
              <a:rPr lang="en-US" dirty="0"/>
              <a:t>to the document, what is prohibited in the territory north of thirty-six degrees and thirty minutes north latitude? </a:t>
            </a:r>
          </a:p>
          <a:p>
            <a:pPr marL="171450" indent="-171450">
              <a:buFont typeface="Arial" pitchFamily="34" charset="0"/>
              <a:buChar char="•"/>
            </a:pPr>
            <a:r>
              <a:rPr lang="en-US" dirty="0"/>
              <a:t>According to the document, what will happen to a person who escapes to the territory described above? </a:t>
            </a:r>
          </a:p>
          <a:p>
            <a:pPr marL="171450" indent="-171450">
              <a:buFont typeface="Arial" pitchFamily="34" charset="0"/>
              <a:buChar char="•"/>
            </a:pPr>
            <a:r>
              <a:rPr lang="en-US" dirty="0"/>
              <a:t>Why do you think this document from 1820 is relevant when discussing the Civil War? </a:t>
            </a:r>
            <a:endParaRPr lang="en-US" dirty="0" smtClean="0"/>
          </a:p>
          <a:p>
            <a:pPr marL="171450" indent="-171450">
              <a:buFont typeface="Arial" pitchFamily="34" charset="0"/>
              <a:buChar char="•"/>
            </a:pPr>
            <a:r>
              <a:rPr lang="en-US" dirty="0" smtClean="0"/>
              <a:t>Note</a:t>
            </a:r>
            <a:r>
              <a:rPr lang="en-US" baseline="0" dirty="0" smtClean="0"/>
              <a:t> also escaped slaves may be reclaimed.</a:t>
            </a:r>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draw </a:t>
            </a:r>
            <a:r>
              <a:rPr lang="en-US" sz="1200" kern="1200" dirty="0" smtClean="0">
                <a:solidFill>
                  <a:schemeClr val="tx1"/>
                </a:solidFill>
                <a:effectLst/>
                <a:latin typeface="+mn-lt"/>
                <a:ea typeface="+mn-ea"/>
                <a:cs typeface="+mn-cs"/>
              </a:rPr>
              <a:t>36</a:t>
            </a:r>
            <a:r>
              <a:rPr lang="en-US" sz="1200" kern="1200" baseline="30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30’ on their National Map Handout to the Pacific Coast.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do you think of the decision? Why?  Show Jefferson’s opinion</a:t>
            </a:r>
            <a:r>
              <a:rPr lang="en-US" sz="1200" kern="1200" baseline="0" dirty="0" smtClean="0">
                <a:solidFill>
                  <a:schemeClr val="tx1"/>
                </a:solidFill>
                <a:effectLst/>
                <a:latin typeface="+mn-lt"/>
                <a:ea typeface="+mn-ea"/>
                <a:cs typeface="+mn-cs"/>
              </a:rPr>
              <a:t> (next slide).</a:t>
            </a:r>
          </a:p>
          <a:p>
            <a:pPr lvl="0"/>
            <a:endParaRPr lang="en-US" sz="1200" kern="1200" baseline="0" dirty="0" smtClean="0">
              <a:solidFill>
                <a:schemeClr val="tx1"/>
              </a:solidFill>
              <a:effectLst/>
              <a:latin typeface="+mn-lt"/>
              <a:ea typeface="+mn-ea"/>
              <a:cs typeface="+mn-cs"/>
            </a:endParaRPr>
          </a:p>
          <a:p>
            <a:pPr lvl="0"/>
            <a:r>
              <a:rPr lang="en-US" sz="1000" kern="1200" baseline="0" dirty="0" smtClean="0">
                <a:solidFill>
                  <a:schemeClr val="tx1"/>
                </a:solidFill>
                <a:effectLst/>
                <a:latin typeface="+mn-lt"/>
                <a:ea typeface="+mn-ea"/>
                <a:cs typeface="+mn-cs"/>
              </a:rPr>
              <a:t>Map Credit:</a:t>
            </a:r>
          </a:p>
          <a:p>
            <a:pPr lvl="0"/>
            <a:r>
              <a:rPr lang="en-US" sz="1000" dirty="0" smtClean="0"/>
              <a:t>Jacques W. </a:t>
            </a:r>
            <a:r>
              <a:rPr lang="en-US" sz="1000" dirty="0" err="1" smtClean="0"/>
              <a:t>Redway</a:t>
            </a:r>
            <a:r>
              <a:rPr lang="en-US" sz="1000" dirty="0" smtClean="0"/>
              <a:t>, F.R.G.S., </a:t>
            </a:r>
            <a:r>
              <a:rPr lang="en-US" sz="1000" i="1" dirty="0" smtClean="0"/>
              <a:t>The </a:t>
            </a:r>
            <a:r>
              <a:rPr lang="en-US" sz="1000" i="1" dirty="0" err="1" smtClean="0"/>
              <a:t>Redway</a:t>
            </a:r>
            <a:r>
              <a:rPr lang="en-US" sz="1000" i="1" dirty="0" smtClean="0"/>
              <a:t> School History </a:t>
            </a:r>
            <a:r>
              <a:rPr lang="en-US" sz="1000" dirty="0" smtClean="0"/>
              <a:t>(New York, NY: Silver, Burdett and Company, 1911) 250.</a:t>
            </a:r>
            <a:r>
              <a:rPr lang="en-US" sz="1000" baseline="0" dirty="0" smtClean="0"/>
              <a:t> </a:t>
            </a:r>
            <a:r>
              <a:rPr lang="en-US" sz="1000" dirty="0" smtClean="0"/>
              <a:t>Courtesy the private collection of Roy </a:t>
            </a:r>
            <a:r>
              <a:rPr lang="en-US" sz="1000" dirty="0" err="1" smtClean="0"/>
              <a:t>Winkelman</a:t>
            </a:r>
            <a:r>
              <a:rPr lang="en-US" sz="1000" dirty="0" smtClean="0"/>
              <a:t>. Retrieved February 11, 2011,</a:t>
            </a:r>
            <a:r>
              <a:rPr lang="en-US" sz="1000" baseline="0" dirty="0" smtClean="0"/>
              <a:t> from  http://etc.usf.edu/maps/pages/7700/7719/7719.htm</a:t>
            </a:r>
            <a:endParaRPr lang="en-US" sz="1000" kern="1200" baseline="0" dirty="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576533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Define</a:t>
            </a:r>
            <a:r>
              <a:rPr lang="en-US" dirty="0" smtClean="0"/>
              <a:t> sanguine</a:t>
            </a:r>
            <a:r>
              <a:rPr lang="en-US" baseline="0" dirty="0" smtClean="0"/>
              <a:t>, fire bell and knell. </a:t>
            </a:r>
          </a:p>
          <a:p>
            <a:endParaRPr lang="en-US" b="1" baseline="0" dirty="0" smtClean="0"/>
          </a:p>
          <a:p>
            <a:r>
              <a:rPr lang="en-US" b="1" baseline="0" dirty="0" smtClean="0"/>
              <a:t>Discussion:</a:t>
            </a:r>
          </a:p>
          <a:p>
            <a:r>
              <a:rPr lang="en-US" baseline="0" dirty="0" smtClean="0"/>
              <a:t>Why is he alarmed? What does Jefferson mean when he calls the compromise the “knell of the Union”?</a:t>
            </a:r>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as new territories become states, the balance between Northern free states and Southern slave states remained equal, although there was continued disagreements over slavery and its expansion into new territories. </a:t>
            </a:r>
          </a:p>
          <a:p>
            <a:endParaRPr lang="en-US" sz="12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Map Credit:</a:t>
            </a:r>
          </a:p>
          <a:p>
            <a:r>
              <a:rPr lang="en-US" sz="1000" dirty="0" smtClean="0"/>
              <a:t>Ward, </a:t>
            </a:r>
            <a:r>
              <a:rPr lang="en-US" sz="1000" dirty="0" err="1" smtClean="0"/>
              <a:t>Prothero</a:t>
            </a:r>
            <a:r>
              <a:rPr lang="en-US" sz="1000" dirty="0" smtClean="0"/>
              <a:t>, and </a:t>
            </a:r>
            <a:r>
              <a:rPr lang="en-US" sz="1000" dirty="0" err="1" smtClean="0"/>
              <a:t>Leathes</a:t>
            </a:r>
            <a:r>
              <a:rPr lang="en-US" sz="1000" dirty="0" smtClean="0"/>
              <a:t>, </a:t>
            </a:r>
            <a:r>
              <a:rPr lang="en-US" sz="1000" i="1" dirty="0" smtClean="0"/>
              <a:t>The Cambridge Modern History Atlas </a:t>
            </a:r>
            <a:r>
              <a:rPr lang="en-US" sz="1000" dirty="0" smtClean="0"/>
              <a:t>(New York, NY: The Macmillan Company, 1912).</a:t>
            </a:r>
            <a:r>
              <a:rPr lang="en-US" sz="1000" baseline="0" dirty="0" smtClean="0"/>
              <a:t> </a:t>
            </a:r>
            <a:r>
              <a:rPr lang="en-US" sz="1000" dirty="0" smtClean="0"/>
              <a:t>Courtesy the private collection of Roy </a:t>
            </a:r>
            <a:r>
              <a:rPr lang="en-US" sz="1000" dirty="0" err="1" smtClean="0"/>
              <a:t>Winkelman</a:t>
            </a:r>
            <a:r>
              <a:rPr lang="en-US" sz="1000" dirty="0" smtClean="0"/>
              <a:t>. Retrieved February</a:t>
            </a:r>
            <a:r>
              <a:rPr lang="en-US" sz="1000" baseline="0" dirty="0" smtClean="0"/>
              <a:t> 11, 2011, from http://etc.usf.edu/maps/pages/7400/7488/7488.htm</a:t>
            </a:r>
            <a:endParaRPr lang="en-US" sz="1000"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Explain:</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1848, the United States is expanding again due to territories gained from the Mexican American War.</a:t>
            </a:r>
          </a:p>
          <a:p>
            <a:pPr marL="171450" lvl="0" indent="-171450">
              <a:buFont typeface="Arial" pitchFamily="34" charset="0"/>
              <a:buChar char="•"/>
            </a:pPr>
            <a:r>
              <a:rPr lang="en-US" sz="1200" kern="1200" dirty="0" smtClean="0">
                <a:solidFill>
                  <a:schemeClr val="tx1"/>
                </a:solidFill>
                <a:effectLst/>
                <a:latin typeface="+mn-lt"/>
                <a:ea typeface="+mn-ea"/>
                <a:cs typeface="+mn-cs"/>
              </a:rPr>
              <a:t>Territories include:  California, Utah territory, New Mexico territory and Oregon.</a:t>
            </a:r>
          </a:p>
          <a:p>
            <a:pPr marL="171450" lvl="0" indent="-171450">
              <a:buFont typeface="Arial" pitchFamily="34" charset="0"/>
              <a:buChar char="•"/>
            </a:pPr>
            <a:r>
              <a:rPr lang="en-US" sz="1200" kern="1200" dirty="0" smtClean="0">
                <a:solidFill>
                  <a:schemeClr val="tx1"/>
                </a:solidFill>
                <a:effectLst/>
                <a:latin typeface="+mn-lt"/>
                <a:ea typeface="+mn-ea"/>
                <a:cs typeface="+mn-cs"/>
              </a:rPr>
              <a:t>California wants to enter the Union as a free state.  Note that part of California is below the Missouri Compromise line of 36</a:t>
            </a:r>
            <a:r>
              <a:rPr lang="en-US" sz="1200" kern="1200" baseline="30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30’.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a:t>
            </a:r>
            <a:r>
              <a:rPr lang="en-US" sz="1200" kern="1200" baseline="0" dirty="0" smtClean="0">
                <a:solidFill>
                  <a:schemeClr val="tx1"/>
                </a:solidFill>
                <a:effectLst/>
                <a:latin typeface="+mn-lt"/>
                <a:ea typeface="+mn-ea"/>
                <a:cs typeface="+mn-cs"/>
              </a:rPr>
              <a:t> you</a:t>
            </a:r>
            <a:r>
              <a:rPr lang="en-US" sz="1200" kern="1200" dirty="0" smtClean="0">
                <a:solidFill>
                  <a:schemeClr val="tx1"/>
                </a:solidFill>
                <a:effectLst/>
                <a:latin typeface="+mn-lt"/>
                <a:ea typeface="+mn-ea"/>
                <a:cs typeface="+mn-cs"/>
              </a:rPr>
              <a:t> expect will happen, based upon the Missouri Compromise, in regards to free and slave states?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Use the Compromise Scenario Cards </a:t>
            </a:r>
            <a:r>
              <a:rPr lang="en-US" dirty="0" smtClean="0"/>
              <a:t>under Compromise of 1850,</a:t>
            </a:r>
            <a:r>
              <a:rPr lang="en-US" baseline="0" dirty="0" smtClean="0"/>
              <a:t> Fugitive Slave Act, pick out one or two scenarios. Read the scenarios aloud and discuss as a group what these people would think about California. </a:t>
            </a:r>
          </a:p>
          <a:p>
            <a:pPr lvl="0"/>
            <a:endParaRPr lang="en-US" sz="12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Map Credit:</a:t>
            </a:r>
          </a:p>
          <a:p>
            <a:r>
              <a:rPr lang="en-US" sz="1000" dirty="0" smtClean="0"/>
              <a:t>Ward, </a:t>
            </a:r>
            <a:r>
              <a:rPr lang="en-US" sz="1000" dirty="0" err="1" smtClean="0"/>
              <a:t>Prothero</a:t>
            </a:r>
            <a:r>
              <a:rPr lang="en-US" sz="1000" dirty="0" smtClean="0"/>
              <a:t>, and </a:t>
            </a:r>
            <a:r>
              <a:rPr lang="en-US" sz="1000" dirty="0" err="1" smtClean="0"/>
              <a:t>Leathes</a:t>
            </a:r>
            <a:r>
              <a:rPr lang="en-US" sz="1000" dirty="0" smtClean="0"/>
              <a:t>, </a:t>
            </a:r>
            <a:r>
              <a:rPr lang="en-US" sz="1000" i="1" dirty="0" smtClean="0"/>
              <a:t>The Cambridge Modern History Atlas </a:t>
            </a:r>
            <a:r>
              <a:rPr lang="en-US" sz="1000" dirty="0" smtClean="0"/>
              <a:t>(New York, NY: The Macmillan Company, 1912).</a:t>
            </a:r>
            <a:r>
              <a:rPr lang="en-US" sz="1000" baseline="0" dirty="0" smtClean="0"/>
              <a:t> </a:t>
            </a:r>
            <a:r>
              <a:rPr lang="en-US" sz="1000" dirty="0" smtClean="0"/>
              <a:t>Courtesy the private collection of Roy </a:t>
            </a:r>
            <a:r>
              <a:rPr lang="en-US" sz="1000" dirty="0" err="1" smtClean="0"/>
              <a:t>Winkelman</a:t>
            </a:r>
            <a:r>
              <a:rPr lang="en-US" sz="1000" dirty="0" smtClean="0"/>
              <a:t>. Retrieved February</a:t>
            </a:r>
            <a:r>
              <a:rPr lang="en-US" sz="1000" baseline="0" dirty="0" smtClean="0"/>
              <a:t> 11, 2011, from http://etc.usf.edu/maps/pages/7400/7488/7488.htm</a:t>
            </a:r>
            <a:endParaRPr lang="en-US" sz="1000" dirty="0" smtClean="0"/>
          </a:p>
        </p:txBody>
      </p:sp>
      <p:sp>
        <p:nvSpPr>
          <p:cNvPr id="4" name="Slide Number Placeholder 3"/>
          <p:cNvSpPr>
            <a:spLocks noGrp="1"/>
          </p:cNvSpPr>
          <p:nvPr>
            <p:ph type="sldNum" sz="quarter" idx="10"/>
          </p:nvPr>
        </p:nvSpPr>
        <p:spPr/>
        <p:txBody>
          <a:bodyPr/>
          <a:lstStyle/>
          <a:p>
            <a:fld id="{1361688D-F0EC-4146-AAF7-CA6A7AF7136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Discuss: </a:t>
            </a:r>
          </a:p>
          <a:p>
            <a:pPr lvl="0"/>
            <a:r>
              <a:rPr lang="en-US" sz="1200" kern="1200" dirty="0" smtClean="0">
                <a:solidFill>
                  <a:schemeClr val="tx1"/>
                </a:solidFill>
                <a:effectLst/>
                <a:latin typeface="+mn-lt"/>
                <a:ea typeface="+mn-ea"/>
                <a:cs typeface="+mn-cs"/>
              </a:rPr>
              <a:t>According to the Missouri Compromise of 1820, what can the students expect to occur with the territories above and below 36</a:t>
            </a:r>
            <a:r>
              <a:rPr lang="en-US" sz="1200" kern="1200" baseline="30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30’?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did the Compromise of 1850 change the Missouri Compromise? </a:t>
            </a:r>
          </a:p>
          <a:p>
            <a:pPr lvl="0"/>
            <a:endParaRPr lang="en-US" sz="12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Map Credit:</a:t>
            </a:r>
            <a:br>
              <a:rPr lang="en-US" sz="1000" kern="1200" dirty="0" smtClean="0">
                <a:solidFill>
                  <a:schemeClr val="tx1"/>
                </a:solidFill>
                <a:effectLst/>
                <a:latin typeface="+mn-lt"/>
                <a:ea typeface="+mn-ea"/>
                <a:cs typeface="+mn-cs"/>
              </a:rPr>
            </a:br>
            <a:r>
              <a:rPr lang="en-US" sz="1000" dirty="0" smtClean="0"/>
              <a:t>Robert Hall, Harriet </a:t>
            </a:r>
            <a:r>
              <a:rPr lang="en-US" sz="1000" dirty="0" err="1" smtClean="0"/>
              <a:t>Smither</a:t>
            </a:r>
            <a:r>
              <a:rPr lang="en-US" sz="1000" dirty="0" smtClean="0"/>
              <a:t>, and Clarence </a:t>
            </a:r>
            <a:r>
              <a:rPr lang="en-US" sz="1000" dirty="0" err="1" smtClean="0"/>
              <a:t>Ousley</a:t>
            </a:r>
            <a:r>
              <a:rPr lang="en-US" sz="1000" dirty="0" smtClean="0"/>
              <a:t>, </a:t>
            </a:r>
            <a:r>
              <a:rPr lang="en-US" sz="1000" i="1" dirty="0" smtClean="0"/>
              <a:t>A History of the United States </a:t>
            </a:r>
            <a:r>
              <a:rPr lang="en-US" sz="1000" dirty="0" smtClean="0"/>
              <a:t>(Dallas, TX: The Southern Publishing Company, 1920) 308.</a:t>
            </a:r>
            <a:r>
              <a:rPr lang="en-US" sz="1000" baseline="0" dirty="0" smtClean="0"/>
              <a:t> </a:t>
            </a:r>
            <a:r>
              <a:rPr lang="en-US" sz="1000" dirty="0" smtClean="0"/>
              <a:t>Courtesy the private collection of Roy </a:t>
            </a:r>
            <a:r>
              <a:rPr lang="en-US" sz="1000" dirty="0" err="1" smtClean="0"/>
              <a:t>Winkelman</a:t>
            </a:r>
            <a:r>
              <a:rPr lang="en-US" sz="1000" dirty="0" smtClean="0"/>
              <a:t>. Retrieved February 11, 2011, from http://etc.usf.edu/maps/pages/5200/5289/5289.htm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1688D-F0EC-4146-AAF7-CA6A7AF7136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31D1A7B-6D71-4D0A-AB07-B48784BE4D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31D1A7B-6D71-4D0A-AB07-B48784BE4D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png"/><Relationship Id="rId6" Type="http://schemas.openxmlformats.org/officeDocument/2006/relationships/image" Target="../media/image29.jpeg"/><Relationship Id="rId7" Type="http://schemas.openxmlformats.org/officeDocument/2006/relationships/image" Target="../media/image33.png"/><Relationship Id="rId8" Type="http://schemas.openxmlformats.org/officeDocument/2006/relationships/image" Target="../media/image23.jpeg"/><Relationship Id="rId9" Type="http://schemas.openxmlformats.org/officeDocument/2006/relationships/image" Target="../media/image34.png"/><Relationship Id="rId10"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85800" y="762000"/>
            <a:ext cx="7772400" cy="1166400"/>
          </a:xfrm>
        </p:spPr>
        <p:txBody>
          <a:bodyPr/>
          <a:lstStyle/>
          <a:p>
            <a:r>
              <a:rPr lang="en-US" dirty="0" smtClean="0">
                <a:solidFill>
                  <a:schemeClr val="bg1"/>
                </a:solidFill>
              </a:rPr>
              <a:t>1860: Disunion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9" name="Rectangle 8"/>
          <p:cNvSpPr/>
          <p:nvPr/>
        </p:nvSpPr>
        <p:spPr>
          <a:xfrm>
            <a:off x="495300" y="183851"/>
            <a:ext cx="8153400" cy="707886"/>
          </a:xfrm>
          <a:prstGeom prst="rect">
            <a:avLst/>
          </a:prstGeom>
        </p:spPr>
        <p:txBody>
          <a:bodyPr wrap="square">
            <a:spAutoFit/>
          </a:bodyPr>
          <a:lstStyle/>
          <a:p>
            <a:pPr algn="ctr"/>
            <a:r>
              <a:rPr lang="en-US" sz="4000" dirty="0" smtClean="0">
                <a:solidFill>
                  <a:srgbClr val="225790"/>
                </a:solidFill>
                <a:latin typeface="Georgia" pitchFamily="18" charset="0"/>
              </a:rPr>
              <a:t>Compromise of 1850 </a:t>
            </a:r>
            <a:endParaRPr lang="en-US" sz="4000" dirty="0">
              <a:solidFill>
                <a:srgbClr val="225790"/>
              </a:solidFill>
              <a:latin typeface="Georg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85750" y="1014046"/>
            <a:ext cx="8572500" cy="5181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3" name="Title 2"/>
          <p:cNvSpPr>
            <a:spLocks noGrp="1"/>
          </p:cNvSpPr>
          <p:nvPr>
            <p:ph type="title"/>
          </p:nvPr>
        </p:nvSpPr>
        <p:spPr/>
        <p:txBody>
          <a:bodyPr/>
          <a:lstStyle/>
          <a:p>
            <a:r>
              <a:rPr lang="en-US" sz="4000" dirty="0" smtClean="0"/>
              <a:t>Compromise of 1850</a:t>
            </a:r>
            <a:endParaRPr lang="en-US" sz="4000" dirty="0"/>
          </a:p>
        </p:txBody>
      </p:sp>
      <p:sp>
        <p:nvSpPr>
          <p:cNvPr id="4" name="Content Placeholder 3"/>
          <p:cNvSpPr>
            <a:spLocks noGrp="1"/>
          </p:cNvSpPr>
          <p:nvPr>
            <p:ph idx="1"/>
          </p:nvPr>
        </p:nvSpPr>
        <p:spPr>
          <a:xfrm>
            <a:off x="457200" y="1524000"/>
            <a:ext cx="8229600" cy="4205880"/>
          </a:xfrm>
        </p:spPr>
        <p:txBody>
          <a:bodyPr/>
          <a:lstStyle/>
          <a:p>
            <a:pPr marL="0" lvl="0" indent="0">
              <a:spcBef>
                <a:spcPct val="0"/>
              </a:spcBef>
              <a:buNone/>
            </a:pPr>
            <a:r>
              <a:rPr lang="en-US" sz="2200" dirty="0">
                <a:latin typeface="Georgia" pitchFamily="18" charset="0"/>
                <a:ea typeface="Times New Roman" pitchFamily="18" charset="0"/>
              </a:rPr>
              <a:t>It being desirable, for the peace, concord, and harmony of the Union of these States, to settle and adjust amicably all existing questions of controversy between them arising out of the institution of slavery upon a fair, equitable and just basis: </a:t>
            </a:r>
            <a:r>
              <a:rPr lang="en-US" sz="2200" dirty="0" smtClean="0">
                <a:latin typeface="Georgia" pitchFamily="18" charset="0"/>
                <a:ea typeface="Times New Roman" pitchFamily="18" charset="0"/>
              </a:rPr>
              <a:t>therefore,</a:t>
            </a:r>
          </a:p>
          <a:p>
            <a:pPr lvl="1">
              <a:spcBef>
                <a:spcPct val="0"/>
              </a:spcBef>
            </a:pPr>
            <a:r>
              <a:rPr lang="en-US" sz="1800" dirty="0" smtClean="0">
                <a:latin typeface="Georgia" pitchFamily="18" charset="0"/>
                <a:ea typeface="Times New Roman" pitchFamily="18" charset="0"/>
              </a:rPr>
              <a:t>1</a:t>
            </a:r>
            <a:r>
              <a:rPr lang="en-US" sz="1800" dirty="0">
                <a:latin typeface="Georgia" pitchFamily="18" charset="0"/>
                <a:ea typeface="Times New Roman" pitchFamily="18" charset="0"/>
              </a:rPr>
              <a:t>.  Resolved, That California, with suitable boundaries, ought, upon her application to</a:t>
            </a:r>
            <a:r>
              <a:rPr lang="en-US" sz="1800" dirty="0" smtClean="0">
                <a:latin typeface="Georgia" pitchFamily="18" charset="0"/>
                <a:ea typeface="Times New Roman" pitchFamily="18" charset="0"/>
              </a:rPr>
              <a:t> be </a:t>
            </a:r>
            <a:r>
              <a:rPr lang="en-US" sz="1800" dirty="0">
                <a:latin typeface="Georgia" pitchFamily="18" charset="0"/>
                <a:ea typeface="Times New Roman" pitchFamily="18" charset="0"/>
              </a:rPr>
              <a:t>admitted as one of the States of this Union, without the imposition by</a:t>
            </a:r>
            <a:r>
              <a:rPr lang="en-US" sz="1800" dirty="0" smtClean="0">
                <a:latin typeface="Georgia" pitchFamily="18" charset="0"/>
                <a:ea typeface="Times New Roman" pitchFamily="18" charset="0"/>
              </a:rPr>
              <a:t> Congress </a:t>
            </a:r>
            <a:r>
              <a:rPr lang="en-US" sz="1800" dirty="0">
                <a:latin typeface="Georgia" pitchFamily="18" charset="0"/>
                <a:ea typeface="Times New Roman" pitchFamily="18" charset="0"/>
              </a:rPr>
              <a:t>of any restriction in respect to the exclusion or introduction of slavery</a:t>
            </a:r>
            <a:r>
              <a:rPr lang="en-US" sz="1800" dirty="0" smtClean="0">
                <a:latin typeface="Georgia" pitchFamily="18" charset="0"/>
                <a:ea typeface="Times New Roman" pitchFamily="18" charset="0"/>
              </a:rPr>
              <a:t> within </a:t>
            </a:r>
            <a:r>
              <a:rPr lang="en-US" sz="1800" dirty="0">
                <a:latin typeface="Georgia" pitchFamily="18" charset="0"/>
                <a:ea typeface="Times New Roman" pitchFamily="18" charset="0"/>
              </a:rPr>
              <a:t>those </a:t>
            </a:r>
            <a:r>
              <a:rPr lang="en-US" sz="1800" dirty="0" smtClean="0">
                <a:latin typeface="Georgia" pitchFamily="18" charset="0"/>
                <a:ea typeface="Times New Roman" pitchFamily="18" charset="0"/>
              </a:rPr>
              <a:t>boundaries.</a:t>
            </a:r>
          </a:p>
          <a:p>
            <a:pPr lvl="1">
              <a:spcBef>
                <a:spcPct val="0"/>
              </a:spcBef>
            </a:pPr>
            <a:r>
              <a:rPr lang="en-US" sz="1800" dirty="0" smtClean="0">
                <a:latin typeface="Georgia" pitchFamily="18" charset="0"/>
                <a:ea typeface="Times New Roman" pitchFamily="18" charset="0"/>
              </a:rPr>
              <a:t>2</a:t>
            </a:r>
            <a:r>
              <a:rPr lang="en-US" sz="1800" dirty="0">
                <a:latin typeface="Georgia" pitchFamily="18" charset="0"/>
                <a:ea typeface="Times New Roman" pitchFamily="18" charset="0"/>
              </a:rPr>
              <a:t>. Resolved, That as slavery does not exist by law, and is not likely to be introduced into</a:t>
            </a:r>
            <a:r>
              <a:rPr lang="en-US" sz="1800" dirty="0" smtClean="0">
                <a:latin typeface="Georgia" pitchFamily="18" charset="0"/>
                <a:ea typeface="Times New Roman" pitchFamily="18" charset="0"/>
              </a:rPr>
              <a:t> any </a:t>
            </a:r>
            <a:r>
              <a:rPr lang="en-US" sz="1800" dirty="0">
                <a:latin typeface="Georgia" pitchFamily="18" charset="0"/>
                <a:ea typeface="Times New Roman" pitchFamily="18" charset="0"/>
              </a:rPr>
              <a:t>of the territory acquired by the United States from the republic of </a:t>
            </a:r>
            <a:r>
              <a:rPr lang="en-US" sz="1800" dirty="0" smtClean="0">
                <a:latin typeface="Georgia" pitchFamily="18" charset="0"/>
                <a:ea typeface="Times New Roman" pitchFamily="18" charset="0"/>
              </a:rPr>
              <a:t>Mexico…</a:t>
            </a:r>
          </a:p>
          <a:p>
            <a:pPr lvl="1">
              <a:spcBef>
                <a:spcPct val="0"/>
              </a:spcBef>
            </a:pPr>
            <a:r>
              <a:rPr lang="en-US" sz="1800" dirty="0" smtClean="0">
                <a:latin typeface="Georgia" pitchFamily="18" charset="0"/>
                <a:ea typeface="Times New Roman" pitchFamily="18" charset="0"/>
              </a:rPr>
              <a:t>8</a:t>
            </a:r>
            <a:r>
              <a:rPr lang="en-US" sz="1800" dirty="0">
                <a:latin typeface="Georgia" pitchFamily="18" charset="0"/>
                <a:ea typeface="Times New Roman" pitchFamily="18" charset="0"/>
              </a:rPr>
              <a:t>. Resolved, That Congress has no power to promote or obstruct the trade in slaves 	between the slaveholding States; but that the admission or exclusion of slaves</a:t>
            </a:r>
            <a:r>
              <a:rPr lang="en-US" sz="1800" dirty="0" smtClean="0">
                <a:latin typeface="Georgia" pitchFamily="18" charset="0"/>
                <a:ea typeface="Times New Roman" pitchFamily="18" charset="0"/>
              </a:rPr>
              <a:t> brought </a:t>
            </a:r>
            <a:r>
              <a:rPr lang="en-US" sz="1800" dirty="0">
                <a:latin typeface="Georgia" pitchFamily="18" charset="0"/>
                <a:ea typeface="Times New Roman" pitchFamily="18" charset="0"/>
              </a:rPr>
              <a:t>from one into another of them depends exclusively upon their own</a:t>
            </a:r>
            <a:r>
              <a:rPr lang="en-US" sz="1800" dirty="0" smtClean="0">
                <a:latin typeface="Georgia" pitchFamily="18" charset="0"/>
                <a:ea typeface="Times New Roman" pitchFamily="18" charset="0"/>
              </a:rPr>
              <a:t> particular </a:t>
            </a:r>
            <a:r>
              <a:rPr lang="en-US" sz="1800" dirty="0">
                <a:latin typeface="Georgia" pitchFamily="18" charset="0"/>
                <a:ea typeface="Times New Roman" pitchFamily="18" charset="0"/>
              </a:rPr>
              <a:t>laws.</a:t>
            </a:r>
            <a:endParaRPr lang="en-US" sz="1800" dirty="0">
              <a:latin typeface="Georgia" pitchFamily="18" charset="0"/>
            </a:endParaRPr>
          </a:p>
          <a:p>
            <a:pPr marL="0" indent="0">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04800" y="381000"/>
            <a:ext cx="4147289" cy="1077218"/>
          </a:xfrm>
          <a:prstGeom prst="rect">
            <a:avLst/>
          </a:prstGeom>
        </p:spPr>
        <p:txBody>
          <a:bodyPr wrap="square">
            <a:spAutoFit/>
          </a:bodyPr>
          <a:lstStyle/>
          <a:p>
            <a:pPr algn="ctr"/>
            <a:r>
              <a:rPr lang="en-US" sz="3200" dirty="0" smtClean="0">
                <a:solidFill>
                  <a:srgbClr val="225790"/>
                </a:solidFill>
                <a:latin typeface="Georgia" pitchFamily="18" charset="0"/>
              </a:rPr>
              <a:t>Excerpt, The Fugitive Slave Act</a:t>
            </a:r>
            <a:endParaRPr lang="en-US" sz="3200" dirty="0">
              <a:solidFill>
                <a:srgbClr val="225790"/>
              </a:solidFill>
              <a:latin typeface="Georgia" pitchFamily="18" charset="0"/>
            </a:endParaRPr>
          </a:p>
        </p:txBody>
      </p:sp>
      <p:sp>
        <p:nvSpPr>
          <p:cNvPr id="14" name="Rectangle 13"/>
          <p:cNvSpPr/>
          <p:nvPr/>
        </p:nvSpPr>
        <p:spPr>
          <a:xfrm>
            <a:off x="381000" y="1676400"/>
            <a:ext cx="3886200" cy="4278094"/>
          </a:xfrm>
          <a:prstGeom prst="rect">
            <a:avLst/>
          </a:prstGeom>
        </p:spPr>
        <p:txBody>
          <a:bodyPr wrap="square">
            <a:spAutoFit/>
          </a:bodyPr>
          <a:lstStyle/>
          <a:p>
            <a:r>
              <a:rPr lang="en-US" sz="1600" b="1" dirty="0" smtClean="0">
                <a:solidFill>
                  <a:srgbClr val="225790"/>
                </a:solidFill>
                <a:latin typeface="+mj-lt"/>
              </a:rPr>
              <a:t>Section 6</a:t>
            </a:r>
          </a:p>
          <a:p>
            <a:r>
              <a:rPr lang="en-US" sz="1600" dirty="0" smtClean="0">
                <a:latin typeface="Georgia" pitchFamily="18" charset="0"/>
              </a:rPr>
              <a:t>And be it further enacted, That when a person held to service or labor in any State or Territory of the United States, has heretofore or shall hereafter escape into another State or Territory of the United States, the person or persons to whom such service or labor may be due… may pursue and reclaim such fugitive person, either by procuring a warrant or by seizing and arresting such fugitive, where the same can be done without process…</a:t>
            </a:r>
            <a:r>
              <a:rPr lang="en-US" sz="1600" dirty="0" smtClean="0">
                <a:latin typeface="Georgia" pitchFamily="18" charset="0"/>
              </a:rPr>
              <a:t> </a:t>
            </a:r>
            <a:endParaRPr lang="en-US" sz="1600" dirty="0" smtClean="0">
              <a:latin typeface="Georgia" pitchFamily="18" charset="0"/>
            </a:endParaRPr>
          </a:p>
          <a:p>
            <a:endParaRPr lang="en-US" sz="1600" dirty="0" smtClean="0">
              <a:latin typeface="Georgia" pitchFamily="18" charset="0"/>
            </a:endParaRPr>
          </a:p>
          <a:p>
            <a:r>
              <a:rPr lang="en-US" sz="1600" dirty="0" smtClean="0">
                <a:latin typeface="Georgia" pitchFamily="18" charset="0"/>
              </a:rPr>
              <a:t>In </a:t>
            </a:r>
            <a:r>
              <a:rPr lang="en-US" sz="1600" dirty="0" smtClean="0">
                <a:latin typeface="Georgia" pitchFamily="18" charset="0"/>
              </a:rPr>
              <a:t>no trial or hearing under this act shall the testimony of such alleged fugitive be admitted in evidence</a:t>
            </a:r>
            <a:endParaRPr lang="en-US" sz="1600" dirty="0">
              <a:latin typeface="Georgia" pitchFamily="18" charset="0"/>
            </a:endParaRPr>
          </a:p>
        </p:txBody>
      </p:sp>
      <p:sp>
        <p:nvSpPr>
          <p:cNvPr id="44033" name="Rectangle 1"/>
          <p:cNvSpPr>
            <a:spLocks noChangeArrowheads="1"/>
          </p:cNvSpPr>
          <p:nvPr/>
        </p:nvSpPr>
        <p:spPr bwMode="auto">
          <a:xfrm>
            <a:off x="4648200" y="476944"/>
            <a:ext cx="42672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5790"/>
                </a:solidFill>
                <a:effectLst/>
                <a:latin typeface="+mj-lt"/>
                <a:ea typeface="Times New Roman" pitchFamily="18" charset="0"/>
                <a:cs typeface="Times New Roman" pitchFamily="18" charset="0"/>
              </a:rPr>
              <a:t>Section 7</a:t>
            </a:r>
            <a:endParaRPr kumimoji="0" lang="en-US" sz="1600" b="1" i="0" u="none" strike="noStrike" cap="none" normalizeH="0" baseline="0" dirty="0" smtClean="0">
              <a:ln>
                <a:noFill/>
              </a:ln>
              <a:solidFill>
                <a:srgbClr val="22579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latin typeface="Georgia" pitchFamily="18" charset="0"/>
                <a:ea typeface="Times New Roman" pitchFamily="18" charset="0"/>
                <a:cs typeface="Times New Roman" pitchFamily="18" charset="0"/>
              </a:rPr>
              <a:t>And be it further enacted, That any person who shall knowingly and willingly obstruct, hinder, or prevent such claimant, his agent or attorney, or any person or persons lawfully assisting him, her, or them, from arresting such a fugitive from service or labor,…or shall harbor or conceal such fugitive, so as to prevent the discovery and arrest of such person, after notice or knowledge of the fact that such person was a fugitive from service or labor as aforesaid, shall, for either of said offences, be subject to a fine not exceeding one thousand dollars, and imprisonment not exceeding six months, by indictment and conviction before the District Court of the United States and shall moreover forfeit and pay, by way of civil damages to the party injured by such illegal conduct, the sum of one thousand dollars for each fugitive so lost as aforesaid, to be recovered by action of debt, in any of the District or Territorial  Courts…</a:t>
            </a:r>
            <a:endParaRPr kumimoji="0" lang="en-US" sz="1600" i="0" u="none" strike="noStrike" cap="none" normalizeH="0" baseline="0" dirty="0" smtClean="0">
              <a:ln>
                <a:noFill/>
              </a:ln>
              <a:effectLst/>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14" name="Rectangle 13"/>
          <p:cNvSpPr/>
          <p:nvPr/>
        </p:nvSpPr>
        <p:spPr>
          <a:xfrm>
            <a:off x="4800600" y="4016276"/>
            <a:ext cx="3889839" cy="2308324"/>
          </a:xfrm>
          <a:prstGeom prst="rect">
            <a:avLst/>
          </a:prstGeom>
        </p:spPr>
        <p:txBody>
          <a:bodyPr wrap="square">
            <a:spAutoFit/>
          </a:bodyPr>
          <a:lstStyle/>
          <a:p>
            <a:pPr algn="ctr"/>
            <a:r>
              <a:rPr lang="en-US" dirty="0" smtClean="0">
                <a:latin typeface="Georgia" pitchFamily="18" charset="0"/>
              </a:rPr>
              <a:t>“…the Southern gentlemen have pressed the cause, not only of human slavery but of slavery extension…the North has maintained  an unbroken silence.  The time has surely come when the voice of freedom should find an utterance</a:t>
            </a:r>
            <a:r>
              <a:rPr lang="en-US" dirty="0" smtClean="0">
                <a:latin typeface="Georgia" pitchFamily="18" charset="0"/>
              </a:rPr>
              <a:t>.”</a:t>
            </a:r>
            <a:r>
              <a:rPr lang="en-US" dirty="0" smtClean="0">
                <a:solidFill>
                  <a:srgbClr val="225790"/>
                </a:solidFill>
                <a:latin typeface="+mj-lt"/>
              </a:rPr>
              <a:t>  </a:t>
            </a:r>
            <a:r>
              <a:rPr lang="en-US" dirty="0" smtClean="0">
                <a:solidFill>
                  <a:srgbClr val="225790"/>
                </a:solidFill>
                <a:latin typeface="+mj-lt"/>
              </a:rPr>
              <a:t>Horace Mann</a:t>
            </a:r>
            <a:endParaRPr lang="en-US" dirty="0">
              <a:solidFill>
                <a:srgbClr val="225790"/>
              </a:solidFill>
              <a:latin typeface="+mj-lt"/>
            </a:endParaRPr>
          </a:p>
        </p:txBody>
      </p:sp>
      <p:sp>
        <p:nvSpPr>
          <p:cNvPr id="3" name="Title 2"/>
          <p:cNvSpPr>
            <a:spLocks noGrp="1"/>
          </p:cNvSpPr>
          <p:nvPr>
            <p:ph type="title"/>
          </p:nvPr>
        </p:nvSpPr>
        <p:spPr>
          <a:xfrm>
            <a:off x="477404" y="254770"/>
            <a:ext cx="8229600" cy="773113"/>
          </a:xfrm>
        </p:spPr>
        <p:txBody>
          <a:bodyPr/>
          <a:lstStyle/>
          <a:p>
            <a:r>
              <a:rPr lang="en-US" sz="4000" dirty="0" smtClean="0"/>
              <a:t>Compromise of 1850</a:t>
            </a:r>
            <a:br>
              <a:rPr lang="en-US" sz="4000" dirty="0" smtClean="0"/>
            </a:br>
            <a:r>
              <a:rPr lang="en-US" sz="3000" dirty="0" smtClean="0">
                <a:solidFill>
                  <a:schemeClr val="tx1"/>
                </a:solidFill>
                <a:latin typeface="+mj-lt"/>
              </a:rPr>
              <a:t>Reaction</a:t>
            </a:r>
            <a:endParaRPr lang="en-US" sz="3000" dirty="0">
              <a:solidFill>
                <a:schemeClr val="tx1"/>
              </a:solidFill>
              <a:latin typeface="+mj-lt"/>
            </a:endParaRPr>
          </a:p>
        </p:txBody>
      </p:sp>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068694" y="1573650"/>
            <a:ext cx="3122306" cy="2490038"/>
          </a:xfrm>
        </p:spPr>
      </p:pic>
      <p:pic>
        <p:nvPicPr>
          <p:cNvPr id="12" name="Content Placeholder 11"/>
          <p:cNvPicPr>
            <a:picLocks noGrp="1" noChangeAspect="1"/>
          </p:cNvPicPr>
          <p:nvPr>
            <p:ph sz="half" idx="2"/>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5758514" y="1524000"/>
            <a:ext cx="2090086" cy="2327436"/>
          </a:xfrm>
        </p:spPr>
      </p:pic>
      <p:sp>
        <p:nvSpPr>
          <p:cNvPr id="9" name="Rectangle 8"/>
          <p:cNvSpPr/>
          <p:nvPr/>
        </p:nvSpPr>
        <p:spPr>
          <a:xfrm>
            <a:off x="609600" y="4265474"/>
            <a:ext cx="3962400" cy="1754326"/>
          </a:xfrm>
          <a:prstGeom prst="rect">
            <a:avLst/>
          </a:prstGeom>
        </p:spPr>
        <p:txBody>
          <a:bodyPr wrap="square">
            <a:spAutoFit/>
          </a:bodyPr>
          <a:lstStyle/>
          <a:p>
            <a:pPr algn="ctr"/>
            <a:r>
              <a:rPr lang="en-US" dirty="0">
                <a:latin typeface="Georgia" pitchFamily="18" charset="0"/>
              </a:rPr>
              <a:t>“What do you want, you who reside in the free states? Do you want that there shall be no slavery introduced into the territories…? Have you not had your desire in California?...</a:t>
            </a:r>
            <a:r>
              <a:rPr lang="en-US" dirty="0" smtClean="0">
                <a:latin typeface="Georgia" pitchFamily="18" charset="0"/>
              </a:rPr>
              <a:t> </a:t>
            </a:r>
            <a:br>
              <a:rPr lang="en-US" dirty="0" smtClean="0">
                <a:latin typeface="Georgia" pitchFamily="18" charset="0"/>
              </a:rPr>
            </a:br>
            <a:r>
              <a:rPr lang="en-US" dirty="0" smtClean="0">
                <a:latin typeface="Georgia" pitchFamily="18" charset="0"/>
              </a:rPr>
              <a:t>What </a:t>
            </a:r>
            <a:r>
              <a:rPr lang="en-US" dirty="0">
                <a:latin typeface="Georgia" pitchFamily="18" charset="0"/>
              </a:rPr>
              <a:t>more do you want?  </a:t>
            </a:r>
            <a:r>
              <a:rPr lang="en-US" dirty="0">
                <a:solidFill>
                  <a:srgbClr val="225790"/>
                </a:solidFill>
                <a:latin typeface="+mj-lt"/>
              </a:rPr>
              <a:t>Henry Clay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3" name="Title 2"/>
          <p:cNvSpPr>
            <a:spLocks noGrp="1"/>
          </p:cNvSpPr>
          <p:nvPr>
            <p:ph type="title" idx="4294967295"/>
          </p:nvPr>
        </p:nvSpPr>
        <p:spPr>
          <a:xfrm>
            <a:off x="457200" y="258084"/>
            <a:ext cx="8229600" cy="773112"/>
          </a:xfrm>
        </p:spPr>
        <p:txBody>
          <a:bodyPr/>
          <a:lstStyle/>
          <a:p>
            <a:r>
              <a:rPr lang="en-US" sz="4000" dirty="0" smtClean="0"/>
              <a:t>United States in 1850</a:t>
            </a:r>
            <a:endParaRPr lang="en-US" sz="4000"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58093" y="1054387"/>
            <a:ext cx="6627813" cy="508970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3" name="Title 2"/>
          <p:cNvSpPr>
            <a:spLocks noGrp="1"/>
          </p:cNvSpPr>
          <p:nvPr>
            <p:ph type="title" idx="4294967295"/>
          </p:nvPr>
        </p:nvSpPr>
        <p:spPr>
          <a:xfrm>
            <a:off x="457200" y="281275"/>
            <a:ext cx="8229600" cy="773112"/>
          </a:xfrm>
        </p:spPr>
        <p:txBody>
          <a:bodyPr/>
          <a:lstStyle/>
          <a:p>
            <a:r>
              <a:rPr lang="en-US" sz="4000" dirty="0" smtClean="0"/>
              <a:t>How to Resolve?</a:t>
            </a:r>
            <a:endParaRPr lang="en-US" sz="4000" dirty="0"/>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1258093" y="1054387"/>
            <a:ext cx="6627813" cy="50897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0422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3" name="Title 2"/>
          <p:cNvSpPr>
            <a:spLocks noGrp="1"/>
          </p:cNvSpPr>
          <p:nvPr>
            <p:ph type="title" idx="4294967295"/>
          </p:nvPr>
        </p:nvSpPr>
        <p:spPr>
          <a:xfrm>
            <a:off x="457200" y="281275"/>
            <a:ext cx="8229600" cy="773112"/>
          </a:xfrm>
        </p:spPr>
        <p:txBody>
          <a:bodyPr/>
          <a:lstStyle/>
          <a:p>
            <a:r>
              <a:rPr lang="en-US" sz="4000" dirty="0" smtClean="0"/>
              <a:t>Kansas-Nebraska Act</a:t>
            </a:r>
            <a:endParaRPr lang="en-US" sz="4000"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51668" y="1143000"/>
            <a:ext cx="7840663" cy="499295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3" name="Title 2"/>
          <p:cNvSpPr>
            <a:spLocks noGrp="1"/>
          </p:cNvSpPr>
          <p:nvPr>
            <p:ph type="title"/>
          </p:nvPr>
        </p:nvSpPr>
        <p:spPr/>
        <p:txBody>
          <a:bodyPr/>
          <a:lstStyle/>
          <a:p>
            <a:r>
              <a:rPr lang="en-US" sz="4000" dirty="0" smtClean="0"/>
              <a:t>Kansas-Nebraska Act, 1854</a:t>
            </a:r>
            <a:endParaRPr lang="en-US" sz="4000" dirty="0"/>
          </a:p>
        </p:txBody>
      </p:sp>
      <p:sp>
        <p:nvSpPr>
          <p:cNvPr id="4" name="Content Placeholder 3"/>
          <p:cNvSpPr>
            <a:spLocks noGrp="1"/>
          </p:cNvSpPr>
          <p:nvPr>
            <p:ph sz="half" idx="1"/>
          </p:nvPr>
        </p:nvSpPr>
        <p:spPr/>
        <p:txBody>
          <a:bodyPr/>
          <a:lstStyle/>
          <a:p>
            <a:pPr marL="0" lvl="0" indent="0">
              <a:spcBef>
                <a:spcPct val="0"/>
              </a:spcBef>
              <a:buNone/>
            </a:pPr>
            <a:r>
              <a:rPr lang="en-US" sz="1800" b="1" dirty="0">
                <a:solidFill>
                  <a:srgbClr val="225790"/>
                </a:solidFill>
                <a:latin typeface="Georgia" pitchFamily="18" charset="0"/>
                <a:ea typeface="Times New Roman" pitchFamily="18" charset="0"/>
              </a:rPr>
              <a:t>Territory Nebraska; </a:t>
            </a:r>
            <a:r>
              <a:rPr lang="en-US" sz="1800" dirty="0">
                <a:latin typeface="Georgia" pitchFamily="18" charset="0"/>
                <a:ea typeface="Times New Roman" pitchFamily="18" charset="0"/>
              </a:rPr>
              <a:t>and when admitted as a State or States, the said Territory or any portion of the same, shall be received into the Union with or without slavery, as their Constitution may prescribe at the time of the admission</a:t>
            </a:r>
            <a:r>
              <a:rPr lang="en-US" sz="1800" dirty="0" smtClean="0">
                <a:latin typeface="Georgia" pitchFamily="18" charset="0"/>
                <a:ea typeface="Times New Roman" pitchFamily="18" charset="0"/>
              </a:rPr>
              <a:t>…</a:t>
            </a:r>
          </a:p>
          <a:p>
            <a:pPr marL="0" lvl="0" indent="0">
              <a:spcBef>
                <a:spcPct val="0"/>
              </a:spcBef>
              <a:buNone/>
            </a:pPr>
            <a:endParaRPr lang="en-US" sz="1800" dirty="0">
              <a:latin typeface="Georgia" pitchFamily="18" charset="0"/>
              <a:ea typeface="Times New Roman" pitchFamily="18" charset="0"/>
            </a:endParaRPr>
          </a:p>
          <a:p>
            <a:pPr marL="0" lvl="0" indent="0" eaLnBrk="0" hangingPunct="0">
              <a:spcBef>
                <a:spcPct val="0"/>
              </a:spcBef>
              <a:buNone/>
            </a:pPr>
            <a:r>
              <a:rPr lang="en-US" sz="1800" b="1" dirty="0">
                <a:solidFill>
                  <a:srgbClr val="225790"/>
                </a:solidFill>
                <a:latin typeface="Georgia" pitchFamily="18" charset="0"/>
                <a:ea typeface="Times New Roman" pitchFamily="18" charset="0"/>
              </a:rPr>
              <a:t>…Territory of Kansas;</a:t>
            </a:r>
            <a:r>
              <a:rPr lang="en-US" sz="1800" dirty="0">
                <a:solidFill>
                  <a:srgbClr val="225790"/>
                </a:solidFill>
                <a:latin typeface="Georgia" pitchFamily="18" charset="0"/>
                <a:ea typeface="Times New Roman" pitchFamily="18" charset="0"/>
              </a:rPr>
              <a:t> </a:t>
            </a:r>
            <a:r>
              <a:rPr lang="en-US" sz="1800" dirty="0">
                <a:latin typeface="Georgia" pitchFamily="18" charset="0"/>
                <a:ea typeface="Times New Roman" pitchFamily="18" charset="0"/>
              </a:rPr>
              <a:t>and when admitted as a State or States, the said Territory, or any portion of the same, shall be received into the Union with or without slavery, as their Constitution may prescribe at the time of their admission…</a:t>
            </a:r>
          </a:p>
          <a:p>
            <a:pPr marL="0" indent="0">
              <a:buNone/>
            </a:pPr>
            <a:endParaRPr lang="en-US" dirty="0"/>
          </a:p>
        </p:txBody>
      </p:sp>
      <p:sp>
        <p:nvSpPr>
          <p:cNvPr id="5" name="Content Placeholder 4"/>
          <p:cNvSpPr>
            <a:spLocks noGrp="1"/>
          </p:cNvSpPr>
          <p:nvPr>
            <p:ph sz="half" idx="2"/>
          </p:nvPr>
        </p:nvSpPr>
        <p:spPr/>
        <p:txBody>
          <a:bodyPr/>
          <a:lstStyle/>
          <a:p>
            <a:pPr marL="0" indent="0">
              <a:buNone/>
            </a:pPr>
            <a:r>
              <a:rPr lang="en-US" sz="1800" b="1" dirty="0">
                <a:solidFill>
                  <a:srgbClr val="225790"/>
                </a:solidFill>
                <a:latin typeface="Georgia" pitchFamily="18" charset="0"/>
              </a:rPr>
              <a:t>Opposition</a:t>
            </a:r>
            <a:r>
              <a:rPr lang="en-US" sz="1800" b="1" i="1" dirty="0">
                <a:solidFill>
                  <a:srgbClr val="225790"/>
                </a:solidFill>
                <a:latin typeface="Georgia" pitchFamily="18" charset="0"/>
              </a:rPr>
              <a:t>:</a:t>
            </a:r>
            <a:r>
              <a:rPr lang="en-US" sz="1800" i="1" dirty="0">
                <a:solidFill>
                  <a:srgbClr val="225790"/>
                </a:solidFill>
                <a:latin typeface="Georgia" pitchFamily="18" charset="0"/>
              </a:rPr>
              <a:t>  </a:t>
            </a:r>
            <a:r>
              <a:rPr lang="en-US" sz="1800" i="1" dirty="0">
                <a:latin typeface="Georgia" pitchFamily="18" charset="0"/>
              </a:rPr>
              <a:t>“We arraign this bill as a gross violation of a sacred pledge; as a criminal betrayal of precious rights; as part and parcel</a:t>
            </a:r>
            <a:r>
              <a:rPr lang="en-US" sz="1800" i="1" dirty="0" smtClean="0">
                <a:latin typeface="Georgia" pitchFamily="18" charset="0"/>
              </a:rPr>
              <a:t> </a:t>
            </a:r>
            <a:br>
              <a:rPr lang="en-US" sz="1800" i="1" dirty="0" smtClean="0">
                <a:latin typeface="Georgia" pitchFamily="18" charset="0"/>
              </a:rPr>
            </a:br>
            <a:r>
              <a:rPr lang="en-US" sz="1800" i="1" dirty="0" smtClean="0">
                <a:latin typeface="Georgia" pitchFamily="18" charset="0"/>
              </a:rPr>
              <a:t>of </a:t>
            </a:r>
            <a:r>
              <a:rPr lang="en-US" sz="1800" i="1" dirty="0">
                <a:latin typeface="Georgia" pitchFamily="18" charset="0"/>
              </a:rPr>
              <a:t>an atrocious plot to …convert it [the territories] into a dreary region of despotism, inhabited by </a:t>
            </a:r>
            <a:r>
              <a:rPr lang="en-US" sz="1800" i="1" dirty="0" smtClean="0">
                <a:latin typeface="Georgia" pitchFamily="18" charset="0"/>
              </a:rPr>
              <a:t>masters</a:t>
            </a:r>
            <a:br>
              <a:rPr lang="en-US" sz="1800" i="1" dirty="0" smtClean="0">
                <a:latin typeface="Georgia" pitchFamily="18" charset="0"/>
              </a:rPr>
            </a:br>
            <a:r>
              <a:rPr lang="en-US" sz="1800" i="1" dirty="0" smtClean="0">
                <a:latin typeface="Georgia" pitchFamily="18" charset="0"/>
              </a:rPr>
              <a:t> </a:t>
            </a:r>
            <a:r>
              <a:rPr lang="en-US" sz="1800" i="1" dirty="0">
                <a:latin typeface="Georgia" pitchFamily="18" charset="0"/>
              </a:rPr>
              <a:t>and slaves….” </a:t>
            </a:r>
            <a:r>
              <a:rPr lang="en-US" sz="1800" dirty="0" smtClean="0">
                <a:solidFill>
                  <a:srgbClr val="225790"/>
                </a:solidFill>
                <a:latin typeface="+mj-lt"/>
              </a:rPr>
              <a:t>Salmon </a:t>
            </a:r>
            <a:r>
              <a:rPr lang="en-US" sz="1800" dirty="0">
                <a:solidFill>
                  <a:srgbClr val="225790"/>
                </a:solidFill>
                <a:latin typeface="+mj-lt"/>
              </a:rPr>
              <a:t>P. </a:t>
            </a:r>
            <a:r>
              <a:rPr lang="en-US" sz="1800" dirty="0" smtClean="0">
                <a:solidFill>
                  <a:srgbClr val="225790"/>
                </a:solidFill>
                <a:latin typeface="+mj-lt"/>
              </a:rPr>
              <a:t>Chase</a:t>
            </a:r>
          </a:p>
          <a:p>
            <a:pPr marL="0" indent="0">
              <a:buNone/>
            </a:pPr>
            <a:endParaRPr lang="en-US" sz="1400" b="1" dirty="0" smtClean="0">
              <a:latin typeface="Georgia" pitchFamily="18" charset="0"/>
            </a:endParaRPr>
          </a:p>
          <a:p>
            <a:pPr marL="0" indent="0">
              <a:buNone/>
            </a:pPr>
            <a:r>
              <a:rPr lang="en-US" sz="1800" b="1" dirty="0" smtClean="0">
                <a:solidFill>
                  <a:srgbClr val="225790"/>
                </a:solidFill>
                <a:latin typeface="Georgia" pitchFamily="18" charset="0"/>
              </a:rPr>
              <a:t>Defense</a:t>
            </a:r>
            <a:r>
              <a:rPr lang="en-US" sz="1800" b="1" dirty="0">
                <a:solidFill>
                  <a:srgbClr val="225790"/>
                </a:solidFill>
                <a:latin typeface="Georgia" pitchFamily="18" charset="0"/>
              </a:rPr>
              <a:t>:</a:t>
            </a:r>
            <a:r>
              <a:rPr lang="en-US" sz="1800" dirty="0">
                <a:solidFill>
                  <a:srgbClr val="225790"/>
                </a:solidFill>
                <a:latin typeface="Georgia" pitchFamily="18" charset="0"/>
              </a:rPr>
              <a:t>  </a:t>
            </a:r>
            <a:r>
              <a:rPr lang="en-US" sz="1800" i="1" dirty="0">
                <a:latin typeface="Georgia" pitchFamily="18" charset="0"/>
              </a:rPr>
              <a:t>“The legal effect of this bill…is neither to legislate slavery into these territories or out of them, but to leave the people to do as they please….Why should this principle not prevail?”  </a:t>
            </a:r>
            <a:r>
              <a:rPr lang="en-US" sz="1400" dirty="0">
                <a:solidFill>
                  <a:srgbClr val="225790"/>
                </a:solidFill>
                <a:latin typeface="+mj-lt"/>
              </a:rPr>
              <a:t>Stephen A. Douglas</a:t>
            </a:r>
          </a:p>
          <a:p>
            <a:pPr marL="0" indent="0">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914400"/>
            <a:ext cx="7772400" cy="1362075"/>
          </a:xfrm>
        </p:spPr>
        <p:txBody>
          <a:bodyPr/>
          <a:lstStyle/>
          <a:p>
            <a:pPr algn="ctr"/>
            <a:r>
              <a:rPr lang="en-US" sz="6000" dirty="0" smtClean="0">
                <a:solidFill>
                  <a:schemeClr val="bg1"/>
                </a:solidFill>
              </a:rPr>
              <a:t>Trigger Events of the </a:t>
            </a:r>
            <a:br>
              <a:rPr lang="en-US" sz="6000" dirty="0" smtClean="0">
                <a:solidFill>
                  <a:schemeClr val="bg1"/>
                </a:solidFill>
              </a:rPr>
            </a:br>
            <a:r>
              <a:rPr lang="en-US" sz="6000" dirty="0" smtClean="0">
                <a:solidFill>
                  <a:schemeClr val="bg1"/>
                </a:solidFill>
              </a:rPr>
              <a:t>Civil War</a:t>
            </a:r>
            <a:endParaRPr lang="en-US" sz="60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2581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Dred Scott</a:t>
            </a:r>
            <a:endParaRPr lang="en-US"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44864" y="1676400"/>
            <a:ext cx="3074736" cy="3505200"/>
          </a:xfrm>
        </p:spPr>
      </p:pic>
      <p:sp>
        <p:nvSpPr>
          <p:cNvPr id="4" name="Content Placeholder 3"/>
          <p:cNvSpPr>
            <a:spLocks noGrp="1"/>
          </p:cNvSpPr>
          <p:nvPr>
            <p:ph sz="half" idx="2"/>
          </p:nvPr>
        </p:nvSpPr>
        <p:spPr/>
        <p:txBody>
          <a:bodyPr/>
          <a:lstStyle/>
          <a:p>
            <a:pPr marL="0" indent="0">
              <a:buNone/>
            </a:pPr>
            <a:r>
              <a:rPr lang="en-US" sz="2200" dirty="0">
                <a:ea typeface="Times New Roman" pitchFamily="18" charset="0"/>
              </a:rPr>
              <a:t>Scott was a slave who sued for his freedom based upon his extended residence, with his master, in the free states of Illinois and Wisconsin.</a:t>
            </a:r>
            <a:endParaRPr lang="en-US" sz="2200" dirty="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903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762000"/>
            <a:ext cx="7772400" cy="1362075"/>
          </a:xfrm>
        </p:spPr>
        <p:txBody>
          <a:bodyPr/>
          <a:lstStyle/>
          <a:p>
            <a:pPr algn="ctr"/>
            <a:r>
              <a:rPr lang="en-US" sz="6000" dirty="0" smtClean="0">
                <a:solidFill>
                  <a:schemeClr val="bg1"/>
                </a:solidFill>
              </a:rPr>
              <a:t>Compromises</a:t>
            </a:r>
            <a:endParaRPr lang="en-US" sz="60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7444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3" name="Title 2"/>
          <p:cNvSpPr>
            <a:spLocks noGrp="1"/>
          </p:cNvSpPr>
          <p:nvPr>
            <p:ph type="title"/>
          </p:nvPr>
        </p:nvSpPr>
        <p:spPr/>
        <p:txBody>
          <a:bodyPr/>
          <a:lstStyle/>
          <a:p>
            <a:r>
              <a:rPr lang="en-US" sz="4000" dirty="0" smtClean="0"/>
              <a:t>Dred Scott</a:t>
            </a:r>
            <a:r>
              <a:rPr lang="en-US" sz="3200" dirty="0" smtClean="0">
                <a:solidFill>
                  <a:srgbClr val="5F5F5F"/>
                </a:solidFill>
              </a:rPr>
              <a:t/>
            </a:r>
            <a:br>
              <a:rPr lang="en-US" sz="3200" dirty="0" smtClean="0">
                <a:solidFill>
                  <a:srgbClr val="5F5F5F"/>
                </a:solidFill>
              </a:rPr>
            </a:br>
            <a:r>
              <a:rPr lang="en-US" sz="2800" dirty="0" smtClean="0">
                <a:solidFill>
                  <a:schemeClr val="tx1"/>
                </a:solidFill>
                <a:latin typeface="+mj-lt"/>
              </a:rPr>
              <a:t>Supreme Court Decision</a:t>
            </a:r>
            <a:endParaRPr lang="en-US" sz="2800" dirty="0">
              <a:solidFill>
                <a:schemeClr val="tx1"/>
              </a:solidFill>
              <a:latin typeface="+mj-lt"/>
            </a:endParaRPr>
          </a:p>
        </p:txBody>
      </p:sp>
      <p:sp>
        <p:nvSpPr>
          <p:cNvPr id="4" name="Content Placeholder 3"/>
          <p:cNvSpPr>
            <a:spLocks noGrp="1"/>
          </p:cNvSpPr>
          <p:nvPr>
            <p:ph idx="1"/>
          </p:nvPr>
        </p:nvSpPr>
        <p:spPr/>
        <p:txBody>
          <a:bodyPr/>
          <a:lstStyle/>
          <a:p>
            <a:pPr marL="0" indent="0">
              <a:buNone/>
            </a:pPr>
            <a:r>
              <a:rPr lang="en-US" sz="2200" dirty="0">
                <a:latin typeface="Georgia" pitchFamily="18" charset="0"/>
              </a:rPr>
              <a:t>“They [African Americans] are not included, and were not intended to be included, under the word ‘citizens' in the Constitution, and can therefore claim none of the rights and privileges which that instrument provides for and secures to citizens of the United States.”</a:t>
            </a:r>
          </a:p>
          <a:p>
            <a:endParaRPr lang="en-US" sz="2200" dirty="0">
              <a:latin typeface="Georgia" pitchFamily="18" charset="0"/>
            </a:endParaRPr>
          </a:p>
          <a:p>
            <a:pPr marL="0" indent="0">
              <a:buNone/>
            </a:pPr>
            <a:r>
              <a:rPr lang="en-US" sz="2200" dirty="0">
                <a:latin typeface="Georgia" pitchFamily="18" charset="0"/>
              </a:rPr>
              <a:t>“…the act of Congress which prohibited a citizen from holding and owning property [slaves] …north of the line therein mentioned is not warranted by the Constitution  and is therefore void…” </a:t>
            </a:r>
          </a:p>
          <a:p>
            <a:pPr marL="0" indent="0" algn="r">
              <a:buNone/>
            </a:pPr>
            <a:r>
              <a:rPr lang="en-US" sz="2200" dirty="0">
                <a:solidFill>
                  <a:srgbClr val="225790"/>
                </a:solidFill>
                <a:latin typeface="+mj-lt"/>
              </a:rPr>
              <a:t>Chief </a:t>
            </a:r>
            <a:r>
              <a:rPr lang="en-US" sz="2200" dirty="0" smtClean="0">
                <a:solidFill>
                  <a:srgbClr val="225790"/>
                </a:solidFill>
                <a:latin typeface="+mj-lt"/>
              </a:rPr>
              <a:t>Justice Roger </a:t>
            </a:r>
            <a:r>
              <a:rPr lang="en-US" sz="2200" dirty="0">
                <a:solidFill>
                  <a:srgbClr val="225790"/>
                </a:solidFill>
                <a:latin typeface="+mj-lt"/>
              </a:rPr>
              <a:t>Taney, Majority Opinion</a:t>
            </a:r>
          </a:p>
          <a:p>
            <a:pPr marL="0" indent="0">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Dred Scott</a:t>
            </a:r>
            <a:r>
              <a:rPr lang="en-US" dirty="0" smtClean="0">
                <a:solidFill>
                  <a:srgbClr val="5F5F5F"/>
                </a:solidFill>
              </a:rPr>
              <a:t/>
            </a:r>
            <a:br>
              <a:rPr lang="en-US" dirty="0" smtClean="0">
                <a:solidFill>
                  <a:srgbClr val="5F5F5F"/>
                </a:solidFill>
              </a:rPr>
            </a:br>
            <a:r>
              <a:rPr lang="en-US" sz="2800" dirty="0" smtClean="0">
                <a:solidFill>
                  <a:schemeClr val="tx1"/>
                </a:solidFill>
              </a:rPr>
              <a:t>Public Reaction</a:t>
            </a:r>
            <a:endParaRPr lang="en-US" sz="2800" dirty="0">
              <a:solidFill>
                <a:schemeClr val="tx1"/>
              </a:solidFill>
            </a:endParaRPr>
          </a:p>
        </p:txBody>
      </p:sp>
      <p:sp>
        <p:nvSpPr>
          <p:cNvPr id="3" name="Content Placeholder 2"/>
          <p:cNvSpPr>
            <a:spLocks noGrp="1"/>
          </p:cNvSpPr>
          <p:nvPr>
            <p:ph idx="1"/>
          </p:nvPr>
        </p:nvSpPr>
        <p:spPr/>
        <p:txBody>
          <a:bodyPr/>
          <a:lstStyle/>
          <a:p>
            <a:pPr marL="0" lvl="0" indent="0">
              <a:buNone/>
            </a:pPr>
            <a:r>
              <a:rPr lang="en-US" sz="2200" dirty="0">
                <a:solidFill>
                  <a:srgbClr val="000000"/>
                </a:solidFill>
                <a:latin typeface="Georgia" pitchFamily="18" charset="0"/>
                <a:ea typeface="Times New Roman" pitchFamily="18" charset="0"/>
              </a:rPr>
              <a:t>“It is no novelty to find the Supreme Court following the lead of the Slavery Extension party, to which most of its members belong. Five of the Judges are slaveholders, and two of the other four owe their appointments to their facile ingenuity in making State laws bend to Federal demands in behalf of "the Southern institution.“</a:t>
            </a:r>
            <a:r>
              <a:rPr lang="en-US" sz="2200" dirty="0" smtClean="0">
                <a:solidFill>
                  <a:srgbClr val="000000"/>
                </a:solidFill>
                <a:latin typeface="Georgia" pitchFamily="18" charset="0"/>
                <a:ea typeface="Times New Roman" pitchFamily="18" charset="0"/>
              </a:rPr>
              <a:t> </a:t>
            </a:r>
          </a:p>
          <a:p>
            <a:pPr marL="0" lvl="0" indent="0" algn="r">
              <a:buNone/>
            </a:pPr>
            <a:r>
              <a:rPr lang="en-US" sz="2200" dirty="0" smtClean="0">
                <a:solidFill>
                  <a:srgbClr val="225790"/>
                </a:solidFill>
                <a:latin typeface="+mj-lt"/>
                <a:ea typeface="Times New Roman" pitchFamily="18" charset="0"/>
              </a:rPr>
              <a:t>- </a:t>
            </a:r>
            <a:r>
              <a:rPr lang="en-US" sz="2200" dirty="0">
                <a:solidFill>
                  <a:srgbClr val="225790"/>
                </a:solidFill>
                <a:latin typeface="+mj-lt"/>
                <a:ea typeface="Times New Roman" pitchFamily="18" charset="0"/>
              </a:rPr>
              <a:t>Editorial in the Albany, New York, Evening Journal, 1857</a:t>
            </a:r>
            <a:endParaRPr lang="en-US" sz="2200" dirty="0">
              <a:solidFill>
                <a:srgbClr val="225790"/>
              </a:solidFill>
              <a:latin typeface="+mj-lt"/>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799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itchFamily="18" charset="0"/>
              </a:rPr>
              <a:t>John Brown’s Raid</a:t>
            </a:r>
            <a:r>
              <a:rPr lang="en-US" b="1" dirty="0" smtClean="0">
                <a:solidFill>
                  <a:srgbClr val="5F5F5F"/>
                </a:solidFill>
                <a:latin typeface="Calibri" pitchFamily="34" charset="0"/>
              </a:rPr>
              <a:t/>
            </a:r>
            <a:br>
              <a:rPr lang="en-US" b="1" dirty="0" smtClean="0">
                <a:solidFill>
                  <a:srgbClr val="5F5F5F"/>
                </a:solidFill>
                <a:latin typeface="Calibri" pitchFamily="34" charset="0"/>
              </a:rPr>
            </a:br>
            <a:r>
              <a:rPr lang="en-US" sz="3100" dirty="0" smtClean="0">
                <a:solidFill>
                  <a:schemeClr val="tx1"/>
                </a:solidFill>
                <a:latin typeface="+mj-lt"/>
              </a:rPr>
              <a:t>Harper’s Ferry, VA, October 1859</a:t>
            </a:r>
            <a:endParaRPr lang="en-US" sz="3100" dirty="0">
              <a:solidFill>
                <a:schemeClr val="tx1"/>
              </a:solidFill>
              <a:latin typeface="+mj-lt"/>
            </a:endParaRPr>
          </a:p>
        </p:txBody>
      </p:sp>
      <p:pic>
        <p:nvPicPr>
          <p:cNvPr id="11" name="Content Placeholder 10"/>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0" y="2209800"/>
            <a:ext cx="4038600" cy="2976839"/>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43000" y="1905000"/>
            <a:ext cx="2517404" cy="357855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5766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John Brown’s Raid</a:t>
            </a:r>
            <a:endParaRPr lang="en-US" sz="40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93804" y="1981200"/>
            <a:ext cx="4777483" cy="3429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2708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atin typeface="Georgia" pitchFamily="18" charset="0"/>
              </a:rPr>
              <a:t>Two views</a:t>
            </a:r>
            <a:r>
              <a:rPr lang="en-US" sz="3200" dirty="0" smtClean="0">
                <a:latin typeface="Georgia" pitchFamily="18" charset="0"/>
              </a:rPr>
              <a:t/>
            </a:r>
            <a:br>
              <a:rPr lang="en-US" sz="3200" dirty="0" smtClean="0">
                <a:latin typeface="Georgia" pitchFamily="18" charset="0"/>
              </a:rPr>
            </a:br>
            <a:r>
              <a:rPr lang="en-US" sz="3000" dirty="0" smtClean="0">
                <a:solidFill>
                  <a:schemeClr val="tx1"/>
                </a:solidFill>
                <a:latin typeface="+mj-lt"/>
              </a:rPr>
              <a:t>What’s your opinion?</a:t>
            </a:r>
            <a:endParaRPr lang="en-US" sz="3000" dirty="0">
              <a:solidFill>
                <a:schemeClr val="tx1"/>
              </a:solidFill>
              <a:latin typeface="+mj-lt"/>
            </a:endParaRPr>
          </a:p>
        </p:txBody>
      </p:sp>
      <p:sp>
        <p:nvSpPr>
          <p:cNvPr id="4" name="Text Placeholder 3"/>
          <p:cNvSpPr>
            <a:spLocks noGrp="1"/>
          </p:cNvSpPr>
          <p:nvPr>
            <p:ph type="body" idx="1"/>
          </p:nvPr>
        </p:nvSpPr>
        <p:spPr>
          <a:xfrm>
            <a:off x="838200" y="1535113"/>
            <a:ext cx="3048000" cy="598487"/>
          </a:xfrm>
        </p:spPr>
        <p:txBody>
          <a:bodyPr/>
          <a:lstStyle/>
          <a:p>
            <a:pPr algn="ctr"/>
            <a:r>
              <a:rPr lang="en-US" dirty="0" smtClean="0">
                <a:solidFill>
                  <a:srgbClr val="225790"/>
                </a:solidFill>
              </a:rPr>
              <a:t>Martyr</a:t>
            </a:r>
            <a:endParaRPr lang="en-US" dirty="0">
              <a:solidFill>
                <a:srgbClr val="225790"/>
              </a:solidFill>
            </a:endParaRPr>
          </a:p>
        </p:txBody>
      </p:sp>
      <p:pic>
        <p:nvPicPr>
          <p:cNvPr id="10" name="Content Placeholder 9"/>
          <p:cNvPicPr>
            <a:picLocks noGrp="1" noChangeAspect="1"/>
          </p:cNvPicPr>
          <p:nvPr>
            <p:ph sz="half" idx="2"/>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990600" y="2286000"/>
            <a:ext cx="2895600" cy="3512829"/>
          </a:xfrm>
        </p:spPr>
      </p:pic>
      <p:sp>
        <p:nvSpPr>
          <p:cNvPr id="8" name="Text Placeholder 7"/>
          <p:cNvSpPr>
            <a:spLocks noGrp="1"/>
          </p:cNvSpPr>
          <p:nvPr>
            <p:ph type="body" sz="quarter" idx="3"/>
          </p:nvPr>
        </p:nvSpPr>
        <p:spPr>
          <a:xfrm>
            <a:off x="4343400" y="1591731"/>
            <a:ext cx="4041775" cy="639762"/>
          </a:xfrm>
        </p:spPr>
        <p:txBody>
          <a:bodyPr/>
          <a:lstStyle/>
          <a:p>
            <a:pPr algn="ctr"/>
            <a:r>
              <a:rPr lang="en-US" dirty="0" smtClean="0">
                <a:solidFill>
                  <a:srgbClr val="225790"/>
                </a:solidFill>
              </a:rPr>
              <a:t>Terrorist</a:t>
            </a:r>
            <a:endParaRPr lang="en-US" dirty="0">
              <a:solidFill>
                <a:srgbClr val="225790"/>
              </a:solidFill>
            </a:endParaRPr>
          </a:p>
        </p:txBody>
      </p:sp>
      <p:pic>
        <p:nvPicPr>
          <p:cNvPr id="11" name="Content Placeholder 10"/>
          <p:cNvPicPr>
            <a:picLocks noGrp="1" noChangeAspect="1"/>
          </p:cNvPicPr>
          <p:nvPr>
            <p:ph sz="quarter" idx="4"/>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4346575" y="2342618"/>
            <a:ext cx="3971928" cy="3448582"/>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4166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a:t>
            </a:r>
            <a:r>
              <a:rPr lang="en-US" sz="2800" dirty="0" smtClean="0"/>
              <a:t>I</a:t>
            </a:r>
            <a:r>
              <a:rPr lang="en-US" sz="2800" dirty="0"/>
              <a:t>, John Brown, am now quite certain that the crimes of this guilty land will never be purged away but with blood</a:t>
            </a:r>
            <a:r>
              <a:rPr lang="en-US" sz="2800" dirty="0" smtClean="0"/>
              <a:t>.”</a:t>
            </a:r>
            <a:endParaRPr lang="en-US" sz="2800" dirty="0"/>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90700" y="2057400"/>
            <a:ext cx="5562600" cy="369029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1310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1362075"/>
          </a:xfrm>
        </p:spPr>
        <p:txBody>
          <a:bodyPr/>
          <a:lstStyle/>
          <a:p>
            <a:pPr algn="ctr"/>
            <a:r>
              <a:rPr lang="en-US" sz="6000" dirty="0" smtClean="0">
                <a:solidFill>
                  <a:schemeClr val="bg1"/>
                </a:solidFill>
              </a:rPr>
              <a:t>The Country in 1860</a:t>
            </a:r>
            <a:endParaRPr lang="en-US" sz="60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384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3276600" y="762000"/>
            <a:ext cx="184731" cy="584775"/>
          </a:xfrm>
          <a:prstGeom prst="rect">
            <a:avLst/>
          </a:prstGeom>
        </p:spPr>
        <p:txBody>
          <a:bodyPr wrap="none">
            <a:spAutoFit/>
          </a:bodyPr>
          <a:lstStyle/>
          <a:p>
            <a:pPr algn="ctr"/>
            <a:endParaRPr lang="en-US" sz="3200" b="1" dirty="0">
              <a:latin typeface="Albertus Medium" pitchFamily="34" charset="0"/>
            </a:endParaRPr>
          </a:p>
        </p:txBody>
      </p:sp>
      <p:sp>
        <p:nvSpPr>
          <p:cNvPr id="9" name="Rectangle 8"/>
          <p:cNvSpPr/>
          <p:nvPr/>
        </p:nvSpPr>
        <p:spPr>
          <a:xfrm>
            <a:off x="0" y="6611779"/>
            <a:ext cx="9144000" cy="246221"/>
          </a:xfrm>
          <a:prstGeom prst="rect">
            <a:avLst/>
          </a:prstGeom>
        </p:spPr>
        <p:txBody>
          <a:bodyPr wrap="square">
            <a:spAutoFit/>
          </a:bodyPr>
          <a:lstStyle/>
          <a:p>
            <a:pPr lvl="0" fontAlgn="base">
              <a:spcBef>
                <a:spcPct val="0"/>
              </a:spcBef>
              <a:spcAft>
                <a:spcPct val="0"/>
              </a:spcAft>
              <a:tabLst>
                <a:tab pos="3076575" algn="l"/>
              </a:tabLst>
            </a:pPr>
            <a:r>
              <a:rPr lang="en-US" sz="1000" dirty="0" smtClean="0">
                <a:latin typeface="Arial" pitchFamily="34" charset="0"/>
                <a:ea typeface="Times New Roman" pitchFamily="18" charset="0"/>
              </a:rPr>
              <a:t>Source: University of Virginia, Historical Census Browser, http://mapserver.lib.virginia.edu/index.html</a:t>
            </a:r>
            <a:endParaRPr lang="en-US" dirty="0" smtClean="0">
              <a:latin typeface="Arial" pitchFamily="34" charset="0"/>
            </a:endParaRPr>
          </a:p>
        </p:txBody>
      </p:sp>
      <p:pic>
        <p:nvPicPr>
          <p:cNvPr id="16" name="Picture 3" descr="total number of slave holder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44554" y="457200"/>
            <a:ext cx="4363506" cy="4038600"/>
          </a:xfrm>
          <a:prstGeom prst="rect">
            <a:avLst/>
          </a:prstGeom>
          <a:noFill/>
        </p:spPr>
      </p:pic>
      <p:pic>
        <p:nvPicPr>
          <p:cNvPr id="18" name="Picture 4" descr="Total Slave Holders ke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 y="3886200"/>
            <a:ext cx="3048000" cy="1905000"/>
          </a:xfrm>
          <a:prstGeom prst="rect">
            <a:avLst/>
          </a:prstGeom>
          <a:noFill/>
        </p:spPr>
      </p:pic>
      <p:sp>
        <p:nvSpPr>
          <p:cNvPr id="19" name="Rectangle 18"/>
          <p:cNvSpPr/>
          <p:nvPr/>
        </p:nvSpPr>
        <p:spPr>
          <a:xfrm>
            <a:off x="304800" y="381000"/>
            <a:ext cx="4038600" cy="461665"/>
          </a:xfrm>
          <a:prstGeom prst="rect">
            <a:avLst/>
          </a:prstGeom>
        </p:spPr>
        <p:txBody>
          <a:bodyPr wrap="square">
            <a:spAutoFit/>
          </a:bodyPr>
          <a:lstStyle/>
          <a:p>
            <a:pPr lvl="0" algn="ctr" fontAlgn="base">
              <a:spcBef>
                <a:spcPct val="0"/>
              </a:spcBef>
              <a:spcAft>
                <a:spcPct val="0"/>
              </a:spcAft>
            </a:pPr>
            <a:r>
              <a:rPr lang="en-US" sz="2400" dirty="0" smtClean="0">
                <a:solidFill>
                  <a:srgbClr val="225790"/>
                </a:solidFill>
                <a:ea typeface="Times New Roman" pitchFamily="18" charset="0"/>
              </a:rPr>
              <a:t>Total Slave Holders in 1860</a:t>
            </a:r>
            <a:endParaRPr lang="en-US" sz="2400" dirty="0" smtClean="0">
              <a:solidFill>
                <a:srgbClr val="225790"/>
              </a:solidFill>
            </a:endParaRPr>
          </a:p>
        </p:txBody>
      </p:sp>
      <p:pic>
        <p:nvPicPr>
          <p:cNvPr id="20" name="Picture 4" descr="Large farms map"/>
          <p:cNvPicPr>
            <a:picLocks noChangeAspect="1" noChangeArrowheads="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76800" y="533400"/>
            <a:ext cx="4038600" cy="4038600"/>
          </a:xfrm>
          <a:prstGeom prst="rect">
            <a:avLst/>
          </a:prstGeom>
          <a:noFill/>
        </p:spPr>
      </p:pic>
      <p:pic>
        <p:nvPicPr>
          <p:cNvPr id="21" name="Picture 3" descr="Large farms key"/>
          <p:cNvPicPr>
            <a:picLocks noChangeAspect="1" noChangeArrowheads="1"/>
          </p:cNvPicPr>
          <p:nvPr/>
        </p:nvPicPr>
        <p:blipFill>
          <a:blip r:embed="rId6">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4953000" y="3886200"/>
            <a:ext cx="2078305" cy="1752600"/>
          </a:xfrm>
          <a:prstGeom prst="rect">
            <a:avLst/>
          </a:prstGeom>
          <a:noFill/>
        </p:spPr>
      </p:pic>
      <p:sp>
        <p:nvSpPr>
          <p:cNvPr id="22" name="Rectangle 21"/>
          <p:cNvSpPr/>
          <p:nvPr/>
        </p:nvSpPr>
        <p:spPr>
          <a:xfrm>
            <a:off x="5029200" y="228600"/>
            <a:ext cx="3962400" cy="1261884"/>
          </a:xfrm>
          <a:prstGeom prst="rect">
            <a:avLst/>
          </a:prstGeom>
        </p:spPr>
        <p:txBody>
          <a:bodyPr wrap="square">
            <a:spAutoFit/>
          </a:bodyPr>
          <a:lstStyle/>
          <a:p>
            <a:pPr lvl="0" algn="ctr" fontAlgn="base">
              <a:spcBef>
                <a:spcPct val="0"/>
              </a:spcBef>
              <a:spcAft>
                <a:spcPct val="0"/>
              </a:spcAft>
            </a:pPr>
            <a:r>
              <a:rPr lang="en-US" sz="2400" dirty="0" smtClean="0">
                <a:solidFill>
                  <a:srgbClr val="225790"/>
                </a:solidFill>
                <a:ea typeface="Times New Roman" pitchFamily="18" charset="0"/>
              </a:rPr>
              <a:t>Farms Larger than 1000 Acres in 1860</a:t>
            </a:r>
            <a:endParaRPr lang="en-US" sz="2400" dirty="0" smtClean="0">
              <a:solidFill>
                <a:srgbClr val="225790"/>
              </a:solidFill>
            </a:endParaRPr>
          </a:p>
          <a:p>
            <a:pPr lvl="0" eaLnBrk="0" fontAlgn="base" hangingPunct="0">
              <a:spcBef>
                <a:spcPct val="0"/>
              </a:spcBef>
              <a:spcAft>
                <a:spcPct val="0"/>
              </a:spcAft>
            </a:pPr>
            <a:endParaRPr lang="en-US" sz="2800" dirty="0" smtClean="0">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228600" y="457200"/>
            <a:ext cx="4191000" cy="707886"/>
          </a:xfrm>
          <a:prstGeom prst="rect">
            <a:avLst/>
          </a:prstGeom>
        </p:spPr>
        <p:txBody>
          <a:bodyPr wrap="square">
            <a:spAutoFit/>
          </a:bodyPr>
          <a:lstStyle/>
          <a:p>
            <a:pPr lvl="0" algn="ctr" fontAlgn="base">
              <a:spcBef>
                <a:spcPct val="0"/>
              </a:spcBef>
              <a:spcAft>
                <a:spcPct val="0"/>
              </a:spcAft>
            </a:pPr>
            <a:r>
              <a:rPr lang="en-US" sz="2000" dirty="0" smtClean="0">
                <a:solidFill>
                  <a:srgbClr val="225790"/>
                </a:solidFill>
                <a:ea typeface="Times New Roman" pitchFamily="18" charset="0"/>
              </a:rPr>
              <a:t>Capital Invested in Manufacturing</a:t>
            </a:r>
            <a:r>
              <a:rPr lang="en-US" sz="2000" dirty="0" smtClean="0">
                <a:solidFill>
                  <a:srgbClr val="225790"/>
                </a:solidFill>
                <a:ea typeface="Times New Roman" pitchFamily="18" charset="0"/>
              </a:rPr>
              <a:t> </a:t>
            </a:r>
            <a:br>
              <a:rPr lang="en-US" sz="2000" dirty="0" smtClean="0">
                <a:solidFill>
                  <a:srgbClr val="225790"/>
                </a:solidFill>
                <a:ea typeface="Times New Roman" pitchFamily="18" charset="0"/>
              </a:rPr>
            </a:br>
            <a:r>
              <a:rPr lang="en-US" sz="2000" dirty="0" smtClean="0">
                <a:solidFill>
                  <a:srgbClr val="225790"/>
                </a:solidFill>
                <a:ea typeface="Times New Roman" pitchFamily="18" charset="0"/>
              </a:rPr>
              <a:t>(</a:t>
            </a:r>
            <a:r>
              <a:rPr lang="en-US" sz="2000" dirty="0" smtClean="0">
                <a:solidFill>
                  <a:srgbClr val="225790"/>
                </a:solidFill>
                <a:ea typeface="Times New Roman" pitchFamily="18" charset="0"/>
              </a:rPr>
              <a:t>In Dollars) in 1860</a:t>
            </a:r>
            <a:endParaRPr lang="en-US" sz="2000" dirty="0" smtClean="0">
              <a:solidFill>
                <a:srgbClr val="225790"/>
              </a:solidFill>
            </a:endParaRPr>
          </a:p>
        </p:txBody>
      </p:sp>
      <p:sp>
        <p:nvSpPr>
          <p:cNvPr id="9" name="Rectangle 8"/>
          <p:cNvSpPr/>
          <p:nvPr/>
        </p:nvSpPr>
        <p:spPr>
          <a:xfrm>
            <a:off x="0" y="6611779"/>
            <a:ext cx="9144000" cy="246221"/>
          </a:xfrm>
          <a:prstGeom prst="rect">
            <a:avLst/>
          </a:prstGeom>
        </p:spPr>
        <p:txBody>
          <a:bodyPr wrap="square">
            <a:spAutoFit/>
          </a:bodyPr>
          <a:lstStyle/>
          <a:p>
            <a:pPr lvl="0" fontAlgn="base">
              <a:spcBef>
                <a:spcPct val="0"/>
              </a:spcBef>
              <a:spcAft>
                <a:spcPct val="0"/>
              </a:spcAft>
              <a:tabLst>
                <a:tab pos="3076575" algn="l"/>
              </a:tabLst>
            </a:pPr>
            <a:r>
              <a:rPr lang="en-US" sz="1000" dirty="0" smtClean="0">
                <a:latin typeface="Arial" pitchFamily="34" charset="0"/>
                <a:ea typeface="Times New Roman" pitchFamily="18" charset="0"/>
              </a:rPr>
              <a:t>Source: University of Virginia, Historical Census Browser, http://mapserver.lib.virginia.edu/index.html</a:t>
            </a:r>
            <a:endParaRPr lang="en-US" dirty="0" smtClean="0">
              <a:latin typeface="Arial" pitchFamily="34" charset="0"/>
            </a:endParaRPr>
          </a:p>
        </p:txBody>
      </p:sp>
      <p:pic>
        <p:nvPicPr>
          <p:cNvPr id="12" name="Picture 2" descr="dollars in manufaturing map"/>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400" y="457200"/>
            <a:ext cx="4191000" cy="4191000"/>
          </a:xfrm>
          <a:prstGeom prst="rect">
            <a:avLst/>
          </a:prstGeom>
          <a:noFill/>
        </p:spPr>
      </p:pic>
      <p:pic>
        <p:nvPicPr>
          <p:cNvPr id="13" name="Picture 1" descr="Manufaturing dollars key"/>
          <p:cNvPicPr>
            <a:picLocks noChangeAspect="1" noChangeArrowheads="1"/>
          </p:cNvPicPr>
          <p:nvPr/>
        </p:nvPicPr>
        <p:blipFill>
          <a:blip r:embed="rId4">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152400" y="4191000"/>
            <a:ext cx="3094892" cy="1676400"/>
          </a:xfrm>
          <a:prstGeom prst="rect">
            <a:avLst/>
          </a:prstGeom>
          <a:noFill/>
        </p:spPr>
      </p:pic>
      <p:pic>
        <p:nvPicPr>
          <p:cNvPr id="14" name="Picture 2" descr="males employed in manufactoring map"/>
          <p:cNvPicPr>
            <a:picLocks noChangeAspect="1" noChangeArrowheads="1"/>
          </p:cNvPicPr>
          <p:nvPr/>
        </p:nvPicPr>
        <p:blipFill>
          <a:blip r:embed="rId5"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00600" y="609600"/>
            <a:ext cx="4038600" cy="4038600"/>
          </a:xfrm>
          <a:prstGeom prst="rect">
            <a:avLst/>
          </a:prstGeom>
          <a:noFill/>
        </p:spPr>
      </p:pic>
      <p:sp>
        <p:nvSpPr>
          <p:cNvPr id="15" name="Rectangle 14"/>
          <p:cNvSpPr/>
          <p:nvPr/>
        </p:nvSpPr>
        <p:spPr>
          <a:xfrm>
            <a:off x="4419600" y="457200"/>
            <a:ext cx="4724400" cy="707886"/>
          </a:xfrm>
          <a:prstGeom prst="rect">
            <a:avLst/>
          </a:prstGeom>
        </p:spPr>
        <p:txBody>
          <a:bodyPr wrap="square">
            <a:spAutoFit/>
          </a:bodyPr>
          <a:lstStyle/>
          <a:p>
            <a:pPr algn="ctr"/>
            <a:r>
              <a:rPr lang="en-US" sz="2000" dirty="0" smtClean="0">
                <a:solidFill>
                  <a:srgbClr val="225790"/>
                </a:solidFill>
                <a:ea typeface="Times New Roman" pitchFamily="18" charset="0"/>
              </a:rPr>
              <a:t>Males Employed in Manufacturing</a:t>
            </a:r>
            <a:r>
              <a:rPr lang="en-US" sz="2000" dirty="0" smtClean="0">
                <a:solidFill>
                  <a:srgbClr val="225790"/>
                </a:solidFill>
                <a:ea typeface="Times New Roman" pitchFamily="18" charset="0"/>
              </a:rPr>
              <a:t> </a:t>
            </a:r>
            <a:br>
              <a:rPr lang="en-US" sz="2000" dirty="0" smtClean="0">
                <a:solidFill>
                  <a:srgbClr val="225790"/>
                </a:solidFill>
                <a:ea typeface="Times New Roman" pitchFamily="18" charset="0"/>
              </a:rPr>
            </a:br>
            <a:r>
              <a:rPr lang="en-US" sz="2000" dirty="0" smtClean="0">
                <a:solidFill>
                  <a:srgbClr val="225790"/>
                </a:solidFill>
                <a:ea typeface="Times New Roman" pitchFamily="18" charset="0"/>
              </a:rPr>
              <a:t>in </a:t>
            </a:r>
            <a:r>
              <a:rPr lang="en-US" sz="2000" dirty="0" smtClean="0">
                <a:solidFill>
                  <a:srgbClr val="225790"/>
                </a:solidFill>
                <a:ea typeface="Times New Roman" pitchFamily="18" charset="0"/>
              </a:rPr>
              <a:t>1860</a:t>
            </a:r>
            <a:endParaRPr lang="en-US" sz="2000" dirty="0">
              <a:solidFill>
                <a:srgbClr val="225790"/>
              </a:solidFill>
            </a:endParaRPr>
          </a:p>
        </p:txBody>
      </p:sp>
      <p:pic>
        <p:nvPicPr>
          <p:cNvPr id="17" name="Picture 1" descr="Males employed in manufactoring key"/>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4724400" y="4114800"/>
            <a:ext cx="2590800" cy="178969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endParaRPr lang="en-US" sz="1000" dirty="0" smtClean="0"/>
          </a:p>
        </p:txBody>
      </p:sp>
      <p:sp>
        <p:nvSpPr>
          <p:cNvPr id="7" name="Rectangle 6"/>
          <p:cNvSpPr/>
          <p:nvPr/>
        </p:nvSpPr>
        <p:spPr>
          <a:xfrm>
            <a:off x="0" y="3352800"/>
            <a:ext cx="3810000" cy="707886"/>
          </a:xfrm>
          <a:prstGeom prst="rect">
            <a:avLst/>
          </a:prstGeom>
        </p:spPr>
        <p:txBody>
          <a:bodyPr wrap="square">
            <a:spAutoFit/>
          </a:bodyPr>
          <a:lstStyle/>
          <a:p>
            <a:pPr lvl="0" algn="ctr" fontAlgn="base">
              <a:spcBef>
                <a:spcPct val="0"/>
              </a:spcBef>
              <a:spcAft>
                <a:spcPct val="0"/>
              </a:spcAft>
            </a:pPr>
            <a:r>
              <a:rPr lang="en-US" sz="2000" dirty="0" smtClean="0">
                <a:solidFill>
                  <a:srgbClr val="225790"/>
                </a:solidFill>
                <a:ea typeface="Times New Roman" pitchFamily="18" charset="0"/>
              </a:rPr>
              <a:t>Capital Invested in Manufacturing (In Dollars) in 1860</a:t>
            </a:r>
            <a:endParaRPr lang="en-US" sz="2000" dirty="0" smtClean="0">
              <a:solidFill>
                <a:srgbClr val="225790"/>
              </a:solidFill>
            </a:endParaRPr>
          </a:p>
        </p:txBody>
      </p:sp>
      <p:sp>
        <p:nvSpPr>
          <p:cNvPr id="9" name="Rectangle 8"/>
          <p:cNvSpPr/>
          <p:nvPr/>
        </p:nvSpPr>
        <p:spPr>
          <a:xfrm>
            <a:off x="228600" y="6306979"/>
            <a:ext cx="9144000" cy="246221"/>
          </a:xfrm>
          <a:prstGeom prst="rect">
            <a:avLst/>
          </a:prstGeom>
        </p:spPr>
        <p:txBody>
          <a:bodyPr wrap="square">
            <a:spAutoFit/>
          </a:bodyPr>
          <a:lstStyle/>
          <a:p>
            <a:pPr lvl="0" algn="ctr" fontAlgn="base">
              <a:spcBef>
                <a:spcPct val="0"/>
              </a:spcBef>
              <a:spcAft>
                <a:spcPct val="0"/>
              </a:spcAft>
              <a:tabLst>
                <a:tab pos="3076575" algn="l"/>
              </a:tabLst>
            </a:pPr>
            <a:r>
              <a:rPr lang="en-US" sz="1000" dirty="0" smtClean="0">
                <a:latin typeface="Arial" pitchFamily="34" charset="0"/>
                <a:ea typeface="Times New Roman" pitchFamily="18" charset="0"/>
              </a:rPr>
              <a:t>Source: University of Virginia, Historical Census Browser, http://mapserver.lib.virginia.edu/index.html</a:t>
            </a:r>
            <a:endParaRPr lang="en-US" dirty="0" smtClean="0">
              <a:latin typeface="Arial" pitchFamily="34" charset="0"/>
            </a:endParaRPr>
          </a:p>
        </p:txBody>
      </p:sp>
      <p:pic>
        <p:nvPicPr>
          <p:cNvPr id="12" name="Picture 2" descr="dollars in manufaturing map"/>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3429000"/>
            <a:ext cx="3124200" cy="3124200"/>
          </a:xfrm>
          <a:prstGeom prst="rect">
            <a:avLst/>
          </a:prstGeom>
          <a:noFill/>
        </p:spPr>
      </p:pic>
      <p:pic>
        <p:nvPicPr>
          <p:cNvPr id="13" name="Picture 1" descr="Manufaturing dollars key"/>
          <p:cNvPicPr>
            <a:picLocks noChangeAspect="1" noChangeArrowheads="1"/>
          </p:cNvPicPr>
          <p:nvPr/>
        </p:nvPicPr>
        <p:blipFill>
          <a:blip r:embed="rId4" cstate="email">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200400" y="5257800"/>
            <a:ext cx="1676400" cy="908050"/>
          </a:xfrm>
          <a:prstGeom prst="rect">
            <a:avLst/>
          </a:prstGeom>
          <a:noFill/>
        </p:spPr>
      </p:pic>
      <p:pic>
        <p:nvPicPr>
          <p:cNvPr id="14" name="Picture 2" descr="males employed in manufactoring map"/>
          <p:cNvPicPr>
            <a:picLocks noChangeAspect="1" noChangeArrowheads="1"/>
          </p:cNvPicPr>
          <p:nvPr/>
        </p:nvPicPr>
        <p:blipFill>
          <a:blip r:embed="rId5"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95800" y="3352800"/>
            <a:ext cx="3352800" cy="3352800"/>
          </a:xfrm>
          <a:prstGeom prst="rect">
            <a:avLst/>
          </a:prstGeom>
          <a:noFill/>
        </p:spPr>
      </p:pic>
      <p:sp>
        <p:nvSpPr>
          <p:cNvPr id="15" name="Rectangle 14"/>
          <p:cNvSpPr/>
          <p:nvPr/>
        </p:nvSpPr>
        <p:spPr>
          <a:xfrm>
            <a:off x="4953000" y="3352800"/>
            <a:ext cx="4191000" cy="707886"/>
          </a:xfrm>
          <a:prstGeom prst="rect">
            <a:avLst/>
          </a:prstGeom>
        </p:spPr>
        <p:txBody>
          <a:bodyPr wrap="square">
            <a:spAutoFit/>
          </a:bodyPr>
          <a:lstStyle/>
          <a:p>
            <a:pPr algn="ctr"/>
            <a:r>
              <a:rPr lang="en-US" sz="2000" dirty="0" smtClean="0">
                <a:solidFill>
                  <a:srgbClr val="225790"/>
                </a:solidFill>
                <a:ea typeface="Times New Roman" pitchFamily="18" charset="0"/>
              </a:rPr>
              <a:t>Males Employed in Manufacturing</a:t>
            </a:r>
            <a:r>
              <a:rPr lang="en-US" sz="2000" dirty="0" smtClean="0">
                <a:solidFill>
                  <a:srgbClr val="225790"/>
                </a:solidFill>
                <a:ea typeface="Times New Roman" pitchFamily="18" charset="0"/>
              </a:rPr>
              <a:t> </a:t>
            </a:r>
            <a:br>
              <a:rPr lang="en-US" sz="2000" dirty="0" smtClean="0">
                <a:solidFill>
                  <a:srgbClr val="225790"/>
                </a:solidFill>
                <a:ea typeface="Times New Roman" pitchFamily="18" charset="0"/>
              </a:rPr>
            </a:br>
            <a:r>
              <a:rPr lang="en-US" sz="2000" dirty="0" smtClean="0">
                <a:solidFill>
                  <a:srgbClr val="225790"/>
                </a:solidFill>
                <a:ea typeface="Times New Roman" pitchFamily="18" charset="0"/>
              </a:rPr>
              <a:t>in </a:t>
            </a:r>
            <a:r>
              <a:rPr lang="en-US" sz="2000" dirty="0" smtClean="0">
                <a:solidFill>
                  <a:srgbClr val="225790"/>
                </a:solidFill>
                <a:ea typeface="Times New Roman" pitchFamily="18" charset="0"/>
              </a:rPr>
              <a:t>1860</a:t>
            </a:r>
            <a:endParaRPr lang="en-US" sz="2000" dirty="0">
              <a:solidFill>
                <a:srgbClr val="225790"/>
              </a:solidFill>
            </a:endParaRPr>
          </a:p>
        </p:txBody>
      </p:sp>
      <p:pic>
        <p:nvPicPr>
          <p:cNvPr id="17" name="Picture 1" descr="Males employed in manufactoring key"/>
          <p:cNvPicPr>
            <a:picLocks noChangeAspect="1" noChangeArrowheads="1"/>
          </p:cNvPicPr>
          <p:nvPr/>
        </p:nvPicPr>
        <p:blipFill>
          <a:blip r:embed="rId6">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7620000" y="5257800"/>
            <a:ext cx="1600200" cy="1105401"/>
          </a:xfrm>
          <a:prstGeom prst="rect">
            <a:avLst/>
          </a:prstGeom>
          <a:noFill/>
        </p:spPr>
      </p:pic>
      <p:pic>
        <p:nvPicPr>
          <p:cNvPr id="11" name="Picture 3" descr="total number of slave holders"/>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399" y="325850"/>
            <a:ext cx="3352801" cy="3103150"/>
          </a:xfrm>
          <a:prstGeom prst="rect">
            <a:avLst/>
          </a:prstGeom>
          <a:noFill/>
        </p:spPr>
      </p:pic>
      <p:pic>
        <p:nvPicPr>
          <p:cNvPr id="16" name="Picture 4" descr="Total Slave Holders key"/>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22320" y="2286000"/>
            <a:ext cx="1706880" cy="1066800"/>
          </a:xfrm>
          <a:prstGeom prst="rect">
            <a:avLst/>
          </a:prstGeom>
          <a:noFill/>
        </p:spPr>
      </p:pic>
      <p:sp>
        <p:nvSpPr>
          <p:cNvPr id="18" name="Rectangle 17"/>
          <p:cNvSpPr/>
          <p:nvPr/>
        </p:nvSpPr>
        <p:spPr>
          <a:xfrm>
            <a:off x="228600" y="228600"/>
            <a:ext cx="3429000" cy="400110"/>
          </a:xfrm>
          <a:prstGeom prst="rect">
            <a:avLst/>
          </a:prstGeom>
        </p:spPr>
        <p:txBody>
          <a:bodyPr wrap="square">
            <a:spAutoFit/>
          </a:bodyPr>
          <a:lstStyle/>
          <a:p>
            <a:pPr lvl="0" algn="ctr" fontAlgn="base">
              <a:spcBef>
                <a:spcPct val="0"/>
              </a:spcBef>
              <a:spcAft>
                <a:spcPct val="0"/>
              </a:spcAft>
            </a:pPr>
            <a:r>
              <a:rPr lang="en-US" sz="2000" dirty="0" smtClean="0">
                <a:solidFill>
                  <a:srgbClr val="225790"/>
                </a:solidFill>
                <a:ea typeface="Times New Roman" pitchFamily="18" charset="0"/>
              </a:rPr>
              <a:t>Total Slave Holders in 1860</a:t>
            </a:r>
            <a:endParaRPr lang="en-US" sz="2000" dirty="0" smtClean="0">
              <a:solidFill>
                <a:srgbClr val="225790"/>
              </a:solidFill>
            </a:endParaRPr>
          </a:p>
        </p:txBody>
      </p:sp>
      <p:sp>
        <p:nvSpPr>
          <p:cNvPr id="19" name="Rectangle 18"/>
          <p:cNvSpPr/>
          <p:nvPr/>
        </p:nvSpPr>
        <p:spPr>
          <a:xfrm>
            <a:off x="4996326" y="228600"/>
            <a:ext cx="4147674" cy="400110"/>
          </a:xfrm>
          <a:prstGeom prst="rect">
            <a:avLst/>
          </a:prstGeom>
        </p:spPr>
        <p:txBody>
          <a:bodyPr wrap="none">
            <a:spAutoFit/>
          </a:bodyPr>
          <a:lstStyle/>
          <a:p>
            <a:pPr lvl="0" fontAlgn="base">
              <a:spcBef>
                <a:spcPct val="0"/>
              </a:spcBef>
              <a:spcAft>
                <a:spcPct val="0"/>
              </a:spcAft>
            </a:pPr>
            <a:r>
              <a:rPr lang="en-US" sz="2000" dirty="0" smtClean="0">
                <a:solidFill>
                  <a:srgbClr val="225790"/>
                </a:solidFill>
                <a:ea typeface="Times New Roman" pitchFamily="18" charset="0"/>
              </a:rPr>
              <a:t>Farms Larger than 1000 Acres in 1860</a:t>
            </a:r>
            <a:endParaRPr lang="en-US" sz="2000" dirty="0" smtClean="0">
              <a:solidFill>
                <a:srgbClr val="225790"/>
              </a:solidFill>
            </a:endParaRPr>
          </a:p>
        </p:txBody>
      </p:sp>
      <p:pic>
        <p:nvPicPr>
          <p:cNvPr id="20" name="Picture 4" descr="Large farms map"/>
          <p:cNvPicPr>
            <a:picLocks noChangeAspect="1" noChangeArrowheads="1"/>
          </p:cNvPicPr>
          <p:nvPr/>
        </p:nvPicPr>
        <p:blipFill>
          <a:blip r:embed="rId9"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0" y="304800"/>
            <a:ext cx="3352800" cy="3352800"/>
          </a:xfrm>
          <a:prstGeom prst="rect">
            <a:avLst/>
          </a:prstGeom>
          <a:noFill/>
        </p:spPr>
      </p:pic>
      <p:pic>
        <p:nvPicPr>
          <p:cNvPr id="21" name="Picture 3" descr="Large farms key"/>
          <p:cNvPicPr>
            <a:picLocks noChangeAspect="1" noChangeArrowheads="1"/>
          </p:cNvPicPr>
          <p:nvPr/>
        </p:nvPicPr>
        <p:blipFill>
          <a:blip r:embed="rId10">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7698223" y="2133600"/>
            <a:ext cx="1445777" cy="121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28600"/>
            <a:ext cx="8229600" cy="773113"/>
          </a:xfrm>
        </p:spPr>
        <p:txBody>
          <a:bodyPr/>
          <a:lstStyle/>
          <a:p>
            <a:r>
              <a:rPr lang="en-US" sz="4000" dirty="0" smtClean="0"/>
              <a:t>United States in 1820</a:t>
            </a:r>
            <a:endParaRPr lang="en-US" sz="4000" dirty="0"/>
          </a:p>
        </p:txBody>
      </p:sp>
      <p:pic>
        <p:nvPicPr>
          <p:cNvPr id="6" name="Content Placeholder 5"/>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53319" y="990600"/>
            <a:ext cx="6837362" cy="528410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28600"/>
            <a:ext cx="8229600" cy="773113"/>
          </a:xfrm>
        </p:spPr>
        <p:txBody>
          <a:bodyPr/>
          <a:lstStyle/>
          <a:p>
            <a:r>
              <a:rPr lang="en-US" sz="4000" dirty="0" smtClean="0"/>
              <a:t>How to Resolve?</a:t>
            </a:r>
            <a:endParaRPr lang="en-US" sz="4000" dirty="0"/>
          </a:p>
        </p:txBody>
      </p:sp>
      <p:pic>
        <p:nvPicPr>
          <p:cNvPr id="7" name="Content Placeholder 6"/>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70335" y="1066800"/>
            <a:ext cx="6803329" cy="5257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52400" y="6611779"/>
            <a:ext cx="6705600" cy="246221"/>
          </a:xfrm>
          <a:prstGeom prst="rect">
            <a:avLst/>
          </a:prstGeom>
        </p:spPr>
        <p:txBody>
          <a:bodyPr wrap="square">
            <a:spAutoFit/>
          </a:bodyPr>
          <a:lstStyle/>
          <a:p>
            <a:pPr lvl="0" fontAlgn="base">
              <a:spcBef>
                <a:spcPct val="0"/>
              </a:spcBef>
              <a:spcAft>
                <a:spcPct val="0"/>
              </a:spcAft>
            </a:pPr>
            <a:r>
              <a:rPr lang="en-US" sz="1000" dirty="0" smtClean="0">
                <a:ea typeface="Times New Roman" pitchFamily="18" charset="0"/>
              </a:rPr>
              <a:t>Source: The National Archives and Records Administration http://www.ourdocuments.gov</a:t>
            </a:r>
            <a:endParaRPr lang="en-US" sz="1000" dirty="0" smtClean="0"/>
          </a:p>
        </p:txBody>
      </p:sp>
      <p:sp>
        <p:nvSpPr>
          <p:cNvPr id="8" name="Title 7"/>
          <p:cNvSpPr>
            <a:spLocks noGrp="1"/>
          </p:cNvSpPr>
          <p:nvPr>
            <p:ph type="title"/>
          </p:nvPr>
        </p:nvSpPr>
        <p:spPr/>
        <p:txBody>
          <a:bodyPr/>
          <a:lstStyle/>
          <a:p>
            <a:r>
              <a:rPr lang="en-US" sz="4000" dirty="0" smtClean="0">
                <a:latin typeface="Georgia" pitchFamily="18" charset="0"/>
              </a:rPr>
              <a:t>Missouri Compromise</a:t>
            </a:r>
            <a:endParaRPr lang="en-US" sz="4000" dirty="0">
              <a:latin typeface="Georgia" pitchFamily="18" charset="0"/>
            </a:endParaRPr>
          </a:p>
        </p:txBody>
      </p:sp>
      <p:sp>
        <p:nvSpPr>
          <p:cNvPr id="9" name="Content Placeholder 8"/>
          <p:cNvSpPr>
            <a:spLocks noGrp="1"/>
          </p:cNvSpPr>
          <p:nvPr>
            <p:ph idx="1"/>
          </p:nvPr>
        </p:nvSpPr>
        <p:spPr/>
        <p:txBody>
          <a:bodyPr/>
          <a:lstStyle/>
          <a:p>
            <a:pPr marL="0" indent="0">
              <a:buNone/>
            </a:pPr>
            <a:r>
              <a:rPr lang="en-US" sz="2200" dirty="0">
                <a:solidFill>
                  <a:srgbClr val="225790"/>
                </a:solidFill>
                <a:latin typeface="+mj-lt"/>
              </a:rPr>
              <a:t>SEC. 8. </a:t>
            </a:r>
            <a:r>
              <a:rPr lang="en-US" sz="2200" dirty="0">
                <a:latin typeface="Georgia" pitchFamily="18" charset="0"/>
              </a:rPr>
              <a:t>And be it further enacted. That in all that </a:t>
            </a:r>
            <a:r>
              <a:rPr lang="en-US" sz="2200" b="1" dirty="0">
                <a:solidFill>
                  <a:srgbClr val="225790"/>
                </a:solidFill>
                <a:latin typeface="Georgia" pitchFamily="18" charset="0"/>
              </a:rPr>
              <a:t>territory</a:t>
            </a:r>
            <a:r>
              <a:rPr lang="en-US" sz="2200" dirty="0">
                <a:latin typeface="Georgia" pitchFamily="18" charset="0"/>
              </a:rPr>
              <a:t> ceded by France to the United States, under the name of Louisiana, which lies </a:t>
            </a:r>
            <a:r>
              <a:rPr lang="en-US" sz="2200" b="1" dirty="0">
                <a:solidFill>
                  <a:srgbClr val="225790"/>
                </a:solidFill>
                <a:latin typeface="Georgia" pitchFamily="18" charset="0"/>
              </a:rPr>
              <a:t>north of thirty-six degrees and thirty minutes north latitude</a:t>
            </a:r>
            <a:r>
              <a:rPr lang="en-US" sz="2200" dirty="0">
                <a:latin typeface="Georgia" pitchFamily="18" charset="0"/>
              </a:rPr>
              <a:t>, not included within the limits of the state, contemplated by this act, </a:t>
            </a:r>
            <a:r>
              <a:rPr lang="en-US" sz="2200" b="1" dirty="0">
                <a:solidFill>
                  <a:srgbClr val="225790"/>
                </a:solidFill>
                <a:latin typeface="Georgia" pitchFamily="18" charset="0"/>
              </a:rPr>
              <a:t>slavery and involuntary servitude</a:t>
            </a:r>
            <a:r>
              <a:rPr lang="en-US" sz="2200" dirty="0">
                <a:latin typeface="Georgia" pitchFamily="18" charset="0"/>
              </a:rPr>
              <a:t>, otherwise than in the punishment of crimes, whereof the parties shall have been duly convicted, shall be, and </a:t>
            </a:r>
            <a:r>
              <a:rPr lang="en-US" sz="2200" b="1" dirty="0">
                <a:solidFill>
                  <a:srgbClr val="225790"/>
                </a:solidFill>
                <a:latin typeface="Georgia" pitchFamily="18" charset="0"/>
              </a:rPr>
              <a:t>is hereby, forever prohibited</a:t>
            </a:r>
            <a:r>
              <a:rPr lang="en-US" sz="2200" dirty="0">
                <a:latin typeface="Georgia" pitchFamily="18" charset="0"/>
              </a:rPr>
              <a:t>: Provided always, That any person escaping into the same, from whom </a:t>
            </a:r>
            <a:r>
              <a:rPr lang="en-US" sz="2200" dirty="0" err="1">
                <a:latin typeface="Georgia" pitchFamily="18" charset="0"/>
              </a:rPr>
              <a:t>labour</a:t>
            </a:r>
            <a:r>
              <a:rPr lang="en-US" sz="2200" dirty="0">
                <a:latin typeface="Georgia" pitchFamily="18" charset="0"/>
              </a:rPr>
              <a:t> or service is lawfully claimed, in any state or territory of the United States, such fugitive may be lawfully reclaimed and conveyed to the person claiming his or her </a:t>
            </a:r>
            <a:r>
              <a:rPr lang="en-US" sz="2200" dirty="0" err="1">
                <a:latin typeface="Georgia" pitchFamily="18" charset="0"/>
              </a:rPr>
              <a:t>labour</a:t>
            </a:r>
            <a:r>
              <a:rPr lang="en-US" sz="2200" dirty="0">
                <a:latin typeface="Georgia" pitchFamily="18" charset="0"/>
              </a:rPr>
              <a:t> or service as aforesaid.</a:t>
            </a:r>
          </a:p>
          <a:p>
            <a:pPr marL="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778" r="1333" b="938"/>
          <a:stretch>
            <a:fillRect/>
          </a:stretch>
        </p:blipFill>
        <p:spPr bwMode="auto">
          <a:xfrm>
            <a:off x="1009649" y="1752600"/>
            <a:ext cx="7124699" cy="431403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17054" y="302566"/>
            <a:ext cx="8709891" cy="1323439"/>
          </a:xfrm>
          <a:prstGeom prst="rect">
            <a:avLst/>
          </a:prstGeom>
        </p:spPr>
        <p:txBody>
          <a:bodyPr wrap="square">
            <a:spAutoFit/>
          </a:bodyPr>
          <a:lstStyle/>
          <a:p>
            <a:pPr algn="ctr"/>
            <a:r>
              <a:rPr lang="en-US" sz="4000" dirty="0" smtClean="0">
                <a:solidFill>
                  <a:srgbClr val="225790"/>
                </a:solidFill>
                <a:latin typeface="Georgia" pitchFamily="18" charset="0"/>
              </a:rPr>
              <a:t>Slave and Free Areas after the Missouri Compromise, 1820</a:t>
            </a:r>
            <a:endParaRPr lang="en-US" sz="4000" dirty="0">
              <a:solidFill>
                <a:srgbClr val="225790"/>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611779"/>
            <a:ext cx="4953000" cy="246221"/>
          </a:xfrm>
          <a:prstGeom prst="rect">
            <a:avLst/>
          </a:prstGeom>
        </p:spPr>
        <p:txBody>
          <a:bodyPr wrap="square">
            <a:spAutoFit/>
          </a:bodyPr>
          <a:lstStyle/>
          <a:p>
            <a:pPr lvl="0" fontAlgn="base">
              <a:spcBef>
                <a:spcPct val="0"/>
              </a:spcBef>
              <a:spcAft>
                <a:spcPct val="0"/>
              </a:spcAft>
            </a:pPr>
            <a:r>
              <a:rPr lang="en-US" sz="1000" dirty="0" smtClean="0">
                <a:ea typeface="Times New Roman" pitchFamily="18" charset="0"/>
              </a:rPr>
              <a:t>Source: The National Archives and Records Administration http://www.ourdocuments.gov</a:t>
            </a:r>
            <a:endParaRPr lang="en-US" sz="1000" dirty="0" smtClean="0"/>
          </a:p>
        </p:txBody>
      </p:sp>
      <p:sp>
        <p:nvSpPr>
          <p:cNvPr id="3" name="Title 2"/>
          <p:cNvSpPr>
            <a:spLocks noGrp="1"/>
          </p:cNvSpPr>
          <p:nvPr>
            <p:ph type="title"/>
          </p:nvPr>
        </p:nvSpPr>
        <p:spPr>
          <a:xfrm>
            <a:off x="457200" y="273050"/>
            <a:ext cx="8229600" cy="869950"/>
          </a:xfrm>
        </p:spPr>
        <p:txBody>
          <a:bodyPr/>
          <a:lstStyle/>
          <a:p>
            <a:pPr algn="ctr"/>
            <a:r>
              <a:rPr lang="en-US" sz="4000" dirty="0" smtClean="0"/>
              <a:t>Thomas </a:t>
            </a:r>
            <a:r>
              <a:rPr lang="en-US" sz="4000" dirty="0" smtClean="0"/>
              <a:t>Jefferson’s Opinion</a:t>
            </a:r>
            <a:endParaRPr lang="en-US" sz="40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5800" y="1371600"/>
            <a:ext cx="3050147" cy="2277957"/>
          </a:xfrm>
        </p:spPr>
      </p:pic>
      <p:sp>
        <p:nvSpPr>
          <p:cNvPr id="9" name="Text Placeholder 8"/>
          <p:cNvSpPr>
            <a:spLocks noGrp="1"/>
          </p:cNvSpPr>
          <p:nvPr>
            <p:ph type="body" sz="half" idx="2"/>
          </p:nvPr>
        </p:nvSpPr>
        <p:spPr>
          <a:xfrm>
            <a:off x="4038600" y="1371600"/>
            <a:ext cx="3962400" cy="4724400"/>
          </a:xfrm>
        </p:spPr>
        <p:txBody>
          <a:bodyPr/>
          <a:lstStyle/>
          <a:p>
            <a:r>
              <a:rPr lang="en-US" sz="1800" i="0" dirty="0">
                <a:latin typeface="Georgia"/>
              </a:rPr>
              <a:t>“..the Missouri question aroused and filled me with alarm…I have been among the most sanguine in believing that our Union would be of long duration.  I now doubt it much.” </a:t>
            </a:r>
            <a:r>
              <a:rPr lang="en-US" sz="1800" i="0" dirty="0" smtClean="0">
                <a:latin typeface="Georgia"/>
              </a:rPr>
              <a:t> </a:t>
            </a:r>
          </a:p>
          <a:p>
            <a:r>
              <a:rPr lang="en-US" sz="1800" i="0" dirty="0" smtClean="0">
                <a:solidFill>
                  <a:srgbClr val="225790"/>
                </a:solidFill>
              </a:rPr>
              <a:t>letter </a:t>
            </a:r>
            <a:r>
              <a:rPr lang="en-US" sz="1800" i="0" dirty="0">
                <a:solidFill>
                  <a:srgbClr val="225790"/>
                </a:solidFill>
              </a:rPr>
              <a:t>to William Short, April 11, 1820</a:t>
            </a:r>
          </a:p>
          <a:p>
            <a:endParaRPr lang="en-US" sz="1800" b="1" dirty="0" smtClean="0"/>
          </a:p>
          <a:p>
            <a:r>
              <a:rPr lang="en-US" sz="1800" i="0" dirty="0" smtClean="0">
                <a:latin typeface="Georgia"/>
              </a:rPr>
              <a:t>“…</a:t>
            </a:r>
            <a:r>
              <a:rPr lang="en-US" sz="1800" i="0" dirty="0">
                <a:latin typeface="Georgia"/>
              </a:rPr>
              <a:t>like a fire bell in the night, awakened and filled me with terror.  I considered it at once as the knell of the Union.”</a:t>
            </a:r>
            <a:r>
              <a:rPr lang="en-US" sz="1800" i="0" dirty="0" smtClean="0">
                <a:latin typeface="Georgia"/>
              </a:rPr>
              <a:t> </a:t>
            </a:r>
            <a:endParaRPr lang="en-US" sz="1800" i="0" dirty="0" smtClean="0">
              <a:latin typeface="Georgia"/>
            </a:endParaRPr>
          </a:p>
          <a:p>
            <a:r>
              <a:rPr lang="en-US" sz="1800" i="0" dirty="0" smtClean="0">
                <a:solidFill>
                  <a:srgbClr val="225790"/>
                </a:solidFill>
              </a:rPr>
              <a:t>letter </a:t>
            </a:r>
            <a:r>
              <a:rPr lang="en-US" sz="1800" i="0" dirty="0">
                <a:solidFill>
                  <a:srgbClr val="225790"/>
                </a:solidFill>
              </a:rPr>
              <a:t>to John Holmes, April 22, 1820</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343025" y="1104900"/>
            <a:ext cx="6457950" cy="4762500"/>
          </a:xfrm>
          <a:prstGeom prst="rect">
            <a:avLst/>
          </a:prstGeom>
          <a:noFill/>
          <a:ln>
            <a:noFill/>
          </a:ln>
        </p:spPr>
      </p:pic>
      <p:sp>
        <p:nvSpPr>
          <p:cNvPr id="3" name="Title 2"/>
          <p:cNvSpPr>
            <a:spLocks noGrp="1"/>
          </p:cNvSpPr>
          <p:nvPr>
            <p:ph type="title" idx="4294967295"/>
          </p:nvPr>
        </p:nvSpPr>
        <p:spPr>
          <a:xfrm>
            <a:off x="457200" y="228600"/>
            <a:ext cx="8229600" cy="773113"/>
          </a:xfrm>
        </p:spPr>
        <p:txBody>
          <a:bodyPr/>
          <a:lstStyle/>
          <a:p>
            <a:r>
              <a:rPr lang="en-US" sz="4000" dirty="0" smtClean="0"/>
              <a:t>The United States in 1848</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181100" y="1066800"/>
            <a:ext cx="6781800" cy="5029200"/>
          </a:xfrm>
          <a:prstGeom prst="rect">
            <a:avLst/>
          </a:prstGeom>
          <a:noFill/>
          <a:ln>
            <a:noFill/>
          </a:ln>
        </p:spPr>
      </p:pic>
      <p:sp>
        <p:nvSpPr>
          <p:cNvPr id="3" name="Title 2"/>
          <p:cNvSpPr>
            <a:spLocks noGrp="1"/>
          </p:cNvSpPr>
          <p:nvPr>
            <p:ph type="title" idx="4294967295"/>
          </p:nvPr>
        </p:nvSpPr>
        <p:spPr>
          <a:xfrm>
            <a:off x="457200" y="293687"/>
            <a:ext cx="8229600" cy="773113"/>
          </a:xfrm>
        </p:spPr>
        <p:txBody>
          <a:bodyPr/>
          <a:lstStyle/>
          <a:p>
            <a:r>
              <a:rPr lang="en-US" sz="4000" dirty="0" smtClean="0"/>
              <a:t>How to resolve?</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692</TotalTime>
  <Words>3282</Words>
  <Application>Microsoft Macintosh PowerPoint</Application>
  <PresentationFormat>On-screen Show (4:3)</PresentationFormat>
  <Paragraphs>207</Paragraphs>
  <Slides>29</Slides>
  <Notes>24</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Curriculum</vt:lpstr>
      <vt:lpstr>1860: Disunion</vt:lpstr>
      <vt:lpstr>Compromises</vt:lpstr>
      <vt:lpstr>United States in 1820</vt:lpstr>
      <vt:lpstr>How to Resolve?</vt:lpstr>
      <vt:lpstr>Missouri Compromise</vt:lpstr>
      <vt:lpstr>Slide 6</vt:lpstr>
      <vt:lpstr>Thomas Jefferson’s Opinion</vt:lpstr>
      <vt:lpstr>The United States in 1848</vt:lpstr>
      <vt:lpstr>How to resolve?</vt:lpstr>
      <vt:lpstr>Slide 10</vt:lpstr>
      <vt:lpstr>Compromise of 1850</vt:lpstr>
      <vt:lpstr>Slide 12</vt:lpstr>
      <vt:lpstr>Compromise of 1850 Reaction</vt:lpstr>
      <vt:lpstr>United States in 1850</vt:lpstr>
      <vt:lpstr>How to Resolve?</vt:lpstr>
      <vt:lpstr>Kansas-Nebraska Act</vt:lpstr>
      <vt:lpstr>Kansas-Nebraska Act, 1854</vt:lpstr>
      <vt:lpstr>Trigger Events of the  Civil War</vt:lpstr>
      <vt:lpstr>Dred Scott</vt:lpstr>
      <vt:lpstr>Dred Scott Supreme Court Decision</vt:lpstr>
      <vt:lpstr>Dred Scott Public Reaction</vt:lpstr>
      <vt:lpstr>John Brown’s Raid Harper’s Ferry, VA, October 1859</vt:lpstr>
      <vt:lpstr>John Brown’s Raid</vt:lpstr>
      <vt:lpstr>Two views What’s your opinion?</vt:lpstr>
      <vt:lpstr>“I, John Brown, am now quite certain that the crimes of this guilty land will never be purged away but with blood.”</vt:lpstr>
      <vt:lpstr>The Country in 1860</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expansion 1819 -1820</dc:title>
  <dc:creator>rzajko</dc:creator>
  <cp:lastModifiedBy>Wendy Woodford</cp:lastModifiedBy>
  <cp:revision>75</cp:revision>
  <cp:lastPrinted>2010-12-30T20:19:58Z</cp:lastPrinted>
  <dcterms:created xsi:type="dcterms:W3CDTF">2011-02-25T19:22:44Z</dcterms:created>
  <dcterms:modified xsi:type="dcterms:W3CDTF">2011-02-25T19:49:23Z</dcterms:modified>
</cp:coreProperties>
</file>