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891" r:id="rId3"/>
    <p:sldId id="892" r:id="rId4"/>
    <p:sldId id="902" r:id="rId5"/>
    <p:sldId id="887" r:id="rId6"/>
    <p:sldId id="885" r:id="rId7"/>
    <p:sldId id="903" r:id="rId8"/>
    <p:sldId id="906" r:id="rId9"/>
    <p:sldId id="904" r:id="rId10"/>
    <p:sldId id="907" r:id="rId11"/>
    <p:sldId id="9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512" autoAdjust="0"/>
  </p:normalViewPr>
  <p:slideViewPr>
    <p:cSldViewPr snapToGrid="0">
      <p:cViewPr varScale="1">
        <p:scale>
          <a:sx n="86" d="100"/>
          <a:sy n="86" d="100"/>
        </p:scale>
        <p:origin x="432" y="90"/>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create a hypothesis of the answer to this question. Have students either discuss in groups their ideas or as a class. Ask students how they produced those hypothesis.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0808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students on whether their hypothesis were correct or not. Discuss what the students learned from their primary sources.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8542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84689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3498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for Image: </a:t>
            </a:r>
            <a:r>
              <a:rPr lang="en-US" b="1" dirty="0">
                <a:effectLst/>
              </a:rPr>
              <a:t> </a:t>
            </a:r>
            <a:r>
              <a:rPr lang="en-US" dirty="0">
                <a:effectLst/>
              </a:rPr>
              <a:t>Elliott, , J. B. . "Scott's great snake. Entered according to Act of Congress in the year 1861 by J.B. Elliott of Cincinnati.." Library of Congress. Library of Congress Geography and Map Division Washington, n.d. Web. 22 May 2013. &lt;http://memory.loc.gov/cgi-bin/query/h?ammem/gmd:@field(NUMBER @band(g3701s cw0011000))&gt;.</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36830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197921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50238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1657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5189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020385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maps/civil-war-animated-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Dc0QETDv93I"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hyperlink" Target="https://www.youtube.com/watch?v=Dc0QETDv93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4EAC-0919-4365-963F-74D18B378516}"/>
              </a:ext>
            </a:extLst>
          </p:cNvPr>
          <p:cNvSpPr>
            <a:spLocks noGrp="1"/>
          </p:cNvSpPr>
          <p:nvPr>
            <p:ph type="title"/>
          </p:nvPr>
        </p:nvSpPr>
        <p:spPr>
          <a:xfrm>
            <a:off x="838200" y="129994"/>
            <a:ext cx="10515600" cy="1325563"/>
          </a:xfrm>
        </p:spPr>
        <p:txBody>
          <a:bodyPr>
            <a:normAutofit/>
          </a:bodyPr>
          <a:lstStyle/>
          <a:p>
            <a:pPr algn="ctr"/>
            <a:r>
              <a:rPr lang="en-US" sz="3200" dirty="0"/>
              <a:t>Meet the Primary Sources:</a:t>
            </a:r>
            <a:br>
              <a:rPr lang="en-US" sz="3200" dirty="0"/>
            </a:br>
            <a:r>
              <a:rPr lang="en-US" sz="3200" b="1" dirty="0">
                <a:solidFill>
                  <a:schemeClr val="accent1"/>
                </a:solidFill>
              </a:rPr>
              <a:t>Varina Davis</a:t>
            </a:r>
            <a:endParaRPr lang="en-US" sz="3200" dirty="0">
              <a:solidFill>
                <a:schemeClr val="accent1"/>
              </a:solidFill>
            </a:endParaRPr>
          </a:p>
        </p:txBody>
      </p:sp>
      <p:sp>
        <p:nvSpPr>
          <p:cNvPr id="3" name="Content Placeholder 2">
            <a:extLst>
              <a:ext uri="{FF2B5EF4-FFF2-40B4-BE49-F238E27FC236}">
                <a16:creationId xmlns:a16="http://schemas.microsoft.com/office/drawing/2014/main" id="{F491DCAD-1AF0-459B-ACB5-F71FA4941225}"/>
              </a:ext>
            </a:extLst>
          </p:cNvPr>
          <p:cNvSpPr>
            <a:spLocks noGrp="1"/>
          </p:cNvSpPr>
          <p:nvPr>
            <p:ph idx="1"/>
          </p:nvPr>
        </p:nvSpPr>
        <p:spPr>
          <a:xfrm>
            <a:off x="847076" y="1455558"/>
            <a:ext cx="4748561" cy="4325556"/>
          </a:xfrm>
        </p:spPr>
        <p:txBody>
          <a:bodyPr>
            <a:normAutofit fontScale="92500"/>
          </a:bodyPr>
          <a:lstStyle/>
          <a:p>
            <a:r>
              <a:rPr lang="en-US" b="0" dirty="0"/>
              <a:t>Wife of Confederate President Jefferson Davis and 1</a:t>
            </a:r>
            <a:r>
              <a:rPr lang="en-US" b="0" baseline="30000" dirty="0"/>
              <a:t>st</a:t>
            </a:r>
            <a:r>
              <a:rPr lang="en-US" b="0" dirty="0"/>
              <a:t> Lady of the Confederacy </a:t>
            </a:r>
          </a:p>
          <a:p>
            <a:r>
              <a:rPr lang="en-US" b="0" dirty="0"/>
              <a:t>Published </a:t>
            </a:r>
            <a:r>
              <a:rPr lang="en-US" b="0" i="1" dirty="0"/>
              <a:t>Jefferson Davis, A Memoir </a:t>
            </a:r>
            <a:r>
              <a:rPr lang="en-US" b="0" dirty="0"/>
              <a:t>in 1890 after Davis’s death in order to make an income</a:t>
            </a:r>
          </a:p>
          <a:p>
            <a:r>
              <a:rPr lang="en-US" b="0" dirty="0"/>
              <a:t>Moved to New York City to become a full-time newspaper columnist in 1891</a:t>
            </a:r>
          </a:p>
        </p:txBody>
      </p:sp>
      <p:pic>
        <p:nvPicPr>
          <p:cNvPr id="7" name="Picture 6" descr="A vintage photo of a person and person posing for a picture&#10;&#10;Description automatically generated">
            <a:extLst>
              <a:ext uri="{FF2B5EF4-FFF2-40B4-BE49-F238E27FC236}">
                <a16:creationId xmlns:a16="http://schemas.microsoft.com/office/drawing/2014/main" id="{7019630E-B1F3-4B4A-B513-13577ED92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223" y="1455557"/>
            <a:ext cx="5878288" cy="4721516"/>
          </a:xfrm>
          <a:prstGeom prst="rect">
            <a:avLst/>
          </a:prstGeom>
        </p:spPr>
      </p:pic>
    </p:spTree>
    <p:extLst>
      <p:ext uri="{BB962C8B-B14F-4D97-AF65-F5344CB8AC3E}">
        <p14:creationId xmlns:p14="http://schemas.microsoft.com/office/powerpoint/2010/main" val="7805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1852255"/>
            <a:ext cx="10515600" cy="1099691"/>
          </a:xfrm>
        </p:spPr>
        <p:txBody>
          <a:bodyPr>
            <a:normAutofit/>
          </a:bodyPr>
          <a:lstStyle/>
          <a:p>
            <a:pPr algn="ctr"/>
            <a:r>
              <a:rPr lang="en-US" sz="4000" dirty="0"/>
              <a:t>Inquiry Question</a:t>
            </a:r>
          </a:p>
        </p:txBody>
      </p:sp>
      <p:sp>
        <p:nvSpPr>
          <p:cNvPr id="3" name="Rectangle 2">
            <a:extLst>
              <a:ext uri="{FF2B5EF4-FFF2-40B4-BE49-F238E27FC236}">
                <a16:creationId xmlns:a16="http://schemas.microsoft.com/office/drawing/2014/main" id="{2871502F-561A-439D-B39F-948EFADA7D76}"/>
              </a:ext>
            </a:extLst>
          </p:cNvPr>
          <p:cNvSpPr/>
          <p:nvPr/>
        </p:nvSpPr>
        <p:spPr>
          <a:xfrm>
            <a:off x="2413415" y="2951946"/>
            <a:ext cx="7375161" cy="1200329"/>
          </a:xfrm>
          <a:prstGeom prst="rect">
            <a:avLst/>
          </a:prstGeom>
        </p:spPr>
        <p:txBody>
          <a:bodyPr wrap="square">
            <a:spAutoFit/>
          </a:bodyPr>
          <a:lstStyle/>
          <a:p>
            <a:pPr algn="ct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Why is July 1863 a major turning point of the American Civil War?</a:t>
            </a:r>
            <a:endParaRPr lang="en-US" sz="3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9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1852255"/>
            <a:ext cx="10515600" cy="1099691"/>
          </a:xfrm>
        </p:spPr>
        <p:txBody>
          <a:bodyPr>
            <a:normAutofit/>
          </a:bodyPr>
          <a:lstStyle/>
          <a:p>
            <a:pPr algn="ctr"/>
            <a:r>
              <a:rPr lang="en-US" sz="4000" dirty="0"/>
              <a:t>Inquiry Question</a:t>
            </a:r>
          </a:p>
        </p:txBody>
      </p:sp>
      <p:sp>
        <p:nvSpPr>
          <p:cNvPr id="3" name="Rectangle 2">
            <a:extLst>
              <a:ext uri="{FF2B5EF4-FFF2-40B4-BE49-F238E27FC236}">
                <a16:creationId xmlns:a16="http://schemas.microsoft.com/office/drawing/2014/main" id="{2871502F-561A-439D-B39F-948EFADA7D76}"/>
              </a:ext>
            </a:extLst>
          </p:cNvPr>
          <p:cNvSpPr/>
          <p:nvPr/>
        </p:nvSpPr>
        <p:spPr>
          <a:xfrm>
            <a:off x="2413415" y="2951946"/>
            <a:ext cx="7375161" cy="1200329"/>
          </a:xfrm>
          <a:prstGeom prst="rect">
            <a:avLst/>
          </a:prstGeom>
        </p:spPr>
        <p:txBody>
          <a:bodyPr wrap="square">
            <a:spAutoFit/>
          </a:bodyPr>
          <a:lstStyle/>
          <a:p>
            <a:pPr algn="ct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Why is July 1863 a major turning point of the American Civil War?</a:t>
            </a:r>
            <a:endParaRPr lang="en-US" sz="3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4000" dirty="0"/>
              <a:t>Vocabulary</a:t>
            </a:r>
          </a:p>
        </p:txBody>
      </p:sp>
      <p:sp>
        <p:nvSpPr>
          <p:cNvPr id="3" name="Rectangle 2">
            <a:extLst>
              <a:ext uri="{FF2B5EF4-FFF2-40B4-BE49-F238E27FC236}">
                <a16:creationId xmlns:a16="http://schemas.microsoft.com/office/drawing/2014/main" id="{AD5404C1-ABE0-474B-AC24-9CAE9F318F29}"/>
              </a:ext>
            </a:extLst>
          </p:cNvPr>
          <p:cNvSpPr/>
          <p:nvPr/>
        </p:nvSpPr>
        <p:spPr>
          <a:xfrm>
            <a:off x="838200" y="1467804"/>
            <a:ext cx="10515599" cy="3785652"/>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Siege</a:t>
            </a:r>
            <a:r>
              <a:rPr lang="en-US" sz="2400" dirty="0">
                <a:latin typeface="Calibri" panose="020F0502020204030204" pitchFamily="34" charset="0"/>
                <a:ea typeface="Calibri" panose="020F0502020204030204" pitchFamily="34" charset="0"/>
                <a:cs typeface="Times New Roman" panose="02020603050405020304" pitchFamily="18" charset="0"/>
              </a:rPr>
              <a:t> – When a location is surrounded by the enemy or trapped. No one can get supplies such as food, water, or medicine in.</a:t>
            </a:r>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sz="2400" b="1" dirty="0">
                <a:latin typeface="Calibri" panose="020F0502020204030204" pitchFamily="34" charset="0"/>
                <a:ea typeface="Calibri" panose="020F0502020204030204" pitchFamily="34" charset="0"/>
                <a:cs typeface="Times New Roman" panose="02020603050405020304" pitchFamily="18" charset="0"/>
              </a:rPr>
              <a:t>Campaign</a:t>
            </a:r>
            <a:r>
              <a:rPr lang="en-US" sz="2400" dirty="0">
                <a:latin typeface="Calibri" panose="020F0502020204030204" pitchFamily="34" charset="0"/>
                <a:ea typeface="Calibri" panose="020F0502020204030204" pitchFamily="34" charset="0"/>
                <a:cs typeface="Times New Roman" panose="02020603050405020304" pitchFamily="18" charset="0"/>
              </a:rPr>
              <a:t> – Military actions that include multiple battles with a certain goal (examples of goals might include capturing a certain city or stretch of land).</a:t>
            </a:r>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sz="2400" b="1" dirty="0">
                <a:latin typeface="Calibri" panose="020F0502020204030204" pitchFamily="34" charset="0"/>
                <a:ea typeface="Calibri" panose="020F0502020204030204" pitchFamily="34" charset="0"/>
                <a:cs typeface="Times New Roman" panose="02020603050405020304" pitchFamily="18" charset="0"/>
              </a:rPr>
              <a:t>General</a:t>
            </a:r>
            <a:r>
              <a:rPr lang="en-US" sz="2400" dirty="0">
                <a:latin typeface="Calibri" panose="020F0502020204030204" pitchFamily="34" charset="0"/>
                <a:ea typeface="Calibri" panose="020F0502020204030204" pitchFamily="34" charset="0"/>
                <a:cs typeface="Times New Roman" panose="02020603050405020304" pitchFamily="18" charset="0"/>
              </a:rPr>
              <a:t> – The person who is the commander of an army.</a:t>
            </a:r>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sz="2400" b="1" dirty="0">
                <a:latin typeface="Calibri" panose="020F0502020204030204" pitchFamily="34" charset="0"/>
                <a:ea typeface="Calibri" panose="020F0502020204030204" pitchFamily="34" charset="0"/>
                <a:cs typeface="Times New Roman" panose="02020603050405020304" pitchFamily="18" charset="0"/>
              </a:rPr>
              <a:t>Blockade</a:t>
            </a:r>
            <a:r>
              <a:rPr lang="en-US" sz="2400" dirty="0">
                <a:latin typeface="Calibri" panose="020F0502020204030204" pitchFamily="34" charset="0"/>
                <a:ea typeface="Calibri" panose="020F0502020204030204" pitchFamily="34" charset="0"/>
                <a:cs typeface="Times New Roman" panose="02020603050405020304" pitchFamily="18" charset="0"/>
              </a:rPr>
              <a:t> – Can be done by land or sea, but either way it blocks the sale or trade of goods from one country to another.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9CF1-83D5-4F22-B41C-12F6EA324FBC}"/>
              </a:ext>
            </a:extLst>
          </p:cNvPr>
          <p:cNvSpPr>
            <a:spLocks noGrp="1"/>
          </p:cNvSpPr>
          <p:nvPr>
            <p:ph type="title"/>
          </p:nvPr>
        </p:nvSpPr>
        <p:spPr>
          <a:xfrm>
            <a:off x="1170709" y="365126"/>
            <a:ext cx="10515600" cy="942556"/>
          </a:xfrm>
        </p:spPr>
        <p:txBody>
          <a:bodyPr>
            <a:normAutofit/>
          </a:bodyPr>
          <a:lstStyle/>
          <a:p>
            <a:pPr algn="ctr"/>
            <a:r>
              <a:rPr lang="en-US" sz="4000" dirty="0"/>
              <a:t>The Entire Civil War Animated Map</a:t>
            </a:r>
          </a:p>
        </p:txBody>
      </p:sp>
      <p:pic>
        <p:nvPicPr>
          <p:cNvPr id="8" name="Content Placeholder 7" descr="A picture containing snow, white, covered, train&#10;&#10;Description automatically generated">
            <a:hlinkClick r:id="rId3"/>
            <a:extLst>
              <a:ext uri="{FF2B5EF4-FFF2-40B4-BE49-F238E27FC236}">
                <a16:creationId xmlns:a16="http://schemas.microsoft.com/office/drawing/2014/main" id="{58A3633B-6C50-4557-80CE-B4B6A7310B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0772" y="1338855"/>
            <a:ext cx="6827757" cy="3409790"/>
          </a:xfrm>
        </p:spPr>
      </p:pic>
      <p:pic>
        <p:nvPicPr>
          <p:cNvPr id="9" name="Picture 8">
            <a:hlinkClick r:id="rId5"/>
            <a:extLst>
              <a:ext uri="{FF2B5EF4-FFF2-40B4-BE49-F238E27FC236}">
                <a16:creationId xmlns:a16="http://schemas.microsoft.com/office/drawing/2014/main" id="{14D0B909-AA1E-4A4D-850A-6AE6237B6BA7}"/>
              </a:ext>
            </a:extLst>
          </p:cNvPr>
          <p:cNvPicPr>
            <a:picLocks noChangeAspect="1"/>
          </p:cNvPicPr>
          <p:nvPr/>
        </p:nvPicPr>
        <p:blipFill>
          <a:blip r:embed="rId6"/>
          <a:stretch>
            <a:fillRect/>
          </a:stretch>
        </p:blipFill>
        <p:spPr>
          <a:xfrm>
            <a:off x="8951757" y="2104028"/>
            <a:ext cx="877900" cy="688908"/>
          </a:xfrm>
          <a:prstGeom prst="rect">
            <a:avLst/>
          </a:prstGeom>
        </p:spPr>
      </p:pic>
      <p:sp>
        <p:nvSpPr>
          <p:cNvPr id="10" name="Rectangle 9">
            <a:extLst>
              <a:ext uri="{FF2B5EF4-FFF2-40B4-BE49-F238E27FC236}">
                <a16:creationId xmlns:a16="http://schemas.microsoft.com/office/drawing/2014/main" id="{B0A447DE-8497-4404-82FE-B34A4634B9CA}"/>
              </a:ext>
            </a:extLst>
          </p:cNvPr>
          <p:cNvSpPr/>
          <p:nvPr/>
        </p:nvSpPr>
        <p:spPr>
          <a:xfrm>
            <a:off x="7593609" y="2366641"/>
            <a:ext cx="3327093" cy="1354217"/>
          </a:xfrm>
          <a:prstGeom prst="rect">
            <a:avLst/>
          </a:prstGeom>
        </p:spPr>
        <p:txBody>
          <a:bodyPr wrap="square">
            <a:spAutoFit/>
          </a:bodyPr>
          <a:lstStyle/>
          <a:p>
            <a:r>
              <a:rPr lang="en-US" sz="2800" dirty="0"/>
              <a:t>Activity </a:t>
            </a:r>
            <a:br>
              <a:rPr lang="en-US" dirty="0"/>
            </a:br>
            <a:r>
              <a:rPr lang="en-US" dirty="0">
                <a:solidFill>
                  <a:srgbClr val="225790"/>
                </a:solidFill>
                <a:hlinkClick r:id="rId3"/>
              </a:rPr>
              <a:t>Watch “The Entire Civil War Animated Map” beginning at 11:03 and ending at 16:40.</a:t>
            </a:r>
            <a:endParaRPr lang="en-US" dirty="0">
              <a:solidFill>
                <a:srgbClr val="225790"/>
              </a:solidFill>
            </a:endParaRPr>
          </a:p>
        </p:txBody>
      </p:sp>
      <p:sp>
        <p:nvSpPr>
          <p:cNvPr id="11" name="Rectangle 10">
            <a:extLst>
              <a:ext uri="{FF2B5EF4-FFF2-40B4-BE49-F238E27FC236}">
                <a16:creationId xmlns:a16="http://schemas.microsoft.com/office/drawing/2014/main" id="{E1C439E3-6166-475C-8468-F53AC13B9DE7}"/>
              </a:ext>
            </a:extLst>
          </p:cNvPr>
          <p:cNvSpPr/>
          <p:nvPr/>
        </p:nvSpPr>
        <p:spPr>
          <a:xfrm>
            <a:off x="3699164" y="4861658"/>
            <a:ext cx="8073736" cy="1631216"/>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What does the victory at Vicksburg essentially do to the Confederate territory? </a:t>
            </a:r>
            <a:endParaRPr lang="en-US"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Where is Gettysburg located? In which state? Why is this important?</a:t>
            </a:r>
            <a:endParaRPr lang="en-US"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Who can now fight for the Union Army? Why is this important to this group of people? Why might this be important to the Union? </a:t>
            </a:r>
            <a:endParaRPr lang="en-US"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86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03F176B-A06C-4860-A790-B3F5E152F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478" y="490653"/>
            <a:ext cx="7113835" cy="5911596"/>
          </a:xfrm>
          <a:prstGeom prst="rect">
            <a:avLst/>
          </a:prstGeom>
        </p:spPr>
      </p:pic>
      <p:sp>
        <p:nvSpPr>
          <p:cNvPr id="4" name="TextBox 3">
            <a:extLst>
              <a:ext uri="{FF2B5EF4-FFF2-40B4-BE49-F238E27FC236}">
                <a16:creationId xmlns:a16="http://schemas.microsoft.com/office/drawing/2014/main" id="{88A6D323-AC4E-47B9-91D3-CC85B800D14D}"/>
              </a:ext>
            </a:extLst>
          </p:cNvPr>
          <p:cNvSpPr txBox="1"/>
          <p:nvPr/>
        </p:nvSpPr>
        <p:spPr>
          <a:xfrm>
            <a:off x="249687" y="635012"/>
            <a:ext cx="4565462" cy="646331"/>
          </a:xfrm>
          <a:prstGeom prst="rect">
            <a:avLst/>
          </a:prstGeom>
          <a:noFill/>
        </p:spPr>
        <p:txBody>
          <a:bodyPr wrap="square" rtlCol="0">
            <a:spAutoFit/>
          </a:bodyPr>
          <a:lstStyle/>
          <a:p>
            <a:r>
              <a:rPr lang="en-US" sz="3600" dirty="0"/>
              <a:t>The “Anaconda Plan”</a:t>
            </a:r>
          </a:p>
        </p:txBody>
      </p:sp>
      <p:sp>
        <p:nvSpPr>
          <p:cNvPr id="5" name="TextBox 4">
            <a:extLst>
              <a:ext uri="{FF2B5EF4-FFF2-40B4-BE49-F238E27FC236}">
                <a16:creationId xmlns:a16="http://schemas.microsoft.com/office/drawing/2014/main" id="{5A6451F4-AECD-457A-815B-BBEE54A80E5F}"/>
              </a:ext>
            </a:extLst>
          </p:cNvPr>
          <p:cNvSpPr txBox="1"/>
          <p:nvPr/>
        </p:nvSpPr>
        <p:spPr>
          <a:xfrm>
            <a:off x="249687" y="1368959"/>
            <a:ext cx="436473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Proposed by General-in-Chief Winfield Scott </a:t>
            </a:r>
          </a:p>
          <a:p>
            <a:pPr marL="285750" indent="-285750">
              <a:buFont typeface="Arial" panose="020B0604020202020204" pitchFamily="34" charset="0"/>
              <a:buChar char="•"/>
            </a:pPr>
            <a:r>
              <a:rPr lang="en-US" sz="2400" dirty="0"/>
              <a:t>Union would Blockade Southern Ports from receiving or sending supplies to civilians, soldiers, or from foreign markets</a:t>
            </a:r>
          </a:p>
          <a:p>
            <a:pPr marL="285750" indent="-285750">
              <a:buFont typeface="Arial" panose="020B0604020202020204" pitchFamily="34" charset="0"/>
              <a:buChar char="•"/>
            </a:pPr>
            <a:r>
              <a:rPr lang="en-US" sz="2400" dirty="0"/>
              <a:t>Command the Mississippi River and cut the Southern States in two different parts</a:t>
            </a:r>
          </a:p>
        </p:txBody>
      </p:sp>
    </p:spTree>
    <p:extLst>
      <p:ext uri="{BB962C8B-B14F-4D97-AF65-F5344CB8AC3E}">
        <p14:creationId xmlns:p14="http://schemas.microsoft.com/office/powerpoint/2010/main" val="106342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C7E19-30D5-43C4-AAF6-FE5BF4AEB3E0}"/>
              </a:ext>
            </a:extLst>
          </p:cNvPr>
          <p:cNvSpPr/>
          <p:nvPr/>
        </p:nvSpPr>
        <p:spPr>
          <a:xfrm>
            <a:off x="8247707" y="4199703"/>
            <a:ext cx="3408218" cy="1077218"/>
          </a:xfrm>
          <a:prstGeom prst="rect">
            <a:avLst/>
          </a:prstGeom>
        </p:spPr>
        <p:txBody>
          <a:bodyPr wrap="square">
            <a:spAutoFit/>
          </a:bodyPr>
          <a:lstStyle/>
          <a:p>
            <a:r>
              <a:rPr lang="en-US" sz="2800" dirty="0"/>
              <a:t>Activity </a:t>
            </a:r>
            <a:br>
              <a:rPr lang="en-US" dirty="0"/>
            </a:br>
            <a:r>
              <a:rPr lang="en-US" dirty="0">
                <a:solidFill>
                  <a:srgbClr val="225790"/>
                </a:solidFill>
                <a:hlinkClick r:id="rId3"/>
              </a:rPr>
              <a:t>Watch “The Gettysburg Address</a:t>
            </a:r>
            <a:r>
              <a:rPr lang="en-US" dirty="0">
                <a:solidFill>
                  <a:srgbClr val="225790"/>
                </a:solidFill>
              </a:rPr>
              <a:t>”</a:t>
            </a:r>
          </a:p>
        </p:txBody>
      </p:sp>
      <p:pic>
        <p:nvPicPr>
          <p:cNvPr id="3" name="Picture 2">
            <a:hlinkClick r:id="rId4"/>
            <a:extLst>
              <a:ext uri="{FF2B5EF4-FFF2-40B4-BE49-F238E27FC236}">
                <a16:creationId xmlns:a16="http://schemas.microsoft.com/office/drawing/2014/main" id="{444AAFB6-BD4E-4AD6-A1CF-8663DC7ED8FE}"/>
              </a:ext>
            </a:extLst>
          </p:cNvPr>
          <p:cNvPicPr>
            <a:picLocks noChangeAspect="1"/>
          </p:cNvPicPr>
          <p:nvPr/>
        </p:nvPicPr>
        <p:blipFill>
          <a:blip r:embed="rId5"/>
          <a:stretch>
            <a:fillRect/>
          </a:stretch>
        </p:blipFill>
        <p:spPr>
          <a:xfrm>
            <a:off x="9647948" y="3910904"/>
            <a:ext cx="877900" cy="688908"/>
          </a:xfrm>
          <a:prstGeom prst="rect">
            <a:avLst/>
          </a:prstGeom>
        </p:spPr>
      </p:pic>
      <p:pic>
        <p:nvPicPr>
          <p:cNvPr id="6" name="Picture 5" descr="A close up of a sign&#10;&#10;Description automatically generated">
            <a:extLst>
              <a:ext uri="{FF2B5EF4-FFF2-40B4-BE49-F238E27FC236}">
                <a16:creationId xmlns:a16="http://schemas.microsoft.com/office/drawing/2014/main" id="{848B5317-8988-4679-A0BA-696AEF6DD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9743" y="1858073"/>
            <a:ext cx="3872512" cy="3141849"/>
          </a:xfrm>
          <a:prstGeom prst="rect">
            <a:avLst/>
          </a:prstGeom>
        </p:spPr>
      </p:pic>
      <p:sp>
        <p:nvSpPr>
          <p:cNvPr id="7" name="TextBox 6">
            <a:extLst>
              <a:ext uri="{FF2B5EF4-FFF2-40B4-BE49-F238E27FC236}">
                <a16:creationId xmlns:a16="http://schemas.microsoft.com/office/drawing/2014/main" id="{4319CDD3-0EF5-4BF5-A942-056731BF349B}"/>
              </a:ext>
            </a:extLst>
          </p:cNvPr>
          <p:cNvSpPr txBox="1"/>
          <p:nvPr/>
        </p:nvSpPr>
        <p:spPr>
          <a:xfrm>
            <a:off x="3280164" y="514610"/>
            <a:ext cx="5631670" cy="707886"/>
          </a:xfrm>
          <a:prstGeom prst="rect">
            <a:avLst/>
          </a:prstGeom>
          <a:noFill/>
        </p:spPr>
        <p:txBody>
          <a:bodyPr wrap="none" rtlCol="0">
            <a:spAutoFit/>
          </a:bodyPr>
          <a:lstStyle/>
          <a:p>
            <a:r>
              <a:rPr lang="en-US" sz="4000" dirty="0"/>
              <a:t>The Gettysburg Address</a:t>
            </a:r>
          </a:p>
        </p:txBody>
      </p:sp>
      <p:sp>
        <p:nvSpPr>
          <p:cNvPr id="8" name="Rectangle 7">
            <a:extLst>
              <a:ext uri="{FF2B5EF4-FFF2-40B4-BE49-F238E27FC236}">
                <a16:creationId xmlns:a16="http://schemas.microsoft.com/office/drawing/2014/main" id="{C3E6D7C7-CEE9-4BBB-8719-95A8CC6AC566}"/>
              </a:ext>
            </a:extLst>
          </p:cNvPr>
          <p:cNvSpPr/>
          <p:nvPr/>
        </p:nvSpPr>
        <p:spPr>
          <a:xfrm>
            <a:off x="176645" y="1720838"/>
            <a:ext cx="3864642"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What did Lincoln do following the battle of Gettysburg?</a:t>
            </a:r>
            <a:endPar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Why do you think he did this?</a:t>
            </a:r>
            <a:endPar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How was this part of the turning point of 1863?</a:t>
            </a:r>
            <a:endPar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Why does this hold importance today?</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29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4E16-A9F7-4FB7-ACAB-6C5957703CCD}"/>
              </a:ext>
            </a:extLst>
          </p:cNvPr>
          <p:cNvSpPr>
            <a:spLocks noGrp="1"/>
          </p:cNvSpPr>
          <p:nvPr>
            <p:ph type="title"/>
          </p:nvPr>
        </p:nvSpPr>
        <p:spPr>
          <a:xfrm>
            <a:off x="838200" y="434315"/>
            <a:ext cx="10515600" cy="727695"/>
          </a:xfrm>
        </p:spPr>
        <p:txBody>
          <a:bodyPr>
            <a:noAutofit/>
          </a:bodyPr>
          <a:lstStyle/>
          <a:p>
            <a:pPr algn="ctr"/>
            <a:r>
              <a:rPr lang="en-US" sz="3200" dirty="0"/>
              <a:t>Meet the Primary Sources:</a:t>
            </a:r>
            <a:br>
              <a:rPr lang="en-US" sz="3200" dirty="0"/>
            </a:br>
            <a:r>
              <a:rPr lang="en-US" sz="3200" b="1" dirty="0">
                <a:solidFill>
                  <a:schemeClr val="accent1"/>
                </a:solidFill>
              </a:rPr>
              <a:t>David Dixon Porter</a:t>
            </a:r>
          </a:p>
        </p:txBody>
      </p:sp>
      <p:sp>
        <p:nvSpPr>
          <p:cNvPr id="3" name="Content Placeholder 2">
            <a:extLst>
              <a:ext uri="{FF2B5EF4-FFF2-40B4-BE49-F238E27FC236}">
                <a16:creationId xmlns:a16="http://schemas.microsoft.com/office/drawing/2014/main" id="{54860EC9-E2DF-45CA-84D1-585EDC1F21BF}"/>
              </a:ext>
            </a:extLst>
          </p:cNvPr>
          <p:cNvSpPr>
            <a:spLocks noGrp="1"/>
          </p:cNvSpPr>
          <p:nvPr>
            <p:ph idx="1"/>
          </p:nvPr>
        </p:nvSpPr>
        <p:spPr>
          <a:xfrm>
            <a:off x="693013" y="1418685"/>
            <a:ext cx="4700396" cy="4504147"/>
          </a:xfrm>
        </p:spPr>
        <p:txBody>
          <a:bodyPr>
            <a:normAutofit fontScale="92500" lnSpcReduction="20000"/>
          </a:bodyPr>
          <a:lstStyle/>
          <a:p>
            <a:r>
              <a:rPr lang="en-US" b="0" dirty="0"/>
              <a:t>Published </a:t>
            </a:r>
            <a:r>
              <a:rPr lang="en-US" b="0" i="1" dirty="0"/>
              <a:t>Incidents and Anecdotes of the Civil War </a:t>
            </a:r>
            <a:r>
              <a:rPr lang="en-US" b="0" dirty="0"/>
              <a:t>was in 1885 as a memoir of his Civil War experience</a:t>
            </a:r>
          </a:p>
          <a:p>
            <a:r>
              <a:rPr lang="en-US" b="0" dirty="0"/>
              <a:t>Present during the capture of New Orleans, during the Red River Campaign, and at Fort Fisher</a:t>
            </a:r>
          </a:p>
          <a:p>
            <a:r>
              <a:rPr lang="en-US" b="0" dirty="0"/>
              <a:t>2</a:t>
            </a:r>
            <a:r>
              <a:rPr lang="en-US" b="0" baseline="30000" dirty="0"/>
              <a:t>nd</a:t>
            </a:r>
            <a:r>
              <a:rPr lang="en-US" b="0" dirty="0"/>
              <a:t> person to become United States Navy Admiral (highest position in Navy) </a:t>
            </a:r>
          </a:p>
          <a:p>
            <a:r>
              <a:rPr lang="en-US" b="0" dirty="0"/>
              <a:t>Porter accompanied Lincoln as he toured Richmond in April 1865</a:t>
            </a:r>
          </a:p>
        </p:txBody>
      </p:sp>
      <p:pic>
        <p:nvPicPr>
          <p:cNvPr id="1026" name="Picture 2">
            <a:extLst>
              <a:ext uri="{FF2B5EF4-FFF2-40B4-BE49-F238E27FC236}">
                <a16:creationId xmlns:a16="http://schemas.microsoft.com/office/drawing/2014/main" id="{8A7C0CC5-D940-4348-A4CE-2C90CD9BC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592" y="1418685"/>
            <a:ext cx="3329493" cy="520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1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4EAC-0919-4365-963F-74D18B378516}"/>
              </a:ext>
            </a:extLst>
          </p:cNvPr>
          <p:cNvSpPr>
            <a:spLocks noGrp="1"/>
          </p:cNvSpPr>
          <p:nvPr>
            <p:ph type="title"/>
          </p:nvPr>
        </p:nvSpPr>
        <p:spPr>
          <a:xfrm>
            <a:off x="838200" y="129994"/>
            <a:ext cx="10515600" cy="1325563"/>
          </a:xfrm>
        </p:spPr>
        <p:txBody>
          <a:bodyPr>
            <a:normAutofit/>
          </a:bodyPr>
          <a:lstStyle/>
          <a:p>
            <a:pPr algn="ctr"/>
            <a:r>
              <a:rPr lang="en-US" sz="3200" dirty="0"/>
              <a:t>Meet the Primary Sources:</a:t>
            </a:r>
            <a:br>
              <a:rPr lang="en-US" sz="3200" dirty="0"/>
            </a:br>
            <a:r>
              <a:rPr lang="en-US" sz="3200" b="1" dirty="0">
                <a:solidFill>
                  <a:schemeClr val="accent1"/>
                </a:solidFill>
              </a:rPr>
              <a:t>Abraham Lincoln</a:t>
            </a:r>
            <a:endParaRPr lang="en-US" sz="3200" dirty="0">
              <a:solidFill>
                <a:schemeClr val="accent1"/>
              </a:solidFill>
            </a:endParaRPr>
          </a:p>
        </p:txBody>
      </p:sp>
      <p:sp>
        <p:nvSpPr>
          <p:cNvPr id="3" name="Content Placeholder 2">
            <a:extLst>
              <a:ext uri="{FF2B5EF4-FFF2-40B4-BE49-F238E27FC236}">
                <a16:creationId xmlns:a16="http://schemas.microsoft.com/office/drawing/2014/main" id="{F491DCAD-1AF0-459B-ACB5-F71FA4941225}"/>
              </a:ext>
            </a:extLst>
          </p:cNvPr>
          <p:cNvSpPr>
            <a:spLocks noGrp="1"/>
          </p:cNvSpPr>
          <p:nvPr>
            <p:ph idx="1"/>
          </p:nvPr>
        </p:nvSpPr>
        <p:spPr>
          <a:xfrm>
            <a:off x="847075" y="1455557"/>
            <a:ext cx="4748561" cy="4076097"/>
          </a:xfrm>
        </p:spPr>
        <p:txBody>
          <a:bodyPr>
            <a:normAutofit fontScale="92500" lnSpcReduction="10000"/>
          </a:bodyPr>
          <a:lstStyle/>
          <a:p>
            <a:r>
              <a:rPr lang="en-US" b="0" dirty="0"/>
              <a:t>Self-taught military strategist</a:t>
            </a:r>
          </a:p>
          <a:p>
            <a:r>
              <a:rPr lang="en-US" b="0" dirty="0"/>
              <a:t>Used military operations to achieve the political end of preserving the United States one nation, indivisible, and as a republic based on majority rule.</a:t>
            </a:r>
          </a:p>
          <a:p>
            <a:r>
              <a:rPr lang="en-US" b="0" dirty="0"/>
              <a:t>Executive control of the army as Commander-in-Chief and changed his military cabinet several times during the war</a:t>
            </a:r>
          </a:p>
        </p:txBody>
      </p:sp>
      <p:pic>
        <p:nvPicPr>
          <p:cNvPr id="5" name="Picture 4" descr="A person wearing a suit and tie&#10;&#10;Description automatically generated">
            <a:extLst>
              <a:ext uri="{FF2B5EF4-FFF2-40B4-BE49-F238E27FC236}">
                <a16:creationId xmlns:a16="http://schemas.microsoft.com/office/drawing/2014/main" id="{1470C0A5-FB8E-413E-A00A-814CB33F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365" y="1455557"/>
            <a:ext cx="3820743" cy="4715691"/>
          </a:xfrm>
          <a:prstGeom prst="rect">
            <a:avLst/>
          </a:prstGeom>
        </p:spPr>
      </p:pic>
    </p:spTree>
    <p:extLst>
      <p:ext uri="{BB962C8B-B14F-4D97-AF65-F5344CB8AC3E}">
        <p14:creationId xmlns:p14="http://schemas.microsoft.com/office/powerpoint/2010/main" val="349046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4EAC-0919-4365-963F-74D18B378516}"/>
              </a:ext>
            </a:extLst>
          </p:cNvPr>
          <p:cNvSpPr>
            <a:spLocks noGrp="1"/>
          </p:cNvSpPr>
          <p:nvPr>
            <p:ph type="title"/>
          </p:nvPr>
        </p:nvSpPr>
        <p:spPr>
          <a:xfrm>
            <a:off x="838200" y="129994"/>
            <a:ext cx="10515600" cy="1325563"/>
          </a:xfrm>
        </p:spPr>
        <p:txBody>
          <a:bodyPr>
            <a:normAutofit/>
          </a:bodyPr>
          <a:lstStyle/>
          <a:p>
            <a:pPr algn="ctr"/>
            <a:r>
              <a:rPr lang="en-US" sz="3200" dirty="0"/>
              <a:t>Meet the Primary Sources:</a:t>
            </a:r>
            <a:br>
              <a:rPr lang="en-US" sz="3200" dirty="0"/>
            </a:br>
            <a:r>
              <a:rPr lang="en-US" sz="3200" b="1" dirty="0">
                <a:solidFill>
                  <a:schemeClr val="accent1"/>
                </a:solidFill>
              </a:rPr>
              <a:t>Sara Agnes Rice Pryor</a:t>
            </a:r>
            <a:endParaRPr lang="en-US" sz="3200" dirty="0">
              <a:solidFill>
                <a:schemeClr val="accent1"/>
              </a:solidFill>
            </a:endParaRPr>
          </a:p>
        </p:txBody>
      </p:sp>
      <p:sp>
        <p:nvSpPr>
          <p:cNvPr id="3" name="Content Placeholder 2">
            <a:extLst>
              <a:ext uri="{FF2B5EF4-FFF2-40B4-BE49-F238E27FC236}">
                <a16:creationId xmlns:a16="http://schemas.microsoft.com/office/drawing/2014/main" id="{F491DCAD-1AF0-459B-ACB5-F71FA4941225}"/>
              </a:ext>
            </a:extLst>
          </p:cNvPr>
          <p:cNvSpPr>
            <a:spLocks noGrp="1"/>
          </p:cNvSpPr>
          <p:nvPr>
            <p:ph idx="1"/>
          </p:nvPr>
        </p:nvSpPr>
        <p:spPr>
          <a:xfrm>
            <a:off x="847075" y="1572241"/>
            <a:ext cx="4748561" cy="3981066"/>
          </a:xfrm>
        </p:spPr>
        <p:txBody>
          <a:bodyPr>
            <a:normAutofit fontScale="92500" lnSpcReduction="20000"/>
          </a:bodyPr>
          <a:lstStyle/>
          <a:p>
            <a:r>
              <a:rPr lang="en-US" b="0" dirty="0"/>
              <a:t>Published </a:t>
            </a:r>
            <a:r>
              <a:rPr lang="en-US" b="0" i="1" dirty="0"/>
              <a:t>Reminiscence of Peace and War </a:t>
            </a:r>
            <a:r>
              <a:rPr lang="en-US" b="0" dirty="0"/>
              <a:t>in 1905 as a memoir of her Civil War experience</a:t>
            </a:r>
          </a:p>
          <a:p>
            <a:r>
              <a:rPr lang="en-US" b="0" dirty="0"/>
              <a:t>Accompanied her husband, Confederate Brigadier General Roger Atkinson Pryor, to the war front from 1861-1863 as an Army Nurse</a:t>
            </a:r>
          </a:p>
          <a:p>
            <a:r>
              <a:rPr lang="en-US" b="0" dirty="0"/>
              <a:t>Returned to Petersburg, Virginia in 1863 to care for her children until the end of war </a:t>
            </a:r>
          </a:p>
        </p:txBody>
      </p:sp>
      <p:pic>
        <p:nvPicPr>
          <p:cNvPr id="9" name="Picture 8" descr="A person wearing a hat&#10;&#10;Description automatically generated">
            <a:extLst>
              <a:ext uri="{FF2B5EF4-FFF2-40B4-BE49-F238E27FC236}">
                <a16:creationId xmlns:a16="http://schemas.microsoft.com/office/drawing/2014/main" id="{0D8CACE4-0640-428D-A0C8-E71BCD63A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365" y="1572241"/>
            <a:ext cx="3660156" cy="4636198"/>
          </a:xfrm>
          <a:prstGeom prst="rect">
            <a:avLst/>
          </a:prstGeom>
        </p:spPr>
      </p:pic>
    </p:spTree>
    <p:extLst>
      <p:ext uri="{BB962C8B-B14F-4D97-AF65-F5344CB8AC3E}">
        <p14:creationId xmlns:p14="http://schemas.microsoft.com/office/powerpoint/2010/main" val="2443935512"/>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723</Words>
  <Application>Microsoft Office PowerPoint</Application>
  <PresentationFormat>Widescreen</PresentationFormat>
  <Paragraphs>60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Adobe Devanagari</vt:lpstr>
      <vt:lpstr>Arial</vt:lpstr>
      <vt:lpstr>Calibri</vt:lpstr>
      <vt:lpstr>Georgia</vt:lpstr>
      <vt:lpstr>Office Theme</vt:lpstr>
      <vt:lpstr>1863</vt:lpstr>
      <vt:lpstr>Inquiry Question</vt:lpstr>
      <vt:lpstr>Vocabulary</vt:lpstr>
      <vt:lpstr>The Entire Civil War Animated Map</vt:lpstr>
      <vt:lpstr>PowerPoint Presentation</vt:lpstr>
      <vt:lpstr>PowerPoint Presentation</vt:lpstr>
      <vt:lpstr>Meet the Primary Sources: David Dixon Porter</vt:lpstr>
      <vt:lpstr>Meet the Primary Sources: Abraham Lincoln</vt:lpstr>
      <vt:lpstr>Meet the Primary Sources: Sara Agnes Rice Pryor</vt:lpstr>
      <vt:lpstr>Meet the Primary Sources: Varina Davis</vt:lpstr>
      <vt:lpstr>Inquiry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67</cp:revision>
  <dcterms:created xsi:type="dcterms:W3CDTF">2019-06-11T12:13:11Z</dcterms:created>
  <dcterms:modified xsi:type="dcterms:W3CDTF">2019-12-09T15:48:16Z</dcterms:modified>
</cp:coreProperties>
</file>