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s/modernComment_109_EAF9695C.xml" ContentType="application/vnd.ms-powerpoint.comment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omments/modernComment_117_7134DC40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57" r:id="rId5"/>
    <p:sldId id="959" r:id="rId6"/>
    <p:sldId id="951" r:id="rId7"/>
    <p:sldId id="937" r:id="rId8"/>
    <p:sldId id="961" r:id="rId9"/>
    <p:sldId id="962" r:id="rId10"/>
    <p:sldId id="269" r:id="rId11"/>
    <p:sldId id="965" r:id="rId12"/>
    <p:sldId id="964" r:id="rId13"/>
    <p:sldId id="963" r:id="rId14"/>
    <p:sldId id="966" r:id="rId15"/>
    <p:sldId id="265" r:id="rId16"/>
    <p:sldId id="930" r:id="rId17"/>
    <p:sldId id="933" r:id="rId18"/>
    <p:sldId id="279" r:id="rId19"/>
    <p:sldId id="25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929DBAB-1223-A284-9FBA-46E26EB5657B}" name="Cady Barterian" initials="CB" userId="S::cbarterian@battlefields.org::425b8955-617a-4a00-8191-e8cb3411da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791A15-E4B2-AA42-3F32-424C2FFA6F39}" v="1" dt="2026-06-10T14:40:57.758"/>
    <p1510:client id="{9B13C602-2B95-7A21-3156-41B9175EDCD6}" v="8" dt="2026-06-10T19:46:29.775"/>
    <p1510:client id="{A3375E7A-37E6-A171-F438-023E93C72EF1}" v="379" dt="2026-06-09T15:00:31.2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comments/modernComment_109_EAF9695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7BECA3E-6C8E-4ACA-B65F-1AA5E70CBE77}" authorId="{C929DBAB-1223-A284-9FBA-46E26EB5657B}" status="resolved" created="2023-08-09T16:56:01.306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942213980" sldId="265"/>
      <ac:spMk id="2" creationId="{FD0E11A2-7AD1-834C-641C-71BF10A4E0E1}"/>
      <ac:txMk cp="0" len="3">
        <ac:context len="14" hash="2092511414"/>
      </ac:txMk>
    </ac:txMkLst>
    <p188:pos x="3680603" y="963283"/>
    <p188:txBody>
      <a:bodyPr/>
      <a:lstStyle/>
      <a:p>
        <a:r>
          <a:rPr lang="en-US"/>
          <a:t>need discussion question</a:t>
        </a:r>
      </a:p>
    </p188:txBody>
  </p188:cm>
  <p188:cm id="{9E3353E6-2699-4A0B-B344-AB83A581FC40}" authorId="{C929DBAB-1223-A284-9FBA-46E26EB5657B}" status="resolved" created="2023-08-09T19:37:17.494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942213980" sldId="265"/>
      <ac:spMk id="2" creationId="{FD0E11A2-7AD1-834C-641C-71BF10A4E0E1}"/>
      <ac:txMk cp="0" len="3">
        <ac:context len="14" hash="2092511414"/>
      </ac:txMk>
    </ac:txMkLst>
    <p188:pos x="3623094" y="1078301"/>
    <p188:txBody>
      <a:bodyPr/>
      <a:lstStyle/>
      <a:p>
        <a:r>
          <a:rPr lang="en-US"/>
          <a:t>Need description</a:t>
        </a:r>
      </a:p>
    </p188:txBody>
  </p188:cm>
</p188:cmLst>
</file>

<file path=ppt/comments/modernComment_117_7134DC4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62AB4B0-B970-4ADC-8EB5-F1711779B25C}" authorId="{C929DBAB-1223-A284-9FBA-46E26EB5657B}" status="resolved" created="2023-08-09T16:58:48.344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899289664" sldId="279"/>
      <ac:spMk id="2" creationId="{ADA9BB8D-DB1F-7C6A-C88F-30588159C57F}"/>
    </ac:deMkLst>
    <p188:txBody>
      <a:bodyPr/>
      <a:lstStyle/>
      <a:p>
        <a:r>
          <a:rPr lang="en-US"/>
          <a:t>pare down description in note section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B6E6A-F574-4EEC-BDC3-A17A86E1740E}" type="datetimeFigureOut">
              <a:t>6/10/2026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9EA017-2EB8-453B-B301-E42CC97779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433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ttlefields.org/learn/biographies/laura-ingalls-wilder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battlefields.org/learn/primary-sources/1881-day-seemed-really-fourth-july" TargetMode="Externa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ttlefields.org/learn/primary-sources/1873-settled-piece-unsurveyed-land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battlefields.org/learn/primary-sources/1874-grasshopper-invasion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ttlefields.org/learn/articles/frontier-feminists?destination=/admin/dashboard/drafts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battlefields.org/learn/primary-sources/memories-pioneer-school-teacher" TargetMode="External"/><Relationship Id="rId4" Type="http://schemas.openxmlformats.org/officeDocument/2006/relationships/hyperlink" Target="https://www.battlefields.org/learn/primary-sources/1869-every-woman-residing-territory-may-cast-her-vote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ttlefields.org/learn/articles/black-pioneers-west?destination=/admin/dashboard/drafts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battlefields.org/learn/biographies/mary-fields" TargetMode="External"/><Relationship Id="rId5" Type="http://schemas.openxmlformats.org/officeDocument/2006/relationships/hyperlink" Target="https://www.battlefields.org/learn/primary-sources/1878-ho-kansas" TargetMode="External"/><Relationship Id="rId4" Type="http://schemas.openxmlformats.org/officeDocument/2006/relationships/hyperlink" Target="https://www.battlefields.org/learn/primary-sources/1870-what-might-have-happened-if-dr-tann-hadnt-found-them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ttlefields.org/learn/videos/veterans-civil-war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battlefields.org/learn/primary-sources/1885-good-agricultural-land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ttlefields.org/learn/articles/laura-ingalls-wilder-and-civil-war?destination=/admin/dashboard/drafts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battlefields.org/learn/biographies/joseph-c-quiner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ttlefields.org/learn/articles/homestead-act-1862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battlefields.org/learn/primary-sources/homestead-act-primary-source-questions" TargetMode="External"/><Relationship Id="rId4" Type="http://schemas.openxmlformats.org/officeDocument/2006/relationships/hyperlink" Target="https://www.battlefields.org/learn/primary-sources/homestead-act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ttlefields.org/learn/articles/us-dakota-war-1862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battlefields.org/learn/primary-sources/1874-indians-did-not-want-leave-here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ttlefields.org/learn/articles/transportation-post-civil-war-west?destination=/admin/dashboard/drafts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ttlefields.org/learn/articles/transcontinental-railroad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battlefields.org/learn/primary-sources/1881-surveys-land-lost-buffaloes" TargetMode="External"/><Relationship Id="rId4" Type="http://schemas.openxmlformats.org/officeDocument/2006/relationships/hyperlink" Target="https://www.battlefields.org/learn/primary-sources/1862-pacific-railway-act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ttlefields.org/learn/articles/shelters-american-west?destination=/admin/dashboard/drafts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Extra Resources:</a:t>
            </a:r>
          </a:p>
          <a:p>
            <a:r>
              <a:rPr lang="en-US" dirty="0">
                <a:ea typeface="Calibri"/>
                <a:cs typeface="Calibri"/>
                <a:hlinkClick r:id="rId3"/>
              </a:rPr>
              <a:t>Laura Ingalls Wilder </a:t>
            </a:r>
            <a:r>
              <a:rPr lang="en-US" dirty="0">
                <a:hlinkClick r:id="rId3"/>
              </a:rPr>
              <a:t>| American Battlefield Trust</a:t>
            </a:r>
            <a:endParaRPr lang="en-US" dirty="0">
              <a:ea typeface="Calibri"/>
              <a:cs typeface="Calibri"/>
              <a:hlinkClick r:id="rId3"/>
            </a:endParaRPr>
          </a:p>
          <a:p>
            <a:r>
              <a:rPr lang="en-US" dirty="0">
                <a:hlinkClick r:id="rId4"/>
              </a:rPr>
              <a:t>1881: "The Day Seemed Really Fourth of July" | American Battlefield Trust</a:t>
            </a:r>
            <a:endParaRPr lang="en-US"/>
          </a:p>
          <a:p>
            <a:endParaRPr lang="en-US" dirty="0">
              <a:ea typeface="Calibri"/>
              <a:cs typeface="Calibri"/>
            </a:endParaRPr>
          </a:p>
          <a:p>
            <a:endParaRPr lang="en-US">
              <a:ea typeface="Calibri" panose="020F0502020204030204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876A47-E3E8-4124-BEE6-F406A91115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7549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Extra Resources:</a:t>
            </a:r>
          </a:p>
          <a:p>
            <a:r>
              <a:rPr lang="en-US" dirty="0">
                <a:hlinkClick r:id="rId3"/>
              </a:rPr>
              <a:t>1873: "Settled On A Piece Of Unsurveyed Land" | American Battlefield Trust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r>
              <a:rPr lang="en-US" dirty="0">
                <a:hlinkClick r:id="rId4"/>
              </a:rPr>
              <a:t>1874: "The Grasshopper Invasion" | American Battlefield Trust</a:t>
            </a:r>
            <a:endParaRPr lang="en-US"/>
          </a:p>
          <a:p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876A4-CCFC-4A6E-A3DA-5B8E282980B9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2046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Extra Resources:</a:t>
            </a:r>
          </a:p>
          <a:p>
            <a:r>
              <a:rPr lang="en-US" dirty="0">
                <a:hlinkClick r:id="rId3"/>
              </a:rPr>
              <a:t>Frontier Feminists | American Battlefield Trust</a:t>
            </a:r>
          </a:p>
          <a:p>
            <a:r>
              <a:rPr lang="en-US" dirty="0">
                <a:hlinkClick r:id="rId4"/>
              </a:rPr>
              <a:t>1869: "Every Woman Residing In This Territory May Cast Her Vote" | American Battlefield Trust</a:t>
            </a:r>
            <a:endParaRPr lang="en-US"/>
          </a:p>
          <a:p>
            <a:r>
              <a:rPr lang="en-US" dirty="0">
                <a:hlinkClick r:id="rId5"/>
              </a:rPr>
              <a:t>Memories of a Pioneer School Teacher | American Battlefield Trust</a:t>
            </a: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876A47-E3E8-4124-BEE6-F406A911155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756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Extra Resources: </a:t>
            </a:r>
          </a:p>
          <a:p>
            <a:r>
              <a:rPr lang="en-US" dirty="0">
                <a:hlinkClick r:id="rId3"/>
              </a:rPr>
              <a:t>Black Pioneers of the West | American Battlefield Trust</a:t>
            </a:r>
          </a:p>
          <a:p>
            <a:r>
              <a:rPr lang="en-US" dirty="0">
                <a:hlinkClick r:id="rId4"/>
              </a:rPr>
              <a:t>1870: "What Might Have Happened if Dr. Tan[n] Hadn't Found Them" | American Battlefield Trust</a:t>
            </a:r>
            <a:endParaRPr lang="en-US"/>
          </a:p>
          <a:p>
            <a:r>
              <a:rPr lang="en-US" dirty="0">
                <a:hlinkClick r:id="rId5"/>
              </a:rPr>
              <a:t>1878: "Ho For Kansas!" | American Battlefield Trust</a:t>
            </a:r>
          </a:p>
          <a:p>
            <a:r>
              <a:rPr lang="en-US" dirty="0">
                <a:hlinkClick r:id="rId6"/>
              </a:rPr>
              <a:t>Mary Fields | American Battlefield Trust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876A47-E3E8-4124-BEE6-F406A911155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063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Extra Resources: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876A4-CCFC-4A6E-A3DA-5B8E282980B9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628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Extra Resources:</a:t>
            </a:r>
          </a:p>
          <a:p>
            <a:r>
              <a:rPr lang="en-US" dirty="0">
                <a:hlinkClick r:id="rId3"/>
              </a:rPr>
              <a:t>Veterans of the Civil War | American Battlefield Trust</a:t>
            </a:r>
            <a:endParaRPr lang="en-US">
              <a:ea typeface="Calibri"/>
              <a:cs typeface="Calibri"/>
            </a:endParaRPr>
          </a:p>
          <a:p>
            <a:r>
              <a:rPr lang="en-US" dirty="0">
                <a:hlinkClick r:id="rId4"/>
              </a:rPr>
              <a:t>1885: "Good Agricultural Land" | American Battlefield Trust</a:t>
            </a:r>
            <a:endParaRPr lang="en-US"/>
          </a:p>
          <a:p>
            <a:endParaRPr lang="en-US"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876A47-E3E8-4124-BEE6-F406A91115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206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Extra Resources:</a:t>
            </a:r>
          </a:p>
          <a:p>
            <a:r>
              <a:rPr lang="en-US" dirty="0">
                <a:hlinkClick r:id="rId3"/>
              </a:rPr>
              <a:t>Laura Ingalls Wilder and the Civil War | American Battlefield Trust</a:t>
            </a:r>
            <a:endParaRPr lang="en-US">
              <a:ea typeface="Calibri"/>
              <a:cs typeface="Calibri"/>
            </a:endParaRPr>
          </a:p>
          <a:p>
            <a:r>
              <a:rPr lang="en-US" dirty="0">
                <a:hlinkClick r:id="rId4"/>
              </a:rPr>
              <a:t>Joseph C. Quiner | American Battlefield Trust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CE76C4-B30A-42AF-8A1C-86CEB64197BE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9992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F0E77-8E19-F7EE-706C-B1613BF46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72B158-4AC4-16F9-1901-A1AADAD1D0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65ADF8-19E7-A27D-4CB1-B1255FEDF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Extra Resources:</a:t>
            </a:r>
          </a:p>
          <a:p>
            <a:r>
              <a:rPr lang="en-US" dirty="0">
                <a:hlinkClick r:id="rId3"/>
              </a:rPr>
              <a:t>The Homestead Act of 1862 | American Battlefield Trust</a:t>
            </a:r>
            <a:endParaRPr lang="en-US">
              <a:ea typeface="Calibri"/>
              <a:cs typeface="Calibri"/>
            </a:endParaRPr>
          </a:p>
          <a:p>
            <a:r>
              <a:rPr lang="en-US" dirty="0">
                <a:hlinkClick r:id="rId4"/>
              </a:rPr>
              <a:t>The Homestead Act | American Battlefield Trust</a:t>
            </a:r>
            <a:endParaRPr lang="en-US"/>
          </a:p>
          <a:p>
            <a:r>
              <a:rPr lang="en-US" dirty="0">
                <a:hlinkClick r:id="rId5"/>
              </a:rPr>
              <a:t>The Homestead Act Primary Source Questions | American Battlefield Trust</a:t>
            </a:r>
            <a:endParaRPr lang="en-US"/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3D6FCD-E6F0-89AA-9F42-E70AA40148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876A47-E3E8-4124-BEE6-F406A91115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592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Extra Resources:</a:t>
            </a:r>
            <a:endParaRPr lang="en-US"/>
          </a:p>
          <a:p>
            <a:r>
              <a:rPr lang="en-US" dirty="0">
                <a:hlinkClick r:id="rId3"/>
              </a:rPr>
              <a:t>US-Dakota War of 1862 | American Battlefield Trust</a:t>
            </a:r>
          </a:p>
          <a:p>
            <a:r>
              <a:rPr lang="en-US" dirty="0">
                <a:hlinkClick r:id="rId4"/>
              </a:rPr>
              <a:t>1874: "The Indians did not want to leave here" | American Battlefield Trust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67BD9-9305-4195-9F72-A6B6907BAB6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748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3300F-2ED4-99EB-9DF9-C0B71300F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C071AF-0FEF-1AB8-99EE-CB44D35E06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874CC3-67E1-84FD-D0D5-A564ADE60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Extra Resources:</a:t>
            </a:r>
          </a:p>
          <a:p>
            <a:r>
              <a:rPr lang="en-US" dirty="0">
                <a:hlinkClick r:id="rId3"/>
              </a:rPr>
              <a:t>Transportation in the Post-Civil War West | American Battlefield Trust</a:t>
            </a:r>
          </a:p>
          <a:p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30027C-A40C-E432-B8DF-1B0EB5499F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67BD9-9305-4195-9F72-A6B6907BAB6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4838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A83C7-176D-B7C4-51E7-B7EBE0ED9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F7AD15-8AD2-40D1-EB64-6813D5B263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07046B-6A15-2846-691F-20D69BCC3B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 panose="020F0502020204030204"/>
                <a:cs typeface="Calibri" panose="020F0502020204030204"/>
              </a:rPr>
              <a:t>Extra Resources: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r>
              <a:rPr lang="en-US" dirty="0">
                <a:hlinkClick r:id="rId3"/>
              </a:rPr>
              <a:t>The Transcontinental Railroad | American Battlefield Trust</a:t>
            </a:r>
            <a:endParaRPr lang="en-US"/>
          </a:p>
          <a:p>
            <a:r>
              <a:rPr lang="en-US" dirty="0">
                <a:hlinkClick r:id="rId4"/>
              </a:rPr>
              <a:t>1862: Pacific Railway Act | American Battlefield Trust</a:t>
            </a:r>
            <a:endParaRPr lang="en-US"/>
          </a:p>
          <a:p>
            <a:r>
              <a:rPr lang="en-US" dirty="0">
                <a:hlinkClick r:id="rId5"/>
              </a:rPr>
              <a:t>1881: "Surveys in the Land of the Lost Buffaloes" | American Battlefield Trust</a:t>
            </a:r>
            <a:endParaRPr lang="en-US"/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F43565-3A54-398F-DC79-0401A4A7F2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876A47-E3E8-4124-BEE6-F406A91115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380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46F27-9592-F93C-F1F1-2117E4550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DD9336-FE08-1269-D8E8-6036130D46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10A03A-ABB7-FABE-EE13-6D9CD76C2C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Extra Resources:</a:t>
            </a:r>
            <a:endParaRPr lang="en-US"/>
          </a:p>
          <a:p>
            <a:r>
              <a:rPr lang="en-US" dirty="0">
                <a:hlinkClick r:id="rId3"/>
              </a:rPr>
              <a:t>Shelters in the American West | American Battlefield Trust</a:t>
            </a: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BDA120-9997-AE77-29B4-54516F5896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67BD9-9305-4195-9F72-A6B6907BAB6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7762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CAA70-0C81-5303-F543-4E0B50A59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BFECDA-58A5-45FE-471D-0F18605E81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526350-9536-8183-573E-DFF43CEA82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Extra Resources:</a:t>
            </a:r>
            <a:endParaRPr lang="en-US"/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6730BF-A828-E64B-97D7-AECED829BA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67BD9-9305-4195-9F72-A6B6907BAB6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552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flip="none" rotWithShape="1">
          <a:gsLst>
            <a:gs pos="0">
              <a:schemeClr val="bg1"/>
            </a:gs>
            <a:gs pos="54000">
              <a:schemeClr val="bg1"/>
            </a:gs>
            <a:gs pos="57531">
              <a:srgbClr val="FBFBFB"/>
            </a:gs>
            <a:gs pos="87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C8BF847-AA19-4965-BD0D-169AC4E549B4}"/>
              </a:ext>
            </a:extLst>
          </p:cNvPr>
          <p:cNvSpPr/>
          <p:nvPr userDrawn="1"/>
        </p:nvSpPr>
        <p:spPr>
          <a:xfrm>
            <a:off x="0" y="4157932"/>
            <a:ext cx="12192000" cy="27000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0CBD19-FF76-4ABD-BB26-4CA7EB8D9C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4324294"/>
            <a:ext cx="9144000" cy="1065841"/>
          </a:xfrm>
        </p:spPr>
        <p:txBody>
          <a:bodyPr anchor="b"/>
          <a:lstStyle>
            <a:lvl1pPr algn="ctr">
              <a:defRPr sz="6000" b="0">
                <a:solidFill>
                  <a:schemeClr val="bg1"/>
                </a:solidFill>
                <a:latin typeface="+mj-lt"/>
                <a:cs typeface="Adobe Devanagari" panose="02040503050201020203" pitchFamily="18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FC82CA-864E-448B-AF3A-05F11046B4C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5490865"/>
            <a:ext cx="9144001" cy="969963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Adobe Devanagari" panose="02040503050201020203" pitchFamily="18" charset="0"/>
                <a:cs typeface="Adobe Devanagari" panose="020405030502010202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B76C4BA-354F-4F48-AA0F-4D52E334A1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457" y="649802"/>
            <a:ext cx="7805085" cy="28821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9214C5-FB6E-4274-BD09-473D689E5D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981" y="6505933"/>
            <a:ext cx="1598019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7723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302B5-F41F-474D-B1F4-7BAF2C48F3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392F5D-D27B-4C4E-84EE-CE00E42DA5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2pPr>
              <a:defRPr>
                <a:solidFill>
                  <a:schemeClr val="accent1"/>
                </a:solidFill>
              </a:defRPr>
            </a:lvl2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BE38C4-5C1D-4690-BDA5-809BB712F43D}"/>
              </a:ext>
            </a:extLst>
          </p:cNvPr>
          <p:cNvSpPr/>
          <p:nvPr userDrawn="1"/>
        </p:nvSpPr>
        <p:spPr>
          <a:xfrm>
            <a:off x="0" y="-1497"/>
            <a:ext cx="12192000" cy="202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795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E34B64-E79F-4DEF-904D-A1DBC7923215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229917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9E4D2A-1CCA-441B-911C-97ACFFDFCF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29917"/>
          </a:xfrm>
        </p:spPr>
        <p:txBody>
          <a:bodyPr vert="eaVert"/>
          <a:lstStyle>
            <a:lvl2pPr>
              <a:defRPr>
                <a:solidFill>
                  <a:schemeClr val="accent1"/>
                </a:solidFill>
              </a:defRPr>
            </a:lvl2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2B16F2-1394-4247-9D08-D1493E81B021}"/>
              </a:ext>
            </a:extLst>
          </p:cNvPr>
          <p:cNvSpPr/>
          <p:nvPr userDrawn="1"/>
        </p:nvSpPr>
        <p:spPr>
          <a:xfrm>
            <a:off x="0" y="-1497"/>
            <a:ext cx="12192000" cy="202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393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0D25211-8C52-41C9-9B39-FB40600A7B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0000">
                <a:schemeClr val="bg1"/>
              </a:gs>
              <a:gs pos="79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01A85D-0B33-497D-8EFF-167479CDA6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42565" y="1749921"/>
            <a:ext cx="9106870" cy="33581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1B3660-33D6-4308-B272-6084FDD214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981" y="6505933"/>
            <a:ext cx="1598019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299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18BD4-35D6-4DB8-A9FB-37DA5ADA43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194AA-2C71-4DE4-A171-A67274C15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718D3A6-DBB2-49F0-9AB8-15E0B3B07E35}"/>
              </a:ext>
            </a:extLst>
          </p:cNvPr>
          <p:cNvSpPr/>
          <p:nvPr userDrawn="1"/>
        </p:nvSpPr>
        <p:spPr>
          <a:xfrm>
            <a:off x="0" y="-1497"/>
            <a:ext cx="12192000" cy="202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427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A10243F-00FA-43A9-A054-285221138B9C}"/>
              </a:ext>
            </a:extLst>
          </p:cNvPr>
          <p:cNvSpPr/>
          <p:nvPr userDrawn="1"/>
        </p:nvSpPr>
        <p:spPr>
          <a:xfrm>
            <a:off x="0" y="4205078"/>
            <a:ext cx="7490604" cy="25447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559417-12F3-4DD7-857D-513FC20D12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706986"/>
            <a:ext cx="10515600" cy="185548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674777-5494-48D4-ADB7-221F50196A7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865298"/>
            <a:ext cx="10515600" cy="1224352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add subtitle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3901E3B-9DE1-46CD-A251-31A85D349E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5" y="462632"/>
            <a:ext cx="4018536" cy="14838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7F6412B-22AF-4819-AA0C-369365C0ADE3}"/>
              </a:ext>
            </a:extLst>
          </p:cNvPr>
          <p:cNvSpPr/>
          <p:nvPr userDrawn="1"/>
        </p:nvSpPr>
        <p:spPr>
          <a:xfrm>
            <a:off x="0" y="-1497"/>
            <a:ext cx="12192000" cy="202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999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2DCBC-88DD-4DA0-A5FC-B38BC487BE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56066-6BA3-416A-9575-10E94D4BE4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50898"/>
          </a:xfrm>
        </p:spPr>
        <p:txBody>
          <a:bodyPr/>
          <a:lstStyle>
            <a:lvl2pPr>
              <a:defRPr>
                <a:solidFill>
                  <a:schemeClr val="accent1"/>
                </a:solidFill>
              </a:defRPr>
            </a:lvl2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2EA0A3-FF05-44E3-A682-35A358D73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50898"/>
          </a:xfrm>
        </p:spPr>
        <p:txBody>
          <a:bodyPr/>
          <a:lstStyle>
            <a:lvl2pPr>
              <a:defRPr>
                <a:solidFill>
                  <a:schemeClr val="accent1"/>
                </a:solidFill>
              </a:defRPr>
            </a:lvl2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BE2E12-7EE6-419F-84B3-224F8E706177}"/>
              </a:ext>
            </a:extLst>
          </p:cNvPr>
          <p:cNvSpPr/>
          <p:nvPr userDrawn="1"/>
        </p:nvSpPr>
        <p:spPr>
          <a:xfrm>
            <a:off x="0" y="-1497"/>
            <a:ext cx="12192000" cy="202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635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9EEEC-CA7C-4BEC-9053-DE761AAEBD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9E2D48-414B-43BB-991F-F0471DA0E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127716-C01F-44D7-9D4F-7571F43C46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117127"/>
          </a:xfrm>
        </p:spPr>
        <p:txBody>
          <a:bodyPr/>
          <a:lstStyle>
            <a:lvl2pPr>
              <a:defRPr>
                <a:solidFill>
                  <a:schemeClr val="accent1"/>
                </a:solidFill>
              </a:defRPr>
            </a:lvl2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369EE9-3408-4A85-85B8-BAE89191DC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294DAD-BF95-441E-BB57-B912A300A0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117127"/>
          </a:xfrm>
        </p:spPr>
        <p:txBody>
          <a:bodyPr/>
          <a:lstStyle>
            <a:lvl2pPr>
              <a:defRPr>
                <a:solidFill>
                  <a:schemeClr val="accent1"/>
                </a:solidFill>
              </a:defRPr>
            </a:lvl2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C3B50F-65B6-4862-B28B-46DFC17026D7}"/>
              </a:ext>
            </a:extLst>
          </p:cNvPr>
          <p:cNvSpPr/>
          <p:nvPr userDrawn="1"/>
        </p:nvSpPr>
        <p:spPr>
          <a:xfrm>
            <a:off x="0" y="-1497"/>
            <a:ext cx="12192000" cy="202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097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13A8F-1E19-4BB4-84EF-DCD7AC986C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0FCA14-030F-4CBC-A2C7-9F333FCD84EE}"/>
              </a:ext>
            </a:extLst>
          </p:cNvPr>
          <p:cNvSpPr/>
          <p:nvPr userDrawn="1"/>
        </p:nvSpPr>
        <p:spPr>
          <a:xfrm>
            <a:off x="0" y="-1497"/>
            <a:ext cx="12192000" cy="202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944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FA181A-A3A2-4378-92E6-E50F16C91CDA}"/>
              </a:ext>
            </a:extLst>
          </p:cNvPr>
          <p:cNvSpPr/>
          <p:nvPr userDrawn="1"/>
        </p:nvSpPr>
        <p:spPr>
          <a:xfrm>
            <a:off x="0" y="-1497"/>
            <a:ext cx="12192000" cy="202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26669D-8BA1-4195-86FD-E72CC29F232E}"/>
              </a:ext>
            </a:extLst>
          </p:cNvPr>
          <p:cNvSpPr/>
          <p:nvPr userDrawn="1"/>
        </p:nvSpPr>
        <p:spPr>
          <a:xfrm>
            <a:off x="-77638" y="1104181"/>
            <a:ext cx="12269638" cy="57538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640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07DF3-784B-4186-B260-7528F14560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8BF50-017B-4AAC-B0C9-9E726D316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>
                <a:solidFill>
                  <a:schemeClr val="accent1"/>
                </a:solidFill>
              </a:defRPr>
            </a:lvl2pPr>
            <a:lvl3pPr>
              <a:defRPr sz="2400"/>
            </a:lvl3pPr>
            <a:lvl4pPr>
              <a:defRPr sz="20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bg1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C61F7C-F3BE-4285-B499-1AF2C3BCF3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50142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E84BB6-2131-4CE4-A11C-97B28C4B17E7}"/>
              </a:ext>
            </a:extLst>
          </p:cNvPr>
          <p:cNvSpPr/>
          <p:nvPr userDrawn="1"/>
        </p:nvSpPr>
        <p:spPr>
          <a:xfrm>
            <a:off x="0" y="-1497"/>
            <a:ext cx="12192000" cy="202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310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7A5CC-B401-4CAD-8CEB-F8CABE3063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D99118-0DF3-4C54-8807-67A069AA04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B7E69E-3577-48CB-A896-DC497EF193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53764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B9CDDB-1164-4E2F-ACF4-0352876FE721}"/>
              </a:ext>
            </a:extLst>
          </p:cNvPr>
          <p:cNvSpPr/>
          <p:nvPr userDrawn="1"/>
        </p:nvSpPr>
        <p:spPr>
          <a:xfrm>
            <a:off x="0" y="-1497"/>
            <a:ext cx="12192000" cy="202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078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549750-D267-4309-9726-22D69C7FB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DEA752-C11A-40EC-98B1-CE5AA77825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815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A3F459C-5A1C-4D27-9DAF-BA4FD5BCCDA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69" y="5849187"/>
            <a:ext cx="2835625" cy="8327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19075F-507D-4DAC-9F02-31AFC0522F2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981" y="6505933"/>
            <a:ext cx="1598019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231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9_EAF9695C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7_7134DC4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4E14B-672D-4EBA-9BF0-AC97197BF9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66" y="4653273"/>
            <a:ext cx="11887057" cy="870010"/>
          </a:xfrm>
        </p:spPr>
        <p:txBody>
          <a:bodyPr>
            <a:noAutofit/>
          </a:bodyPr>
          <a:lstStyle/>
          <a:p>
            <a:r>
              <a:rPr lang="en-US" sz="4400"/>
              <a:t>Little House on the Prairie:</a:t>
            </a:r>
            <a:br>
              <a:rPr lang="en-US" sz="4400" dirty="0"/>
            </a:br>
            <a:r>
              <a:rPr lang="en-US" sz="4400"/>
              <a:t>Post-Civil War West Lesson Plan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7B0C5A-586E-46DF-89F5-5A692ABE86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5" y="5523283"/>
            <a:ext cx="9144001" cy="742944"/>
          </a:xfrm>
        </p:spPr>
        <p:txBody>
          <a:bodyPr>
            <a:normAutofit/>
          </a:bodyPr>
          <a:lstStyle/>
          <a:p>
            <a:r>
              <a:rPr lang="en-US" sz="4000"/>
              <a:t>The American Battlefield Trust</a:t>
            </a:r>
          </a:p>
        </p:txBody>
      </p:sp>
    </p:spTree>
    <p:extLst>
      <p:ext uri="{BB962C8B-B14F-4D97-AF65-F5344CB8AC3E}">
        <p14:creationId xmlns:p14="http://schemas.microsoft.com/office/powerpoint/2010/main" val="4131958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1878AD-FD14-3787-717C-8CC905934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1922B-4068-D2FA-D310-5B807BD8D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7988" y="1846"/>
            <a:ext cx="4273168" cy="1899912"/>
          </a:xfrm>
        </p:spPr>
        <p:txBody>
          <a:bodyPr>
            <a:normAutofit/>
          </a:bodyPr>
          <a:lstStyle/>
          <a:p>
            <a:pPr algn="ctr"/>
            <a:r>
              <a:rPr lang="en-US" sz="4400"/>
              <a:t>Pioneer Shelters</a:t>
            </a:r>
          </a:p>
        </p:txBody>
      </p:sp>
      <p:pic>
        <p:nvPicPr>
          <p:cNvPr id="4" name="Picture 3" descr="A person sitting in a stone hut&#10;&#10;AI-generated content may be incorrect.">
            <a:extLst>
              <a:ext uri="{FF2B5EF4-FFF2-40B4-BE49-F238E27FC236}">
                <a16:creationId xmlns:a16="http://schemas.microsoft.com/office/drawing/2014/main" id="{0D8121FE-30D7-E331-FB19-8F0A2EDA4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364" y="1715641"/>
            <a:ext cx="3864064" cy="2280167"/>
          </a:xfrm>
          <a:prstGeom prst="rect">
            <a:avLst/>
          </a:prstGeom>
        </p:spPr>
      </p:pic>
      <p:pic>
        <p:nvPicPr>
          <p:cNvPr id="13" name="Picture 12" descr="A person and person standing in front of a house&#10;&#10;AI-generated content may be incorrect.">
            <a:extLst>
              <a:ext uri="{FF2B5EF4-FFF2-40B4-BE49-F238E27FC236}">
                <a16:creationId xmlns:a16="http://schemas.microsoft.com/office/drawing/2014/main" id="{B5C618F4-2921-B8FB-0513-2C9354D07A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0647" y="1713057"/>
            <a:ext cx="3863274" cy="2288888"/>
          </a:xfrm>
          <a:prstGeom prst="rect">
            <a:avLst/>
          </a:prstGeom>
        </p:spPr>
      </p:pic>
      <p:pic>
        <p:nvPicPr>
          <p:cNvPr id="15" name="Picture 14" descr="A group of people standing in front of a log house&#10;&#10;AI-generated content may be incorrect.">
            <a:extLst>
              <a:ext uri="{FF2B5EF4-FFF2-40B4-BE49-F238E27FC236}">
                <a16:creationId xmlns:a16="http://schemas.microsoft.com/office/drawing/2014/main" id="{5FA45140-5F61-83C5-C804-00F986C868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5495" y="4100756"/>
            <a:ext cx="3859507" cy="228720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B4BB162-C873-1895-289C-98E94258F4A6}"/>
              </a:ext>
            </a:extLst>
          </p:cNvPr>
          <p:cNvSpPr txBox="1"/>
          <p:nvPr/>
        </p:nvSpPr>
        <p:spPr>
          <a:xfrm>
            <a:off x="1468363" y="4004685"/>
            <a:ext cx="15181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Dugouts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7BD1A4-EAE8-81C1-4D8A-DFF3A730FD9F}"/>
              </a:ext>
            </a:extLst>
          </p:cNvPr>
          <p:cNvSpPr txBox="1"/>
          <p:nvPr/>
        </p:nvSpPr>
        <p:spPr>
          <a:xfrm>
            <a:off x="9105874" y="3999637"/>
            <a:ext cx="171135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Sod Houses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416B181-1C7F-185A-CFD6-D30DA2F0F446}"/>
              </a:ext>
            </a:extLst>
          </p:cNvPr>
          <p:cNvSpPr txBox="1"/>
          <p:nvPr/>
        </p:nvSpPr>
        <p:spPr>
          <a:xfrm>
            <a:off x="5279088" y="6390040"/>
            <a:ext cx="162854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Log Cabins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B1F0E7-4778-AC48-9705-D13E7EB05FB9}"/>
              </a:ext>
            </a:extLst>
          </p:cNvPr>
          <p:cNvSpPr txBox="1"/>
          <p:nvPr/>
        </p:nvSpPr>
        <p:spPr>
          <a:xfrm>
            <a:off x="4214812" y="1714499"/>
            <a:ext cx="3714750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  <a:ea typeface="+mn-lt"/>
                <a:cs typeface="+mn-lt"/>
              </a:rPr>
              <a:t>Dugouts</a:t>
            </a:r>
            <a:r>
              <a:rPr lang="en-US" sz="1200" dirty="0">
                <a:ea typeface="+mn-lt"/>
                <a:cs typeface="+mn-lt"/>
              </a:rPr>
              <a:t> were built by digging into hillsides or banks and reinforced with sod and branches, providing effective year-round insulation while serving as a temporary residence until a permanent home could be constructed. </a:t>
            </a:r>
            <a:r>
              <a:rPr lang="en-US" sz="1200" dirty="0">
                <a:solidFill>
                  <a:schemeClr val="accent1"/>
                </a:solidFill>
                <a:ea typeface="+mn-lt"/>
                <a:cs typeface="+mn-lt"/>
              </a:rPr>
              <a:t>Sod houses</a:t>
            </a:r>
            <a:r>
              <a:rPr lang="en-US" sz="1200" dirty="0">
                <a:ea typeface="+mn-lt"/>
                <a:cs typeface="+mn-lt"/>
              </a:rPr>
              <a:t>, or “soddies,” were homes built from strips of sod on flat plains that provided insulation similar to dugouts but could be constructed larger, with multiple rooms and occasionally multiple stories. </a:t>
            </a:r>
            <a:r>
              <a:rPr lang="en-US" sz="1200" dirty="0">
                <a:solidFill>
                  <a:schemeClr val="accent1"/>
                </a:solidFill>
                <a:ea typeface="+mn-lt"/>
                <a:cs typeface="+mn-lt"/>
              </a:rPr>
              <a:t>Log cabins</a:t>
            </a:r>
            <a:r>
              <a:rPr lang="en-US" sz="1200" dirty="0">
                <a:ea typeface="+mn-lt"/>
                <a:cs typeface="+mn-lt"/>
              </a:rPr>
              <a:t> were frontier homes built by stacking notched logs and sealing gaps with materials such as clay, mud, grass, or hair using a technique called chinking.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374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E203CE-AB81-A667-4622-0FA03213A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B09C0-37E5-680F-FC36-8DE876909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7988" y="1846"/>
            <a:ext cx="4273168" cy="1899912"/>
          </a:xfrm>
        </p:spPr>
        <p:txBody>
          <a:bodyPr>
            <a:normAutofit/>
          </a:bodyPr>
          <a:lstStyle/>
          <a:p>
            <a:pPr algn="ctr"/>
            <a:r>
              <a:rPr lang="en-US" sz="4400"/>
              <a:t>Pioneer Shelters</a:t>
            </a:r>
          </a:p>
        </p:txBody>
      </p:sp>
      <p:pic>
        <p:nvPicPr>
          <p:cNvPr id="4" name="Picture 3" descr="A group of people sitting in front of a house&#10;&#10;AI-generated content may be incorrect.">
            <a:extLst>
              <a:ext uri="{FF2B5EF4-FFF2-40B4-BE49-F238E27FC236}">
                <a16:creationId xmlns:a16="http://schemas.microsoft.com/office/drawing/2014/main" id="{22FACC3A-EA9C-B44D-3AA6-5B321D62A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08" y="1539627"/>
            <a:ext cx="4270050" cy="2394068"/>
          </a:xfrm>
          <a:prstGeom prst="rect">
            <a:avLst/>
          </a:prstGeom>
        </p:spPr>
      </p:pic>
      <p:pic>
        <p:nvPicPr>
          <p:cNvPr id="13" name="Picture 12" descr="A group of people standing in front of a house&#10;&#10;AI-generated content may be incorrect.">
            <a:extLst>
              <a:ext uri="{FF2B5EF4-FFF2-40B4-BE49-F238E27FC236}">
                <a16:creationId xmlns:a16="http://schemas.microsoft.com/office/drawing/2014/main" id="{03AD609B-4DC1-E137-9325-1035B65F0C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0147" y="1539013"/>
            <a:ext cx="4263324" cy="2398851"/>
          </a:xfrm>
          <a:prstGeom prst="rect">
            <a:avLst/>
          </a:prstGeom>
        </p:spPr>
      </p:pic>
      <p:pic>
        <p:nvPicPr>
          <p:cNvPr id="15" name="Picture 14" descr="A brick building with a sign on the side&#10;&#10;AI-generated content may be incorrect.">
            <a:extLst>
              <a:ext uri="{FF2B5EF4-FFF2-40B4-BE49-F238E27FC236}">
                <a16:creationId xmlns:a16="http://schemas.microsoft.com/office/drawing/2014/main" id="{F2E6520F-F350-1216-8906-145085D15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9787" y="3995981"/>
            <a:ext cx="4269973" cy="238245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3F05A21-4062-7165-DA46-D2B89246CAC1}"/>
              </a:ext>
            </a:extLst>
          </p:cNvPr>
          <p:cNvSpPr txBox="1"/>
          <p:nvPr/>
        </p:nvSpPr>
        <p:spPr>
          <a:xfrm>
            <a:off x="1458838" y="3995160"/>
            <a:ext cx="151813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Frame Houses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F6D1A6-0709-A4CE-81F6-E5DDAA102C6D}"/>
              </a:ext>
            </a:extLst>
          </p:cNvPr>
          <p:cNvSpPr txBox="1"/>
          <p:nvPr/>
        </p:nvSpPr>
        <p:spPr>
          <a:xfrm>
            <a:off x="9121835" y="3999637"/>
            <a:ext cx="171135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Boarding Houses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2ECF251-17C5-33CB-BC21-9CFFE2FC6F7E}"/>
              </a:ext>
            </a:extLst>
          </p:cNvPr>
          <p:cNvSpPr txBox="1"/>
          <p:nvPr/>
        </p:nvSpPr>
        <p:spPr>
          <a:xfrm>
            <a:off x="5279088" y="6380515"/>
            <a:ext cx="162854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Hotels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B10A51-EE78-0704-96DD-02526FB4A81C}"/>
              </a:ext>
            </a:extLst>
          </p:cNvPr>
          <p:cNvSpPr txBox="1"/>
          <p:nvPr/>
        </p:nvSpPr>
        <p:spPr>
          <a:xfrm>
            <a:off x="4352925" y="1543050"/>
            <a:ext cx="3486150" cy="22929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300" dirty="0">
                <a:solidFill>
                  <a:srgbClr val="003F77"/>
                </a:solidFill>
                <a:ea typeface="+mn-lt"/>
                <a:cs typeface="+mn-lt"/>
              </a:rPr>
              <a:t>As railroads expanded across the West in the late 1800s, settlers gained access to better building materials and tools, leading to larger, more sophisticated </a:t>
            </a:r>
            <a:r>
              <a:rPr lang="en-US" sz="1300" dirty="0">
                <a:solidFill>
                  <a:schemeClr val="accent1"/>
                </a:solidFill>
                <a:ea typeface="+mn-lt"/>
                <a:cs typeface="+mn-lt"/>
              </a:rPr>
              <a:t>frame houses</a:t>
            </a:r>
            <a:r>
              <a:rPr lang="en-US" sz="1300" dirty="0">
                <a:solidFill>
                  <a:srgbClr val="003F77"/>
                </a:solidFill>
                <a:ea typeface="+mn-lt"/>
                <a:cs typeface="+mn-lt"/>
              </a:rPr>
              <a:t> that eventually could be ordered from catalogs and assembled on-site. As migration to the frontier increased, </a:t>
            </a:r>
            <a:r>
              <a:rPr lang="en-US" sz="1300" dirty="0">
                <a:solidFill>
                  <a:schemeClr val="accent1"/>
                </a:solidFill>
                <a:ea typeface="+mn-lt"/>
                <a:cs typeface="+mn-lt"/>
              </a:rPr>
              <a:t>boarding houses</a:t>
            </a:r>
            <a:r>
              <a:rPr lang="en-US" sz="1300" dirty="0">
                <a:solidFill>
                  <a:srgbClr val="003F77"/>
                </a:solidFill>
                <a:ea typeface="+mn-lt"/>
                <a:cs typeface="+mn-lt"/>
              </a:rPr>
              <a:t> and </a:t>
            </a:r>
            <a:r>
              <a:rPr lang="en-US" sz="1300" dirty="0">
                <a:solidFill>
                  <a:schemeClr val="accent1"/>
                </a:solidFill>
                <a:ea typeface="+mn-lt"/>
                <a:cs typeface="+mn-lt"/>
              </a:rPr>
              <a:t>hotels</a:t>
            </a:r>
            <a:r>
              <a:rPr lang="en-US" sz="1300" dirty="0">
                <a:solidFill>
                  <a:srgbClr val="003F77"/>
                </a:solidFill>
                <a:ea typeface="+mn-lt"/>
                <a:cs typeface="+mn-lt"/>
              </a:rPr>
              <a:t> were built to provide temporary lodging, with boarding houses offering longer stays and meals while hotels mainly served travelers and workers. 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2602162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A group of men standing on top of a train&#10;&#10;AI-generated content may be incorrect.">
            <a:extLst>
              <a:ext uri="{FF2B5EF4-FFF2-40B4-BE49-F238E27FC236}">
                <a16:creationId xmlns:a16="http://schemas.microsoft.com/office/drawing/2014/main" id="{2CB4BB4B-4F4A-F68D-F699-F24858BD8F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453" r="21453"/>
          <a:stretch/>
        </p:blipFill>
        <p:spPr>
          <a:xfrm>
            <a:off x="-10902" y="201715"/>
            <a:ext cx="6756113" cy="66562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0E11A2-7AD1-834C-641C-71BF10A4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-18078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/>
              <a:t>Frontier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18E5A-909D-E067-4FCE-35FCD5D2B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0208" y="1167580"/>
            <a:ext cx="5255202" cy="374276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800" b="0">
                <a:solidFill>
                  <a:srgbClr val="003F77"/>
                </a:solidFill>
                <a:ea typeface="+mn-lt"/>
                <a:cs typeface="+mn-lt"/>
              </a:rPr>
              <a:t>Locust Plague of 1874: Swarms of Rocky Mountain Locusts destroyed entire crop yields across </a:t>
            </a:r>
            <a:r>
              <a:rPr lang="en-US" sz="1800" b="0">
                <a:solidFill>
                  <a:schemeClr val="accent1"/>
                </a:solidFill>
                <a:ea typeface="+mn-lt"/>
                <a:cs typeface="+mn-lt"/>
              </a:rPr>
              <a:t>2 million acres</a:t>
            </a:r>
            <a:r>
              <a:rPr lang="en-US" sz="1800" b="0">
                <a:solidFill>
                  <a:srgbClr val="003F77"/>
                </a:solidFill>
                <a:ea typeface="+mn-lt"/>
                <a:cs typeface="+mn-lt"/>
              </a:rPr>
              <a:t> of the Great Plains and Midwest.</a:t>
            </a:r>
            <a:endParaRPr lang="en-US" sz="1800">
              <a:solidFill>
                <a:srgbClr val="003F77"/>
              </a:solidFill>
              <a:ea typeface="+mn-lt"/>
              <a:cs typeface="+mn-lt"/>
            </a:endParaRPr>
          </a:p>
          <a:p>
            <a:r>
              <a:rPr lang="en-US" sz="1800" b="0">
                <a:solidFill>
                  <a:srgbClr val="003F77"/>
                </a:solidFill>
              </a:rPr>
              <a:t>The Long Winter of 1880–81: Record snowfall and frigid temperatures </a:t>
            </a:r>
            <a:r>
              <a:rPr lang="en-US" sz="1800" b="0">
                <a:solidFill>
                  <a:schemeClr val="accent1"/>
                </a:solidFill>
              </a:rPr>
              <a:t>blocked rail lines</a:t>
            </a:r>
            <a:r>
              <a:rPr lang="en-US" sz="1800" b="0">
                <a:solidFill>
                  <a:srgbClr val="003F77"/>
                </a:solidFill>
              </a:rPr>
              <a:t>, which brought vital supplies and food to the frontier.  </a:t>
            </a:r>
            <a:endParaRPr lang="en-US" sz="1800">
              <a:solidFill>
                <a:srgbClr val="003F77"/>
              </a:solidFill>
            </a:endParaRPr>
          </a:p>
          <a:p>
            <a:r>
              <a:rPr lang="en-US" sz="1800" b="0">
                <a:solidFill>
                  <a:srgbClr val="003F77"/>
                </a:solidFill>
              </a:rPr>
              <a:t>The 1888 Children's Blizzard: The surprise blizzard struck on January 12th and led to </a:t>
            </a:r>
            <a:r>
              <a:rPr lang="en-US" sz="1800" b="0">
                <a:solidFill>
                  <a:schemeClr val="accent1"/>
                </a:solidFill>
              </a:rPr>
              <a:t>235 deaths</a:t>
            </a:r>
            <a:r>
              <a:rPr lang="en-US" sz="1800" b="0"/>
              <a:t>, many</a:t>
            </a:r>
            <a:r>
              <a:rPr lang="en-US" sz="1800" b="0">
                <a:solidFill>
                  <a:srgbClr val="003F77"/>
                </a:solidFill>
              </a:rPr>
              <a:t> of whom were children stranded at their rural schools.</a:t>
            </a:r>
            <a:endParaRPr lang="en-US" sz="1800" b="0">
              <a:solidFill>
                <a:srgbClr val="003F77"/>
              </a:solidFill>
              <a:ea typeface="+mn-lt"/>
              <a:cs typeface="+mn-lt"/>
            </a:endParaRPr>
          </a:p>
          <a:p>
            <a:r>
              <a:rPr lang="en-US" sz="1800" b="0">
                <a:solidFill>
                  <a:schemeClr val="accent1"/>
                </a:solidFill>
                <a:ea typeface="+mn-lt"/>
                <a:cs typeface="+mn-lt"/>
              </a:rPr>
              <a:t>Prairie fires</a:t>
            </a:r>
            <a:r>
              <a:rPr lang="en-US" sz="1800" b="0">
                <a:ea typeface="+mn-lt"/>
                <a:cs typeface="+mn-lt"/>
              </a:rPr>
              <a:t>, which could stretch unimpeded for miles, were a perpetual threat to homesteads and communities.</a:t>
            </a:r>
          </a:p>
          <a:p>
            <a:r>
              <a:rPr lang="en-US" sz="1800" b="0">
                <a:solidFill>
                  <a:srgbClr val="003F77"/>
                </a:solidFill>
              </a:rPr>
              <a:t>Diseases such as </a:t>
            </a:r>
            <a:r>
              <a:rPr lang="en-US" sz="1800" b="0">
                <a:solidFill>
                  <a:schemeClr val="accent1"/>
                </a:solidFill>
              </a:rPr>
              <a:t>Diphtheria, Measles, Smallpox, Typhus, Typhoid, Cholera</a:t>
            </a:r>
            <a:r>
              <a:rPr lang="en-US" sz="1800" b="0">
                <a:solidFill>
                  <a:srgbClr val="003F77"/>
                </a:solidFill>
              </a:rPr>
              <a:t> and </a:t>
            </a:r>
            <a:r>
              <a:rPr lang="en-US" sz="1800" b="0">
                <a:solidFill>
                  <a:schemeClr val="accent1"/>
                </a:solidFill>
              </a:rPr>
              <a:t>Tuberculosis</a:t>
            </a:r>
            <a:r>
              <a:rPr lang="en-US" sz="1800" b="0">
                <a:solidFill>
                  <a:srgbClr val="003F77"/>
                </a:solidFill>
              </a:rPr>
              <a:t> were constant dangers in pioneer camps. </a:t>
            </a:r>
          </a:p>
          <a:p>
            <a:pPr lvl="1"/>
            <a:endParaRPr lang="en-US" sz="2000" b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21398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4FDE6-03BE-E688-FA78-B5072829E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20" y="794512"/>
            <a:ext cx="4485861" cy="1088136"/>
          </a:xfrm>
        </p:spPr>
        <p:txBody>
          <a:bodyPr anchor="b">
            <a:normAutofit/>
          </a:bodyPr>
          <a:lstStyle/>
          <a:p>
            <a:pPr algn="ctr"/>
            <a:r>
              <a:rPr lang="en-US" sz="3400"/>
              <a:t>Opportunities for Women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06FDD-A528-D062-BCBB-8AA6DE19FE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182" y="2059213"/>
            <a:ext cx="4488551" cy="3738907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en-US" sz="2400" b="0"/>
              <a:t>Married and single women were eligible to apply for homesteads.</a:t>
            </a:r>
          </a:p>
          <a:p>
            <a:r>
              <a:rPr lang="en-US" sz="2400" b="0"/>
              <a:t>Women began to gain </a:t>
            </a:r>
            <a:r>
              <a:rPr lang="en-US" sz="2400" b="0">
                <a:solidFill>
                  <a:schemeClr val="accent1"/>
                </a:solidFill>
              </a:rPr>
              <a:t>meaningful employment</a:t>
            </a:r>
            <a:r>
              <a:rPr lang="en-US" sz="2400" b="0"/>
              <a:t> as schoolteachers, business owners, and laborers.  </a:t>
            </a:r>
          </a:p>
          <a:p>
            <a:r>
              <a:rPr lang="en-US" sz="2400" b="0">
                <a:solidFill>
                  <a:srgbClr val="003F77"/>
                </a:solidFill>
              </a:rPr>
              <a:t>Ladies Aid Societies, Woman's Christian Temperance Union, and the Woman Suffrage Associations became popular community activism groups.</a:t>
            </a:r>
            <a:endParaRPr lang="en-US"/>
          </a:p>
          <a:p>
            <a:r>
              <a:rPr lang="en-US" sz="2400" b="0">
                <a:solidFill>
                  <a:schemeClr val="accent1"/>
                </a:solidFill>
              </a:rPr>
              <a:t>Wyoming</a:t>
            </a:r>
            <a:r>
              <a:rPr lang="en-US" sz="2400" b="0"/>
              <a:t> granted women the right to vote in </a:t>
            </a:r>
            <a:r>
              <a:rPr lang="en-US" sz="2400" b="0">
                <a:solidFill>
                  <a:schemeClr val="accent1"/>
                </a:solidFill>
              </a:rPr>
              <a:t>1869</a:t>
            </a:r>
            <a:r>
              <a:rPr lang="en-US" sz="2400" b="0"/>
              <a:t>, making it the first in the nation.</a:t>
            </a:r>
          </a:p>
        </p:txBody>
      </p:sp>
      <p:pic>
        <p:nvPicPr>
          <p:cNvPr id="4" name="Picture 4" descr="A person riding a horse&#10;&#10;AI-generated content may be incorrect.">
            <a:extLst>
              <a:ext uri="{FF2B5EF4-FFF2-40B4-BE49-F238E27FC236}">
                <a16:creationId xmlns:a16="http://schemas.microsoft.com/office/drawing/2014/main" id="{41EC330D-7C75-0B85-84CD-5942A93B7F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9" b="189"/>
          <a:stretch/>
        </p:blipFill>
        <p:spPr>
          <a:xfrm>
            <a:off x="5308052" y="205955"/>
            <a:ext cx="6883948" cy="6652045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2617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A group of people sitting in a yard&#10;&#10;AI-generated content may be incorrect.">
            <a:extLst>
              <a:ext uri="{FF2B5EF4-FFF2-40B4-BE49-F238E27FC236}">
                <a16:creationId xmlns:a16="http://schemas.microsoft.com/office/drawing/2014/main" id="{6883BC9F-F24B-711D-7048-B835D67E65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47" r="1747"/>
          <a:stretch/>
        </p:blipFill>
        <p:spPr>
          <a:xfrm>
            <a:off x="1" y="205956"/>
            <a:ext cx="7371230" cy="66520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516960-C60F-A121-3618-C8D125572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/>
              <a:t>Freedom and Black Migration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A0CF9-69C1-9D45-0C71-6E8CB83C0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1700" b="0" dirty="0">
                <a:solidFill>
                  <a:srgbClr val="003F77"/>
                </a:solidFill>
              </a:rPr>
              <a:t>The </a:t>
            </a:r>
            <a:r>
              <a:rPr lang="en-US" sz="1700" b="0" dirty="0">
                <a:solidFill>
                  <a:schemeClr val="accent1"/>
                </a:solidFill>
              </a:rPr>
              <a:t>13th</a:t>
            </a:r>
            <a:r>
              <a:rPr lang="en-US" sz="1700" b="0" dirty="0">
                <a:solidFill>
                  <a:srgbClr val="003F77"/>
                </a:solidFill>
              </a:rPr>
              <a:t> and </a:t>
            </a:r>
            <a:r>
              <a:rPr lang="en-US" sz="1700" b="0" dirty="0">
                <a:solidFill>
                  <a:schemeClr val="accent1"/>
                </a:solidFill>
              </a:rPr>
              <a:t>14th Amendments</a:t>
            </a:r>
            <a:r>
              <a:rPr lang="en-US" sz="1700" b="0" dirty="0">
                <a:solidFill>
                  <a:srgbClr val="003F77"/>
                </a:solidFill>
              </a:rPr>
              <a:t> established freedom and citizenship for formerly enslaved African Americans.</a:t>
            </a:r>
          </a:p>
          <a:p>
            <a:r>
              <a:rPr lang="en-US" sz="1700" b="0"/>
              <a:t>The </a:t>
            </a:r>
            <a:r>
              <a:rPr lang="en-US" sz="1700" b="0">
                <a:solidFill>
                  <a:schemeClr val="accent1"/>
                </a:solidFill>
              </a:rPr>
              <a:t>Exoduster</a:t>
            </a:r>
            <a:r>
              <a:rPr lang="en-US" sz="1700" b="0"/>
              <a:t> Movement, led by Benjamin "Pap" Singleton, promoted black migration to Kansas.</a:t>
            </a:r>
          </a:p>
          <a:p>
            <a:r>
              <a:rPr lang="en-US" sz="1700" b="0" dirty="0"/>
              <a:t>Around </a:t>
            </a:r>
            <a:r>
              <a:rPr lang="en-US" sz="1700" b="0" dirty="0">
                <a:solidFill>
                  <a:schemeClr val="accent1"/>
                </a:solidFill>
              </a:rPr>
              <a:t>3,500</a:t>
            </a:r>
            <a:r>
              <a:rPr lang="en-US" sz="1700" b="0" dirty="0">
                <a:solidFill>
                  <a:srgbClr val="003F77"/>
                </a:solidFill>
              </a:rPr>
              <a:t> African Americans claimed roughly </a:t>
            </a:r>
            <a:r>
              <a:rPr lang="en-US" sz="1700" b="0" dirty="0">
                <a:solidFill>
                  <a:schemeClr val="accent1"/>
                </a:solidFill>
              </a:rPr>
              <a:t>650,000 acres</a:t>
            </a:r>
            <a:r>
              <a:rPr lang="en-US" sz="1700" b="0" dirty="0">
                <a:solidFill>
                  <a:srgbClr val="003F77"/>
                </a:solidFill>
              </a:rPr>
              <a:t> of land</a:t>
            </a:r>
            <a:r>
              <a:rPr lang="en-US" sz="1700" b="0" dirty="0"/>
              <a:t> during the lifespan of homesteading.</a:t>
            </a:r>
            <a:endParaRPr lang="en-US" sz="1200" b="0" dirty="0">
              <a:solidFill>
                <a:srgbClr val="3C3936"/>
              </a:solidFill>
            </a:endParaRPr>
          </a:p>
          <a:p>
            <a:r>
              <a:rPr lang="en-US" sz="1700" b="0"/>
              <a:t>Following the Civil War, Congress authorized new colored regiments. These black soldiers came to be known as </a:t>
            </a:r>
            <a:r>
              <a:rPr lang="en-US" sz="1700" b="0">
                <a:solidFill>
                  <a:schemeClr val="accent1"/>
                </a:solidFill>
              </a:rPr>
              <a:t>Buffalo Soldiers</a:t>
            </a:r>
            <a:r>
              <a:rPr lang="en-US" sz="1700" b="0"/>
              <a:t>.</a:t>
            </a:r>
          </a:p>
          <a:p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3844294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9BB8D-DB1F-7C6A-C88F-30588159C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258" y="-166837"/>
            <a:ext cx="5251316" cy="1807305"/>
          </a:xfrm>
        </p:spPr>
        <p:txBody>
          <a:bodyPr>
            <a:normAutofit/>
          </a:bodyPr>
          <a:lstStyle/>
          <a:p>
            <a:r>
              <a:rPr lang="en-US"/>
              <a:t>Impact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85285-5589-C3F6-47F1-9D5604A49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708" y="1404060"/>
            <a:ext cx="6176124" cy="442563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 b="0"/>
              <a:t>From 1865 to 1900, </a:t>
            </a:r>
            <a:r>
              <a:rPr lang="en-US" sz="2000" b="0">
                <a:solidFill>
                  <a:schemeClr val="accent1"/>
                </a:solidFill>
              </a:rPr>
              <a:t>9 new states</a:t>
            </a:r>
            <a:r>
              <a:rPr lang="en-US" sz="2000" b="0" dirty="0">
                <a:solidFill>
                  <a:schemeClr val="accent1"/>
                </a:solidFill>
              </a:rPr>
              <a:t> </a:t>
            </a:r>
            <a:r>
              <a:rPr lang="en-US" sz="2000" b="0"/>
              <a:t>were admitted into the United States.</a:t>
            </a:r>
          </a:p>
          <a:p>
            <a:r>
              <a:rPr lang="en-US" sz="2000" b="0">
                <a:solidFill>
                  <a:srgbClr val="003F77"/>
                </a:solidFill>
              </a:rPr>
              <a:t>Around </a:t>
            </a:r>
            <a:r>
              <a:rPr lang="en-US" sz="2000" b="0">
                <a:solidFill>
                  <a:schemeClr val="accent1"/>
                </a:solidFill>
              </a:rPr>
              <a:t>93,000,000</a:t>
            </a:r>
            <a:r>
              <a:rPr lang="en-US" sz="2000" b="0">
                <a:solidFill>
                  <a:srgbClr val="003F77"/>
                </a:solidFill>
              </a:rPr>
              <a:t> Americans are estimated to have descended from homesteaders.</a:t>
            </a:r>
          </a:p>
          <a:p>
            <a:r>
              <a:rPr lang="en-US" sz="2000" b="0" dirty="0"/>
              <a:t>The establishment of nationwide </a:t>
            </a:r>
            <a:r>
              <a:rPr lang="en-US" sz="2000" b="0" dirty="0">
                <a:solidFill>
                  <a:srgbClr val="003F77"/>
                </a:solidFill>
              </a:rPr>
              <a:t>railroad networks </a:t>
            </a:r>
            <a:r>
              <a:rPr lang="en-US" sz="2000" b="0" dirty="0"/>
              <a:t> allowed people, supplies and news to travel at a revolutionary pace.</a:t>
            </a:r>
          </a:p>
          <a:p>
            <a:r>
              <a:rPr lang="en-US" sz="2000" b="0" dirty="0"/>
              <a:t>The last known Civil War veteran, </a:t>
            </a:r>
            <a:r>
              <a:rPr lang="en-US" sz="2000" b="0" dirty="0">
                <a:solidFill>
                  <a:schemeClr val="accent1"/>
                </a:solidFill>
              </a:rPr>
              <a:t>Albert Henry Woolson</a:t>
            </a:r>
            <a:r>
              <a:rPr lang="en-US" sz="2000" b="0" dirty="0"/>
              <a:t>, passed away on </a:t>
            </a:r>
            <a:r>
              <a:rPr lang="en-US" sz="2000" b="0" dirty="0">
                <a:solidFill>
                  <a:srgbClr val="003F77"/>
                </a:solidFill>
                <a:ea typeface="+mn-lt"/>
                <a:cs typeface="+mn-lt"/>
              </a:rPr>
              <a:t>August 2, 1956. </a:t>
            </a:r>
            <a:r>
              <a:rPr lang="en-US" sz="2000" b="0" dirty="0">
                <a:solidFill>
                  <a:schemeClr val="accent1"/>
                </a:solidFill>
                <a:ea typeface="+mn-lt"/>
                <a:cs typeface="+mn-lt"/>
              </a:rPr>
              <a:t>Laura Ingalls Wilder</a:t>
            </a:r>
            <a:r>
              <a:rPr lang="en-US" sz="2000" b="0" dirty="0">
                <a:solidFill>
                  <a:srgbClr val="003F77"/>
                </a:solidFill>
                <a:ea typeface="+mn-lt"/>
                <a:cs typeface="+mn-lt"/>
              </a:rPr>
              <a:t> died just six months </a:t>
            </a:r>
            <a:r>
              <a:rPr lang="en-US" sz="2000" b="0">
                <a:solidFill>
                  <a:srgbClr val="003F77"/>
                </a:solidFill>
                <a:ea typeface="+mn-lt"/>
                <a:cs typeface="+mn-lt"/>
              </a:rPr>
              <a:t>later, on</a:t>
            </a:r>
            <a:r>
              <a:rPr lang="en-US" sz="2000" b="0" dirty="0">
                <a:solidFill>
                  <a:srgbClr val="003F77"/>
                </a:solidFill>
                <a:ea typeface="+mn-lt"/>
                <a:cs typeface="+mn-lt"/>
              </a:rPr>
              <a:t> February 10, 1957.</a:t>
            </a:r>
          </a:p>
          <a:p>
            <a:r>
              <a:rPr lang="en-US" sz="2000" b="0" dirty="0">
                <a:solidFill>
                  <a:srgbClr val="003F77"/>
                </a:solidFill>
                <a:ea typeface="+mn-lt"/>
                <a:cs typeface="+mn-lt"/>
              </a:rPr>
              <a:t>Over </a:t>
            </a:r>
            <a:r>
              <a:rPr lang="en-US" sz="2000" b="0" dirty="0">
                <a:solidFill>
                  <a:schemeClr val="accent1"/>
                </a:solidFill>
                <a:ea typeface="+mn-lt"/>
                <a:cs typeface="+mn-lt"/>
              </a:rPr>
              <a:t>73 million</a:t>
            </a:r>
            <a:r>
              <a:rPr lang="en-US" sz="2000" b="0" dirty="0">
                <a:solidFill>
                  <a:srgbClr val="003F77"/>
                </a:solidFill>
                <a:ea typeface="+mn-lt"/>
                <a:cs typeface="+mn-lt"/>
              </a:rPr>
              <a:t> copies of Laura Ingalls Wilder's books have been sold in more </a:t>
            </a:r>
            <a:r>
              <a:rPr lang="en-US" sz="2000" b="0">
                <a:solidFill>
                  <a:srgbClr val="003F77"/>
                </a:solidFill>
                <a:ea typeface="+mn-lt"/>
                <a:cs typeface="+mn-lt"/>
              </a:rPr>
              <a:t>than </a:t>
            </a:r>
            <a:r>
              <a:rPr lang="en-US" sz="2000" b="0">
                <a:solidFill>
                  <a:schemeClr val="accent1"/>
                </a:solidFill>
                <a:ea typeface="+mn-lt"/>
                <a:cs typeface="+mn-lt"/>
              </a:rPr>
              <a:t>100 countries</a:t>
            </a:r>
            <a:r>
              <a:rPr lang="en-US" sz="2000" b="0" dirty="0">
                <a:solidFill>
                  <a:srgbClr val="003F77"/>
                </a:solidFill>
                <a:ea typeface="+mn-lt"/>
                <a:cs typeface="+mn-lt"/>
              </a:rPr>
              <a:t>.</a:t>
            </a:r>
          </a:p>
        </p:txBody>
      </p:sp>
      <p:pic>
        <p:nvPicPr>
          <p:cNvPr id="4" name="Picture 4" descr="A person holding a flag&#10;&#10;AI-generated content may be incorrect.">
            <a:extLst>
              <a:ext uri="{FF2B5EF4-FFF2-40B4-BE49-F238E27FC236}">
                <a16:creationId xmlns:a16="http://schemas.microsoft.com/office/drawing/2014/main" id="{87237928-60C2-F36A-D92E-9B364FADF6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17" t="-169" r="3727"/>
          <a:stretch>
            <a:fillRect/>
          </a:stretch>
        </p:blipFill>
        <p:spPr>
          <a:xfrm>
            <a:off x="6286597" y="201715"/>
            <a:ext cx="5903212" cy="6656289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9928966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6637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C78AC-8C75-0F54-A5AC-88CB074DB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591" y="2099353"/>
            <a:ext cx="105156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br>
              <a:rPr lang="en-US" sz="4000"/>
            </a:br>
            <a:r>
              <a:rPr lang="en-US" sz="3800" u="sng"/>
              <a:t>Reconstruction Era West</a:t>
            </a:r>
            <a:r>
              <a:rPr lang="en-US" sz="3800"/>
              <a:t> </a:t>
            </a:r>
            <a:br>
              <a:rPr lang="en-US" sz="3800"/>
            </a:br>
            <a:br>
              <a:rPr lang="en-US" sz="3800"/>
            </a:br>
            <a:r>
              <a:rPr lang="en-US" sz="3800"/>
              <a:t>The American Civil War ended on </a:t>
            </a:r>
            <a:r>
              <a:rPr lang="en-US" sz="3800">
                <a:solidFill>
                  <a:srgbClr val="003F77"/>
                </a:solidFill>
                <a:ea typeface="+mj-lt"/>
                <a:cs typeface="+mj-lt"/>
              </a:rPr>
              <a:t>May 26, 1865.</a:t>
            </a:r>
            <a:br>
              <a:rPr lang="en-US" sz="3800"/>
            </a:br>
            <a:br>
              <a:rPr lang="en-US" sz="3800"/>
            </a:br>
            <a:r>
              <a:rPr lang="en-US" sz="3800"/>
              <a:t>Rapid technological developments and societal shifts after the Civil War led to a new period in American life.</a:t>
            </a:r>
            <a:br>
              <a:rPr lang="en-US" sz="3800"/>
            </a:br>
            <a:br>
              <a:rPr lang="en-US" sz="3800"/>
            </a:br>
            <a:r>
              <a:rPr lang="en-US" sz="3800"/>
              <a:t>Outcome: Mass Migration and Settlement of Territory West of the Mississippi River</a:t>
            </a:r>
          </a:p>
        </p:txBody>
      </p:sp>
    </p:spTree>
    <p:extLst>
      <p:ext uri="{BB962C8B-B14F-4D97-AF65-F5344CB8AC3E}">
        <p14:creationId xmlns:p14="http://schemas.microsoft.com/office/powerpoint/2010/main" val="691447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40DFC-F8F9-145C-4CF5-3575C7B7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0407" y="197037"/>
            <a:ext cx="4708879" cy="1899912"/>
          </a:xfrm>
        </p:spPr>
        <p:txBody>
          <a:bodyPr>
            <a:normAutofit/>
          </a:bodyPr>
          <a:lstStyle/>
          <a:p>
            <a:r>
              <a:rPr lang="en-US" sz="4000"/>
              <a:t>Who was Laura Ingalls Wilder?</a:t>
            </a:r>
          </a:p>
        </p:txBody>
      </p:sp>
      <p:pic>
        <p:nvPicPr>
          <p:cNvPr id="4" name="Picture 4" descr="A group of girls posing for a photo&#10;&#10;AI-generated content may be incorrect.">
            <a:extLst>
              <a:ext uri="{FF2B5EF4-FFF2-40B4-BE49-F238E27FC236}">
                <a16:creationId xmlns:a16="http://schemas.microsoft.com/office/drawing/2014/main" id="{7E1E2443-124C-EB57-884E-B3C0066337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7" t="6393" r="-637" b="18697"/>
          <a:stretch>
            <a:fillRect/>
          </a:stretch>
        </p:blipFill>
        <p:spPr>
          <a:xfrm>
            <a:off x="1" y="201715"/>
            <a:ext cx="6936397" cy="666009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A6A30-8033-7A87-EF98-89139919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5314" y="1794497"/>
            <a:ext cx="4828781" cy="438246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 b="0">
                <a:solidFill>
                  <a:schemeClr val="tx2"/>
                </a:solidFill>
                <a:ea typeface="+mn-lt"/>
                <a:cs typeface="+mn-lt"/>
              </a:rPr>
              <a:t>Laura Ingalls Wilder was born near Pepin, Wisconsin on </a:t>
            </a:r>
            <a:r>
              <a:rPr lang="en-US" sz="2000" b="0">
                <a:solidFill>
                  <a:schemeClr val="accent1"/>
                </a:solidFill>
                <a:ea typeface="+mn-lt"/>
                <a:cs typeface="+mn-lt"/>
              </a:rPr>
              <a:t>February 7, 1867</a:t>
            </a:r>
            <a:r>
              <a:rPr lang="en-US" sz="2000" b="0">
                <a:solidFill>
                  <a:schemeClr val="tx2"/>
                </a:solidFill>
                <a:ea typeface="+mn-lt"/>
                <a:cs typeface="+mn-lt"/>
              </a:rPr>
              <a:t>, two years after the end of the Civil War.</a:t>
            </a:r>
          </a:p>
          <a:p>
            <a:r>
              <a:rPr lang="en-US" sz="2000" b="0">
                <a:solidFill>
                  <a:schemeClr val="tx2"/>
                </a:solidFill>
                <a:ea typeface="+mn-lt"/>
                <a:cs typeface="+mn-lt"/>
              </a:rPr>
              <a:t>Laura lived in Wisconsin, Kansas, Minnesota, Iowa, South Dakota, Missouri, and Florida during the height of </a:t>
            </a:r>
            <a:r>
              <a:rPr lang="en-US" sz="2000" b="0">
                <a:solidFill>
                  <a:schemeClr val="accent1"/>
                </a:solidFill>
                <a:ea typeface="+mn-lt"/>
                <a:cs typeface="+mn-lt"/>
              </a:rPr>
              <a:t>Westward Expansion</a:t>
            </a:r>
            <a:r>
              <a:rPr lang="en-US" sz="2000" b="0">
                <a:solidFill>
                  <a:schemeClr val="tx2"/>
                </a:solidFill>
                <a:ea typeface="+mn-lt"/>
                <a:cs typeface="+mn-lt"/>
              </a:rPr>
              <a:t>.</a:t>
            </a:r>
          </a:p>
          <a:p>
            <a:r>
              <a:rPr lang="en-US" sz="2000" b="0">
                <a:solidFill>
                  <a:schemeClr val="tx2"/>
                </a:solidFill>
                <a:ea typeface="+mn-lt"/>
                <a:cs typeface="+mn-lt"/>
              </a:rPr>
              <a:t>In 1932 she published her first book, </a:t>
            </a:r>
            <a:r>
              <a:rPr lang="en-US" sz="2000" b="0" i="1">
                <a:solidFill>
                  <a:schemeClr val="tx2"/>
                </a:solidFill>
                <a:ea typeface="+mn-lt"/>
                <a:cs typeface="+mn-lt"/>
              </a:rPr>
              <a:t>Little House in the Big Woods</a:t>
            </a:r>
            <a:r>
              <a:rPr lang="en-US" sz="2000" b="0">
                <a:solidFill>
                  <a:schemeClr val="tx2"/>
                </a:solidFill>
                <a:ea typeface="+mn-lt"/>
                <a:cs typeface="+mn-lt"/>
              </a:rPr>
              <a:t>, detailing her early years in Pepin. </a:t>
            </a:r>
            <a:r>
              <a:rPr lang="en-US" sz="2000" b="0">
                <a:solidFill>
                  <a:schemeClr val="accent1"/>
                </a:solidFill>
                <a:ea typeface="+mn-lt"/>
                <a:cs typeface="+mn-lt"/>
              </a:rPr>
              <a:t>Nine books</a:t>
            </a:r>
            <a:r>
              <a:rPr lang="en-US" sz="2000" b="0">
                <a:solidFill>
                  <a:schemeClr val="tx2"/>
                </a:solidFill>
                <a:ea typeface="+mn-lt"/>
                <a:cs typeface="+mn-lt"/>
              </a:rPr>
              <a:t> were written in total for the </a:t>
            </a:r>
            <a:r>
              <a:rPr lang="en-US" sz="2000" b="0" i="1">
                <a:solidFill>
                  <a:schemeClr val="tx2"/>
                </a:solidFill>
                <a:ea typeface="+mn-lt"/>
                <a:cs typeface="+mn-lt"/>
              </a:rPr>
              <a:t>Little House</a:t>
            </a:r>
            <a:r>
              <a:rPr lang="en-US" sz="2000" b="0">
                <a:solidFill>
                  <a:schemeClr val="tx2"/>
                </a:solidFill>
                <a:ea typeface="+mn-lt"/>
                <a:cs typeface="+mn-lt"/>
              </a:rPr>
              <a:t> series, capturing her semi-fictionalized account of the Post-Civil War West.</a:t>
            </a:r>
          </a:p>
          <a:p>
            <a:pPr lvl="1"/>
            <a:endParaRPr lang="en-US" sz="1800" b="0">
              <a:solidFill>
                <a:srgbClr val="C00000"/>
              </a:solidFill>
            </a:endParaRPr>
          </a:p>
          <a:p>
            <a:endParaRPr lang="en-US" sz="1800" b="0">
              <a:solidFill>
                <a:srgbClr val="003F77"/>
              </a:solidFill>
            </a:endParaRPr>
          </a:p>
          <a:p>
            <a:pPr marL="0" indent="0">
              <a:buNone/>
            </a:pPr>
            <a:endParaRPr lang="en-US" sz="1300" b="0"/>
          </a:p>
          <a:p>
            <a:pPr marL="0" indent="0">
              <a:buNone/>
            </a:pPr>
            <a:endParaRPr lang="en-US" sz="1300" b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B727C6-D1CF-331C-09E0-8F2C3DF0C4B5}"/>
              </a:ext>
            </a:extLst>
          </p:cNvPr>
          <p:cNvSpPr txBox="1"/>
          <p:nvPr/>
        </p:nvSpPr>
        <p:spPr>
          <a:xfrm>
            <a:off x="-2459" y="200350"/>
            <a:ext cx="3185347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Laura (right) with sisters Mary and Carrie, ca. late 1870s</a:t>
            </a:r>
          </a:p>
        </p:txBody>
      </p:sp>
    </p:spTree>
    <p:extLst>
      <p:ext uri="{BB962C8B-B14F-4D97-AF65-F5344CB8AC3E}">
        <p14:creationId xmlns:p14="http://schemas.microsoft.com/office/powerpoint/2010/main" val="237264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B9F02-FF6C-292C-11C8-192E24283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9349" y="694957"/>
            <a:ext cx="5688681" cy="863724"/>
          </a:xfrm>
        </p:spPr>
        <p:txBody>
          <a:bodyPr anchor="b">
            <a:noAutofit/>
          </a:bodyPr>
          <a:lstStyle/>
          <a:p>
            <a:r>
              <a:rPr lang="en-US" sz="4400">
                <a:solidFill>
                  <a:srgbClr val="003F77"/>
                </a:solidFill>
              </a:rPr>
              <a:t>Civil War Veterans</a:t>
            </a:r>
            <a:endParaRPr lang="en-US" sz="4400"/>
          </a:p>
        </p:txBody>
      </p:sp>
      <p:pic>
        <p:nvPicPr>
          <p:cNvPr id="4" name="Picture 4" descr="A group of men standing together outside a building&#10;&#10;AI-generated content may be incorrect.">
            <a:extLst>
              <a:ext uri="{FF2B5EF4-FFF2-40B4-BE49-F238E27FC236}">
                <a16:creationId xmlns:a16="http://schemas.microsoft.com/office/drawing/2014/main" id="{3BE7999F-A18C-EA25-1D56-DDB53DFBBD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68" r="14668"/>
          <a:stretch/>
        </p:blipFill>
        <p:spPr>
          <a:xfrm>
            <a:off x="2" y="199142"/>
            <a:ext cx="6095999" cy="6658858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52ED2-C6E4-207A-6F21-C5816AE51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7171" y="1560976"/>
            <a:ext cx="5291663" cy="451484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800" b="0" dirty="0"/>
              <a:t>The </a:t>
            </a:r>
            <a:r>
              <a:rPr lang="en-US" sz="1800" b="0" dirty="0">
                <a:solidFill>
                  <a:schemeClr val="accent1"/>
                </a:solidFill>
              </a:rPr>
              <a:t>Grand Army of the Republic</a:t>
            </a:r>
            <a:r>
              <a:rPr lang="en-US" sz="1800" b="0" dirty="0"/>
              <a:t> was founded on April 6, 1866, by Union veterans of the Civil War. A southern counterpart, The United Confederate Veterans, was established in 1889.</a:t>
            </a:r>
          </a:p>
          <a:p>
            <a:r>
              <a:rPr lang="en-US" sz="1800" b="0" dirty="0">
                <a:ea typeface="+mn-lt"/>
                <a:cs typeface="+mn-lt"/>
              </a:rPr>
              <a:t>Veterans were at the forefront of Westward Expansion, leading the construction of railroads, opening businesses and participating in local government.</a:t>
            </a:r>
          </a:p>
          <a:p>
            <a:r>
              <a:rPr lang="en-US" sz="1800" b="0" dirty="0">
                <a:solidFill>
                  <a:schemeClr val="accent1"/>
                </a:solidFill>
                <a:ea typeface="+mn-lt"/>
                <a:cs typeface="+mn-lt"/>
              </a:rPr>
              <a:t>Daniel Freeman</a:t>
            </a:r>
            <a:r>
              <a:rPr lang="en-US" sz="1800" b="0" dirty="0">
                <a:solidFill>
                  <a:srgbClr val="003F77"/>
                </a:solidFill>
                <a:ea typeface="+mn-lt"/>
                <a:cs typeface="+mn-lt"/>
              </a:rPr>
              <a:t>, a Union veteran, was widely considered the first American to utilize the Homestead Act, staking his claim ten minutes after midnight on January 1, 1863.</a:t>
            </a:r>
          </a:p>
          <a:p>
            <a:r>
              <a:rPr lang="en-US" sz="1800" b="0">
                <a:ea typeface="+mn-lt"/>
                <a:cs typeface="+mn-lt"/>
              </a:rPr>
              <a:t>Union and Confederate veterans set aside differences and reconciled with the common goal of settling the American West.</a:t>
            </a:r>
            <a:endParaRPr lang="en-US" sz="1800" b="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65877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865C5-1E80-481E-238A-2C71371BA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/>
              <a:t>Civil War Figures in Laura's Life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696D2E-329E-35D8-9C13-912C0C5E102B}"/>
              </a:ext>
            </a:extLst>
          </p:cNvPr>
          <p:cNvSpPr txBox="1"/>
          <p:nvPr/>
        </p:nvSpPr>
        <p:spPr>
          <a:xfrm>
            <a:off x="702103" y="2285953"/>
            <a:ext cx="4243589" cy="332066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>
                <a:solidFill>
                  <a:schemeClr val="accent1"/>
                </a:solidFill>
              </a:rPr>
              <a:t>Joseph Quiner</a:t>
            </a:r>
          </a:p>
          <a:p>
            <a:pPr marL="1714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>
                <a:solidFill>
                  <a:schemeClr val="accent1"/>
                </a:solidFill>
              </a:rPr>
              <a:t>Lansford James Ingalls</a:t>
            </a:r>
          </a:p>
          <a:p>
            <a:pPr marL="1714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>
                <a:solidFill>
                  <a:schemeClr val="accent1"/>
                </a:solidFill>
              </a:rPr>
              <a:t>Hiram Ingalls</a:t>
            </a:r>
          </a:p>
          <a:p>
            <a:pPr marL="1714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>
                <a:solidFill>
                  <a:schemeClr val="accent1"/>
                </a:solidFill>
              </a:rPr>
              <a:t>Elias Bedal</a:t>
            </a:r>
          </a:p>
          <a:p>
            <a:pPr marL="1714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>
                <a:solidFill>
                  <a:schemeClr val="accent1"/>
                </a:solidFill>
              </a:rPr>
              <a:t>Reverend Leonard Moses</a:t>
            </a:r>
          </a:p>
          <a:p>
            <a:pPr marL="1714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>
                <a:solidFill>
                  <a:schemeClr val="accent1"/>
                </a:solidFill>
              </a:rPr>
              <a:t>Reverend Edward Brown</a:t>
            </a:r>
          </a:p>
          <a:p>
            <a:pPr marL="1714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500">
              <a:solidFill>
                <a:srgbClr val="C00000"/>
              </a:solidFill>
            </a:endParaRPr>
          </a:p>
        </p:txBody>
      </p:sp>
      <p:pic>
        <p:nvPicPr>
          <p:cNvPr id="4" name="Content Placeholder 3" descr="A person in a military uniform&#10;&#10;AI-generated content may be incorrect.">
            <a:extLst>
              <a:ext uri="{FF2B5EF4-FFF2-40B4-BE49-F238E27FC236}">
                <a16:creationId xmlns:a16="http://schemas.microsoft.com/office/drawing/2014/main" id="{A453F7A0-9732-D54A-C109-E8905347DE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-163" t="5810" b="27933"/>
          <a:stretch>
            <a:fillRect/>
          </a:stretch>
        </p:blipFill>
        <p:spPr>
          <a:xfrm>
            <a:off x="5300496" y="201715"/>
            <a:ext cx="6890001" cy="665422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48339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918A73-17B9-127E-8BB3-B852FA6D2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A group of people standing in a field with cows and a person and a child&#10;&#10;AI-generated content may be incorrect.">
            <a:extLst>
              <a:ext uri="{FF2B5EF4-FFF2-40B4-BE49-F238E27FC236}">
                <a16:creationId xmlns:a16="http://schemas.microsoft.com/office/drawing/2014/main" id="{102E81BE-5DB0-0676-B1C3-5C0DDBA43F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61" b="761"/>
          <a:stretch/>
        </p:blipFill>
        <p:spPr>
          <a:xfrm>
            <a:off x="1" y="205955"/>
            <a:ext cx="7208588" cy="66520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034088-AA43-E56F-928C-35DAEEAE7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208243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/>
              <a:t>Homestead Act of 1862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54F12-3114-2581-8D3F-5C27A158A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1717024"/>
            <a:ext cx="3822189" cy="374276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600" b="0"/>
              <a:t>On </a:t>
            </a:r>
            <a:r>
              <a:rPr lang="en-US" sz="1600" b="0">
                <a:solidFill>
                  <a:schemeClr val="accent1"/>
                </a:solidFill>
              </a:rPr>
              <a:t>May 20, 1862</a:t>
            </a:r>
            <a:r>
              <a:rPr lang="en-US" sz="1600" b="0"/>
              <a:t>, President Abraham Lincoln signed the Homestead Act which went into effect on </a:t>
            </a:r>
            <a:r>
              <a:rPr lang="en-US" sz="1600" b="0">
                <a:solidFill>
                  <a:srgbClr val="003F77"/>
                </a:solidFill>
              </a:rPr>
              <a:t>January 1, 1863</a:t>
            </a:r>
            <a:r>
              <a:rPr lang="en-US" sz="1600" b="0"/>
              <a:t>.</a:t>
            </a:r>
          </a:p>
          <a:p>
            <a:r>
              <a:rPr lang="en-US" sz="1600" b="0">
                <a:solidFill>
                  <a:srgbClr val="003F77"/>
                </a:solidFill>
              </a:rPr>
              <a:t>Up to </a:t>
            </a:r>
            <a:r>
              <a:rPr lang="en-US" sz="1600" b="0">
                <a:solidFill>
                  <a:schemeClr val="accent1"/>
                </a:solidFill>
              </a:rPr>
              <a:t>160 acres</a:t>
            </a:r>
            <a:r>
              <a:rPr lang="en-US" sz="1600" b="0">
                <a:solidFill>
                  <a:srgbClr val="003F77"/>
                </a:solidFill>
              </a:rPr>
              <a:t>, for purchase at a $1.25 per acre. Required settlers to be 21 years or older, a head of a household, a citizen or an immigrant declaring to become a citizen, and a resident on that land for at least </a:t>
            </a:r>
            <a:r>
              <a:rPr lang="en-US" sz="1600" b="0">
                <a:solidFill>
                  <a:schemeClr val="accent1"/>
                </a:solidFill>
              </a:rPr>
              <a:t>6 months</a:t>
            </a:r>
            <a:r>
              <a:rPr lang="en-US" sz="1600" b="0">
                <a:solidFill>
                  <a:srgbClr val="003F77"/>
                </a:solidFill>
              </a:rPr>
              <a:t>. </a:t>
            </a:r>
          </a:p>
          <a:p>
            <a:r>
              <a:rPr lang="en-US" sz="1600" b="0">
                <a:solidFill>
                  <a:srgbClr val="003F77"/>
                </a:solidFill>
              </a:rPr>
              <a:t>After five years of permanent residence, the government granted the property to settlers for free.</a:t>
            </a:r>
          </a:p>
          <a:p>
            <a:r>
              <a:rPr lang="en-US" sz="1600" b="0"/>
              <a:t>Those who</a:t>
            </a:r>
            <a:r>
              <a:rPr lang="en-US" sz="1600" b="0">
                <a:solidFill>
                  <a:srgbClr val="003F77"/>
                </a:solidFill>
                <a:latin typeface="Georgia"/>
                <a:ea typeface="Source Sans Pro"/>
              </a:rPr>
              <a:t> bore "</a:t>
            </a:r>
            <a:r>
              <a:rPr lang="en-US" sz="1600" b="0">
                <a:solidFill>
                  <a:schemeClr val="accent1"/>
                </a:solidFill>
                <a:latin typeface="Georgia"/>
                <a:ea typeface="Source Sans Pro"/>
              </a:rPr>
              <a:t>arms against the United States</a:t>
            </a:r>
            <a:r>
              <a:rPr lang="en-US" sz="1600" b="0" dirty="0">
                <a:solidFill>
                  <a:schemeClr val="accent1"/>
                </a:solidFill>
                <a:latin typeface="Georgia"/>
                <a:ea typeface="Source Sans Pro"/>
              </a:rPr>
              <a:t> </a:t>
            </a:r>
            <a:r>
              <a:rPr lang="en-US" sz="1600" b="0">
                <a:solidFill>
                  <a:schemeClr val="accent1"/>
                </a:solidFill>
                <a:latin typeface="Georgia"/>
                <a:ea typeface="Source Sans Pro"/>
              </a:rPr>
              <a:t>Government</a:t>
            </a:r>
            <a:r>
              <a:rPr lang="en-US" sz="1600" b="0">
                <a:solidFill>
                  <a:srgbClr val="003F77"/>
                </a:solidFill>
                <a:latin typeface="Georgia"/>
                <a:ea typeface="Source Sans Pro"/>
              </a:rPr>
              <a:t>" or gave "aid and comfort to its enemies" were ineligible from homesteading.</a:t>
            </a:r>
          </a:p>
          <a:p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3062870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A group of people sitting on the ground&#10;&#10;AI-generated content may be incorrect.">
            <a:extLst>
              <a:ext uri="{FF2B5EF4-FFF2-40B4-BE49-F238E27FC236}">
                <a16:creationId xmlns:a16="http://schemas.microsoft.com/office/drawing/2014/main" id="{5659C17F-7D0D-F560-D3FF-8771321FC1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596" b="7085"/>
          <a:stretch>
            <a:fillRect/>
          </a:stretch>
        </p:blipFill>
        <p:spPr>
          <a:xfrm>
            <a:off x="4808356" y="201715"/>
            <a:ext cx="7394439" cy="66548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3F2A8C-DD6D-3451-FD32-925F9C3C0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221" y="365125"/>
            <a:ext cx="4273168" cy="1899912"/>
          </a:xfrm>
        </p:spPr>
        <p:txBody>
          <a:bodyPr>
            <a:normAutofit/>
          </a:bodyPr>
          <a:lstStyle/>
          <a:p>
            <a:r>
              <a:rPr lang="en-US" sz="4000"/>
              <a:t>Displacement of Native Americans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2FACD4-2EAE-951F-7DBF-6D32E25A1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629" y="2263492"/>
            <a:ext cx="3822189" cy="374276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800" b="0">
                <a:ea typeface="+mn-lt"/>
                <a:cs typeface="+mn-lt"/>
              </a:rPr>
              <a:t>US-Dakota War of 1862: Late </a:t>
            </a:r>
            <a:r>
              <a:rPr lang="en-US" sz="1800" b="0">
                <a:solidFill>
                  <a:schemeClr val="accent1"/>
                </a:solidFill>
                <a:ea typeface="+mn-lt"/>
                <a:cs typeface="+mn-lt"/>
              </a:rPr>
              <a:t>annuities</a:t>
            </a:r>
            <a:r>
              <a:rPr lang="en-US" sz="1800" b="0">
                <a:ea typeface="+mn-lt"/>
                <a:cs typeface="+mn-lt"/>
              </a:rPr>
              <a:t> lead to violence between Dakota and white settlers. The Dakota are expelled from Minnesota.</a:t>
            </a:r>
          </a:p>
          <a:p>
            <a:r>
              <a:rPr lang="en-US" sz="1800" b="0">
                <a:solidFill>
                  <a:srgbClr val="003F77"/>
                </a:solidFill>
                <a:ea typeface="+mn-lt"/>
                <a:cs typeface="+mn-lt"/>
              </a:rPr>
              <a:t>Great Sioux War of 1876: Discovery of </a:t>
            </a:r>
            <a:r>
              <a:rPr lang="en-US" sz="1800" b="0">
                <a:solidFill>
                  <a:schemeClr val="accent1"/>
                </a:solidFill>
                <a:ea typeface="+mn-lt"/>
                <a:cs typeface="+mn-lt"/>
              </a:rPr>
              <a:t>gold</a:t>
            </a:r>
            <a:r>
              <a:rPr lang="en-US" sz="1800" b="0">
                <a:solidFill>
                  <a:srgbClr val="003F77"/>
                </a:solidFill>
                <a:ea typeface="+mn-lt"/>
                <a:cs typeface="+mn-lt"/>
              </a:rPr>
              <a:t> in the Black Hills leads to encroachment and war between Sioux and U.S.</a:t>
            </a:r>
          </a:p>
          <a:p>
            <a:r>
              <a:rPr lang="en-US" sz="1800" b="0" dirty="0">
                <a:solidFill>
                  <a:srgbClr val="003F77"/>
                </a:solidFill>
                <a:latin typeface="Georgia"/>
                <a:ea typeface="Roboto"/>
                <a:cs typeface="Roboto"/>
              </a:rPr>
              <a:t>Dawes Act of 1887: Contributed to the loss of roughly </a:t>
            </a:r>
            <a:r>
              <a:rPr lang="en-US" sz="1800" b="0" dirty="0">
                <a:solidFill>
                  <a:schemeClr val="accent1"/>
                </a:solidFill>
                <a:latin typeface="Georgia"/>
                <a:ea typeface="Roboto"/>
                <a:cs typeface="Roboto"/>
              </a:rPr>
              <a:t>100 million</a:t>
            </a:r>
            <a:r>
              <a:rPr lang="en-US" sz="1800" b="0" dirty="0">
                <a:solidFill>
                  <a:srgbClr val="003F77"/>
                </a:solidFill>
                <a:latin typeface="Georgia"/>
                <a:ea typeface="Roboto"/>
                <a:cs typeface="Roboto"/>
              </a:rPr>
              <a:t> acres of reservation land.</a:t>
            </a:r>
          </a:p>
          <a:p>
            <a:endParaRPr lang="en-US" sz="1800" b="0">
              <a:ea typeface="Roboto"/>
              <a:cs typeface="Roboto"/>
            </a:endParaRPr>
          </a:p>
          <a:p>
            <a:endParaRPr lang="en-US" sz="2000" b="0"/>
          </a:p>
        </p:txBody>
      </p:sp>
    </p:spTree>
    <p:extLst>
      <p:ext uri="{BB962C8B-B14F-4D97-AF65-F5344CB8AC3E}">
        <p14:creationId xmlns:p14="http://schemas.microsoft.com/office/powerpoint/2010/main" val="57223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9ABB6C-D24F-6B1E-14E1-7156B483A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A group of people riding on a horse drawn carriage&#10;&#10;AI-generated content may be incorrect.">
            <a:extLst>
              <a:ext uri="{FF2B5EF4-FFF2-40B4-BE49-F238E27FC236}">
                <a16:creationId xmlns:a16="http://schemas.microsoft.com/office/drawing/2014/main" id="{B131951B-CCD5-98A1-DA77-D2451937E0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45" r="4545"/>
          <a:stretch>
            <a:fillRect/>
          </a:stretch>
        </p:blipFill>
        <p:spPr>
          <a:xfrm>
            <a:off x="4808356" y="201715"/>
            <a:ext cx="7394439" cy="66548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F2726A-DCF6-50BE-09CE-EE8399355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221" y="365125"/>
            <a:ext cx="4273168" cy="1899912"/>
          </a:xfrm>
        </p:spPr>
        <p:txBody>
          <a:bodyPr>
            <a:normAutofit/>
          </a:bodyPr>
          <a:lstStyle/>
          <a:p>
            <a:r>
              <a:rPr lang="en-US"/>
              <a:t>Means of</a:t>
            </a:r>
            <a:br>
              <a:rPr lang="en-US"/>
            </a:br>
            <a:r>
              <a:rPr lang="en-US"/>
              <a:t>Transportation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782F7-D7C9-44E5-B231-09D712D3A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629" y="2263492"/>
            <a:ext cx="3822189" cy="374276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600" b="0">
                <a:ea typeface="+mn-lt"/>
                <a:cs typeface="+mn-lt"/>
              </a:rPr>
              <a:t>Prairie Schooners were best suited for the rough terrain of the frontier but could only cover</a:t>
            </a:r>
            <a:r>
              <a:rPr lang="en-US" sz="1600" b="0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en-US" sz="1600" b="0">
                <a:solidFill>
                  <a:schemeClr val="accent1"/>
                </a:solidFill>
                <a:ea typeface="+mn-lt"/>
                <a:cs typeface="+mn-lt"/>
              </a:rPr>
              <a:t>7-12 miles</a:t>
            </a:r>
            <a:r>
              <a:rPr lang="en-US" sz="1600" b="0">
                <a:ea typeface="+mn-lt"/>
                <a:cs typeface="+mn-lt"/>
              </a:rPr>
              <a:t> in a day.</a:t>
            </a:r>
            <a:endParaRPr lang="en-US" sz="1600" b="0"/>
          </a:p>
          <a:p>
            <a:r>
              <a:rPr lang="en-US" sz="1600" b="0">
                <a:ea typeface="+mn-lt"/>
                <a:cs typeface="+mn-lt"/>
              </a:rPr>
              <a:t>Stagecoaches carried mail and passengers and could be protected by armed guards.</a:t>
            </a:r>
          </a:p>
          <a:p>
            <a:r>
              <a:rPr lang="en-US" sz="1600" b="0">
                <a:solidFill>
                  <a:srgbClr val="003F77"/>
                </a:solidFill>
                <a:ea typeface="+mn-lt"/>
                <a:cs typeface="+mn-lt"/>
              </a:rPr>
              <a:t>When accessible, steamboats could cover </a:t>
            </a:r>
            <a:r>
              <a:rPr lang="en-US" sz="1600" b="0">
                <a:solidFill>
                  <a:schemeClr val="accent1"/>
                </a:solidFill>
                <a:ea typeface="+mn-lt"/>
                <a:cs typeface="+mn-lt"/>
              </a:rPr>
              <a:t>ten times</a:t>
            </a:r>
            <a:r>
              <a:rPr lang="en-US" sz="1600" b="0">
                <a:solidFill>
                  <a:srgbClr val="003F77"/>
                </a:solidFill>
                <a:ea typeface="+mn-lt"/>
                <a:cs typeface="+mn-lt"/>
              </a:rPr>
              <a:t> as much distance as wagons on the overland trail.</a:t>
            </a:r>
          </a:p>
          <a:p>
            <a:r>
              <a:rPr lang="en-US" sz="1600" b="0">
                <a:solidFill>
                  <a:srgbClr val="003F77"/>
                </a:solidFill>
                <a:latin typeface="Georgia"/>
                <a:ea typeface="Roboto"/>
                <a:cs typeface="Roboto"/>
              </a:rPr>
              <a:t>By the 1880s and 1890s,</a:t>
            </a:r>
            <a:r>
              <a:rPr lang="en-US" sz="1600" b="0">
                <a:solidFill>
                  <a:schemeClr val="accent1"/>
                </a:solidFill>
                <a:latin typeface="Georgia"/>
                <a:ea typeface="Roboto"/>
                <a:cs typeface="Roboto"/>
              </a:rPr>
              <a:t> railroads</a:t>
            </a:r>
            <a:r>
              <a:rPr lang="en-US" sz="1600" b="0" dirty="0">
                <a:solidFill>
                  <a:srgbClr val="003F77"/>
                </a:solidFill>
                <a:latin typeface="Georgia"/>
                <a:ea typeface="Roboto"/>
                <a:cs typeface="Roboto"/>
              </a:rPr>
              <a:t> </a:t>
            </a:r>
            <a:r>
              <a:rPr lang="en-US" sz="1600" b="0">
                <a:solidFill>
                  <a:srgbClr val="003F77"/>
                </a:solidFill>
                <a:latin typeface="Georgia"/>
                <a:ea typeface="Roboto"/>
                <a:cs typeface="Roboto"/>
              </a:rPr>
              <a:t>became the dominant mode of travel across the West.</a:t>
            </a:r>
          </a:p>
          <a:p>
            <a:endParaRPr lang="en-US" sz="1800" b="0">
              <a:ea typeface="Roboto"/>
              <a:cs typeface="Roboto"/>
            </a:endParaRPr>
          </a:p>
          <a:p>
            <a:endParaRPr lang="en-US" sz="2000" b="0"/>
          </a:p>
        </p:txBody>
      </p:sp>
    </p:spTree>
    <p:extLst>
      <p:ext uri="{BB962C8B-B14F-4D97-AF65-F5344CB8AC3E}">
        <p14:creationId xmlns:p14="http://schemas.microsoft.com/office/powerpoint/2010/main" val="2936365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E58963-4FD4-ABA9-FA65-EB907A5D4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EFEED-8CD0-3ACA-64D5-003F94883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4131107" cy="1910209"/>
          </a:xfrm>
        </p:spPr>
        <p:txBody>
          <a:bodyPr>
            <a:normAutofit/>
          </a:bodyPr>
          <a:lstStyle/>
          <a:p>
            <a:r>
              <a:rPr lang="en-US" sz="4000"/>
              <a:t>Transcontinental Railroad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2068D-A73B-DC5C-B6BE-D4EDEB23A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700" b="0">
                <a:solidFill>
                  <a:srgbClr val="003F77"/>
                </a:solidFill>
              </a:rPr>
              <a:t>President</a:t>
            </a:r>
            <a:r>
              <a:rPr lang="en-US" sz="1700" b="0" dirty="0"/>
              <a:t> </a:t>
            </a:r>
            <a:r>
              <a:rPr lang="en-US" sz="1700" b="0">
                <a:solidFill>
                  <a:srgbClr val="003F77"/>
                </a:solidFill>
              </a:rPr>
              <a:t>Abraham Lincoln signed the </a:t>
            </a:r>
            <a:r>
              <a:rPr lang="en-US" sz="1700" b="0">
                <a:solidFill>
                  <a:schemeClr val="accent1"/>
                </a:solidFill>
              </a:rPr>
              <a:t>Pacific Railway Act</a:t>
            </a:r>
            <a:r>
              <a:rPr lang="en-US" sz="1700" b="0">
                <a:solidFill>
                  <a:srgbClr val="003F77"/>
                </a:solidFill>
              </a:rPr>
              <a:t> on July 1, 1862.</a:t>
            </a:r>
            <a:endParaRPr lang="en-US" sz="1700" b="0">
              <a:solidFill>
                <a:srgbClr val="FF0000"/>
              </a:solidFill>
            </a:endParaRPr>
          </a:p>
          <a:p>
            <a:r>
              <a:rPr lang="en-US" sz="1700" b="0"/>
              <a:t>The first Transcontinental Railroad was completed on</a:t>
            </a:r>
            <a:r>
              <a:rPr lang="en-US" sz="1700" b="0" dirty="0">
                <a:solidFill>
                  <a:srgbClr val="003F77"/>
                </a:solidFill>
              </a:rPr>
              <a:t> </a:t>
            </a:r>
            <a:r>
              <a:rPr lang="en-US" sz="1700" b="0">
                <a:solidFill>
                  <a:schemeClr val="accent1"/>
                </a:solidFill>
              </a:rPr>
              <a:t>May 10, 1869</a:t>
            </a:r>
            <a:r>
              <a:rPr lang="en-US" sz="1700" b="0">
                <a:solidFill>
                  <a:srgbClr val="003F77"/>
                </a:solidFill>
              </a:rPr>
              <a:t>. Thousands of more miles would be laid in the next several decades.</a:t>
            </a:r>
          </a:p>
          <a:p>
            <a:r>
              <a:rPr lang="en-US" sz="1700" b="0" dirty="0"/>
              <a:t>Around </a:t>
            </a:r>
            <a:r>
              <a:rPr lang="en-US" sz="1700" b="0" dirty="0">
                <a:solidFill>
                  <a:schemeClr val="accent1"/>
                </a:solidFill>
              </a:rPr>
              <a:t>15,000 Chinese</a:t>
            </a:r>
            <a:r>
              <a:rPr lang="en-US" sz="1700" b="0" dirty="0"/>
              <a:t> laborers participated in the construction of the railroad. </a:t>
            </a:r>
          </a:p>
          <a:p>
            <a:r>
              <a:rPr lang="en-US" sz="1700" b="0"/>
              <a:t>By 1900 the United States would lay over </a:t>
            </a:r>
            <a:r>
              <a:rPr lang="en-US" sz="1700" b="0">
                <a:solidFill>
                  <a:schemeClr val="accent1"/>
                </a:solidFill>
              </a:rPr>
              <a:t>170,000 miles</a:t>
            </a:r>
            <a:r>
              <a:rPr lang="en-US" sz="1700" b="0"/>
              <a:t> of railroad track across the continent.</a:t>
            </a:r>
          </a:p>
          <a:p>
            <a:endParaRPr lang="en-US" sz="1700"/>
          </a:p>
        </p:txBody>
      </p:sp>
      <p:pic>
        <p:nvPicPr>
          <p:cNvPr id="5" name="Picture 8" descr="A group of people standing in front of a train&#10;&#10;AI-generated content may be incorrect.">
            <a:extLst>
              <a:ext uri="{FF2B5EF4-FFF2-40B4-BE49-F238E27FC236}">
                <a16:creationId xmlns:a16="http://schemas.microsoft.com/office/drawing/2014/main" id="{C5E92FE1-56A8-2821-7BA9-63A5AB2F304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129" r="9129"/>
          <a:stretch>
            <a:fillRect/>
          </a:stretch>
        </p:blipFill>
        <p:spPr>
          <a:xfrm>
            <a:off x="4119" y="206224"/>
            <a:ext cx="7148382" cy="66544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5695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merican Battlefield Trust">
      <a:dk1>
        <a:srgbClr val="003F77"/>
      </a:dk1>
      <a:lt1>
        <a:sysClr val="window" lastClr="FFFFFF"/>
      </a:lt1>
      <a:dk2>
        <a:srgbClr val="003F77"/>
      </a:dk2>
      <a:lt2>
        <a:srgbClr val="E7E6E6"/>
      </a:lt2>
      <a:accent1>
        <a:srgbClr val="C00000"/>
      </a:accent1>
      <a:accent2>
        <a:srgbClr val="DEA900"/>
      </a:accent2>
      <a:accent3>
        <a:srgbClr val="538135"/>
      </a:accent3>
      <a:accent4>
        <a:srgbClr val="0563C1"/>
      </a:accent4>
      <a:accent5>
        <a:srgbClr val="5B9BD5"/>
      </a:accent5>
      <a:accent6>
        <a:srgbClr val="BDD7EE"/>
      </a:accent6>
      <a:hlink>
        <a:srgbClr val="0563C1"/>
      </a:hlink>
      <a:folHlink>
        <a:srgbClr val="954F72"/>
      </a:folHlink>
    </a:clrScheme>
    <a:fontScheme name="American Battlefield Trust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9639bad-cfa9-4ce6-b936-580a309075cc">
      <Terms xmlns="http://schemas.microsoft.com/office/infopath/2007/PartnerControls"/>
    </lcf76f155ced4ddcb4097134ff3c332f>
    <TaxCatchAll xmlns="962a2ba3-4e85-4590-8cac-33237e5999cc" xsi:nil="true"/>
    <Thumbnail xmlns="99639bad-cfa9-4ce6-b936-580a309075cc" xsi:nil="true"/>
    <Image xmlns="99639bad-cfa9-4ce6-b936-580a309075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68FF4A6ED4174B9CA6630ED60B7B10" ma:contentTypeVersion="21" ma:contentTypeDescription="Create a new document." ma:contentTypeScope="" ma:versionID="7a0ab6eb037a60c71cf0fc1e034eaeb6">
  <xsd:schema xmlns:xsd="http://www.w3.org/2001/XMLSchema" xmlns:xs="http://www.w3.org/2001/XMLSchema" xmlns:p="http://schemas.microsoft.com/office/2006/metadata/properties" xmlns:ns2="99639bad-cfa9-4ce6-b936-580a309075cc" xmlns:ns3="962a2ba3-4e85-4590-8cac-33237e5999cc" targetNamespace="http://schemas.microsoft.com/office/2006/metadata/properties" ma:root="true" ma:fieldsID="06aa72c70262d0e9e271bf04f150ee0f" ns2:_="" ns3:_="">
    <xsd:import namespace="99639bad-cfa9-4ce6-b936-580a309075cc"/>
    <xsd:import namespace="962a2ba3-4e85-4590-8cac-33237e5999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Thumbnail" minOccurs="0"/>
                <xsd:element ref="ns2:MediaServiceBillingMetadata" minOccurs="0"/>
                <xsd:element ref="ns2:Imag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639bad-cfa9-4ce6-b936-580a309075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4b2ad94-8a05-4b2b-a460-e2f326edf0b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Thumbnail" ma:index="26" nillable="true" ma:displayName="Thumbnail" ma:format="Thumbnail" ma:internalName="Thumbnail">
      <xsd:simpleType>
        <xsd:restriction base="dms:Unknown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  <xsd:element name="Image" ma:index="28" nillable="true" ma:displayName="Image" ma:format="Thumbnail" ma:internalName="Imag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a2ba3-4e85-4590-8cac-33237e5999c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407a600-a0f0-4922-adaa-ff6d68c60e13}" ma:internalName="TaxCatchAll" ma:showField="CatchAllData" ma:web="962a2ba3-4e85-4590-8cac-33237e5999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051952C-6BDD-488D-9C3F-50E9888765E2}">
  <ds:schemaRefs>
    <ds:schemaRef ds:uri="962a2ba3-4e85-4590-8cac-33237e5999cc"/>
    <ds:schemaRef ds:uri="99639bad-cfa9-4ce6-b936-580a309075cc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3566870-DED1-42CA-9877-4EA9237AB273}">
  <ds:schemaRefs>
    <ds:schemaRef ds:uri="962a2ba3-4e85-4590-8cac-33237e5999cc"/>
    <ds:schemaRef ds:uri="99639bad-cfa9-4ce6-b936-580a309075c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A92B8FA-EB86-4D68-AC58-D6B3DEE4E76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16</Slides>
  <Notes>13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Little House on the Prairie: Post-Civil War West Lesson Plan</vt:lpstr>
      <vt:lpstr> Reconstruction Era West   The American Civil War ended on May 26, 1865.  Rapid technological developments and societal shifts after the Civil War led to a new period in American life.  Outcome: Mass Migration and Settlement of Territory West of the Mississippi River</vt:lpstr>
      <vt:lpstr>Who was Laura Ingalls Wilder?</vt:lpstr>
      <vt:lpstr>Civil War Veterans</vt:lpstr>
      <vt:lpstr>Civil War Figures in Laura's Life</vt:lpstr>
      <vt:lpstr>Homestead Act of 1862</vt:lpstr>
      <vt:lpstr>Displacement of Native Americans</vt:lpstr>
      <vt:lpstr>Means of Transportation</vt:lpstr>
      <vt:lpstr>Transcontinental Railroad</vt:lpstr>
      <vt:lpstr>Pioneer Shelters</vt:lpstr>
      <vt:lpstr>Pioneer Shelters</vt:lpstr>
      <vt:lpstr>Frontier Life</vt:lpstr>
      <vt:lpstr>Opportunities for Women</vt:lpstr>
      <vt:lpstr>Freedom and Black Migration</vt:lpstr>
      <vt:lpstr>Impact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revision>203</cp:revision>
  <dcterms:created xsi:type="dcterms:W3CDTF">2023-07-06T17:01:20Z</dcterms:created>
  <dcterms:modified xsi:type="dcterms:W3CDTF">2026-06-10T20:07:12Z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0x0101001968FF4A6ED4174B9CA6630ED60B7B10</vt:lpwstr>
  </property>
  <property fmtid="{D5CDD505-2E9C-101B-9397-08002B2CF9AE}" pid="3" name="Order">
    <vt:r8>1500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MediaServiceImageTags">
    <vt:lpwstr/>
  </property>
</Properties>
</file>