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916" r:id="rId3"/>
    <p:sldId id="917" r:id="rId4"/>
    <p:sldId id="918" r:id="rId5"/>
    <p:sldId id="928" r:id="rId6"/>
    <p:sldId id="929" r:id="rId7"/>
    <p:sldId id="930" r:id="rId8"/>
    <p:sldId id="931" r:id="rId9"/>
    <p:sldId id="932" r:id="rId10"/>
    <p:sldId id="933" r:id="rId11"/>
    <p:sldId id="934" r:id="rId12"/>
    <p:sldId id="935" r:id="rId13"/>
    <p:sldId id="936" r:id="rId14"/>
    <p:sldId id="937" r:id="rId15"/>
    <p:sldId id="938" r:id="rId16"/>
    <p:sldId id="939" r:id="rId17"/>
    <p:sldId id="940" r:id="rId18"/>
    <p:sldId id="941" r:id="rId19"/>
    <p:sldId id="942" r:id="rId20"/>
    <p:sldId id="913" r:id="rId21"/>
    <p:sldId id="943" r:id="rId22"/>
    <p:sldId id="914" r:id="rId23"/>
    <p:sldId id="915" r:id="rId24"/>
    <p:sldId id="944" r:id="rId25"/>
    <p:sldId id="945" r:id="rId26"/>
    <p:sldId id="919" r:id="rId27"/>
    <p:sldId id="920" r:id="rId28"/>
    <p:sldId id="921" r:id="rId29"/>
    <p:sldId id="947" r:id="rId30"/>
    <p:sldId id="924" r:id="rId31"/>
    <p:sldId id="948" r:id="rId32"/>
    <p:sldId id="925" r:id="rId33"/>
    <p:sldId id="946" r:id="rId34"/>
    <p:sldId id="9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016" autoAdjust="0"/>
  </p:normalViewPr>
  <p:slideViewPr>
    <p:cSldViewPr snapToGrid="0">
      <p:cViewPr varScale="1">
        <p:scale>
          <a:sx n="71" d="100"/>
          <a:sy n="71" d="100"/>
        </p:scale>
        <p:origin x="1142" y="4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The Vicksburg Campaign In4 </a:t>
            </a:r>
          </a:p>
          <a:p>
            <a:r>
              <a:rPr lang="en-US" dirty="0"/>
              <a:t>https://www.battlefields.org/learn/videos/vicksburg-campaign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42293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GRAPHIC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https://www.battlefields.org/learn/videos/battlefield-death-civil-war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411633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https://www.battlefields.org/learn/videos/gettysburg-address</a:t>
            </a:r>
          </a:p>
        </p:txBody>
      </p:sp>
      <p:sp>
        <p:nvSpPr>
          <p:cNvPr id="4" name="Slide Number Placeholder 3"/>
          <p:cNvSpPr>
            <a:spLocks noGrp="1"/>
          </p:cNvSpPr>
          <p:nvPr>
            <p:ph type="sldNum" sz="quarter" idx="5"/>
          </p:nvPr>
        </p:nvSpPr>
        <p:spPr/>
        <p:txBody>
          <a:bodyPr/>
          <a:lstStyle/>
          <a:p>
            <a:fld id="{4B876A47-E3E8-4124-BEE6-F406A911155E}" type="slidenum">
              <a:rPr lang="en-US" smtClean="0"/>
              <a:t>31</a:t>
            </a:fld>
            <a:endParaRPr lang="en-US"/>
          </a:p>
        </p:txBody>
      </p:sp>
    </p:spTree>
    <p:extLst>
      <p:ext uri="{BB962C8B-B14F-4D97-AF65-F5344CB8AC3E}">
        <p14:creationId xmlns:p14="http://schemas.microsoft.com/office/powerpoint/2010/main" val="39618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tlefields.org/learn/videos/vicksburg-campaig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ttlefields.org/learn/videos/battlefield-death-civil-wa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257598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6" descr="A picture containing text, book, photo&#10;&#10;Description automatically generated">
            <a:hlinkClick r:id="rId3"/>
            <a:extLst>
              <a:ext uri="{FF2B5EF4-FFF2-40B4-BE49-F238E27FC236}">
                <a16:creationId xmlns:a16="http://schemas.microsoft.com/office/drawing/2014/main" id="{FFD95BD5-ADC0-41CA-AAFE-AF5B54F95EA1}"/>
              </a:ext>
            </a:extLst>
          </p:cNvPr>
          <p:cNvPicPr>
            <a:picLocks noChangeAspect="1"/>
          </p:cNvPicPr>
          <p:nvPr/>
        </p:nvPicPr>
        <p:blipFill rotWithShape="1">
          <a:blip r:embed="rId4">
            <a:extLst>
              <a:ext uri="{28A0092B-C50C-407E-A947-70E740481C1C}">
                <a14:useLocalDpi xmlns:a14="http://schemas.microsoft.com/office/drawing/2010/main" val="0"/>
              </a:ext>
            </a:extLst>
          </a:blip>
          <a:srcRect r="444"/>
          <a:stretch/>
        </p:blipFill>
        <p:spPr>
          <a:xfrm>
            <a:off x="936674" y="1219602"/>
            <a:ext cx="7855634" cy="4418795"/>
          </a:xfrm>
          <a:prstGeom prst="rect">
            <a:avLst/>
          </a:prstGeom>
        </p:spPr>
      </p:pic>
      <p:sp>
        <p:nvSpPr>
          <p:cNvPr id="5" name="Title 4">
            <a:extLst>
              <a:ext uri="{FF2B5EF4-FFF2-40B4-BE49-F238E27FC236}">
                <a16:creationId xmlns:a16="http://schemas.microsoft.com/office/drawing/2014/main" id="{6A17BC36-78D4-47A5-9B25-32F18A9FE0F5}"/>
              </a:ext>
            </a:extLst>
          </p:cNvPr>
          <p:cNvSpPr>
            <a:spLocks noGrp="1"/>
          </p:cNvSpPr>
          <p:nvPr>
            <p:ph type="title"/>
          </p:nvPr>
        </p:nvSpPr>
        <p:spPr>
          <a:xfrm>
            <a:off x="838200" y="365126"/>
            <a:ext cx="10515600" cy="704020"/>
          </a:xfrm>
        </p:spPr>
        <p:txBody>
          <a:bodyPr>
            <a:normAutofit/>
          </a:bodyPr>
          <a:lstStyle/>
          <a:p>
            <a:pPr algn="ctr"/>
            <a:r>
              <a:rPr lang="en-US" sz="4000" dirty="0"/>
              <a:t>The Vicksburg Campaign</a:t>
            </a:r>
          </a:p>
        </p:txBody>
      </p:sp>
      <p:pic>
        <p:nvPicPr>
          <p:cNvPr id="9" name="Picture 8">
            <a:extLst>
              <a:ext uri="{FF2B5EF4-FFF2-40B4-BE49-F238E27FC236}">
                <a16:creationId xmlns:a16="http://schemas.microsoft.com/office/drawing/2014/main" id="{FACC1C3E-E42B-4DB9-A026-499F86904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201108"/>
            <a:ext cx="915432" cy="720140"/>
          </a:xfrm>
          <a:prstGeom prst="rect">
            <a:avLst/>
          </a:prstGeom>
        </p:spPr>
      </p:pic>
      <p:sp>
        <p:nvSpPr>
          <p:cNvPr id="6" name="TextBox 5">
            <a:extLst>
              <a:ext uri="{FF2B5EF4-FFF2-40B4-BE49-F238E27FC236}">
                <a16:creationId xmlns:a16="http://schemas.microsoft.com/office/drawing/2014/main" id="{39B32160-F8BD-40BB-B721-5007F31A3FF3}"/>
              </a:ext>
            </a:extLst>
          </p:cNvPr>
          <p:cNvSpPr txBox="1"/>
          <p:nvPr/>
        </p:nvSpPr>
        <p:spPr>
          <a:xfrm>
            <a:off x="8975475" y="4561179"/>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Vicksburg Campaign</a:t>
            </a:r>
            <a:endParaRPr lang="en-US" dirty="0"/>
          </a:p>
        </p:txBody>
      </p:sp>
    </p:spTree>
    <p:extLst>
      <p:ext uri="{BB962C8B-B14F-4D97-AF65-F5344CB8AC3E}">
        <p14:creationId xmlns:p14="http://schemas.microsoft.com/office/powerpoint/2010/main" val="387482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pitchFamily="18" charset="0"/>
              </a:rPr>
              <a:t>Gettysburg</a:t>
            </a:r>
            <a:br>
              <a:rPr lang="en-US" sz="2200" dirty="0">
                <a:latin typeface="Georgia" pitchFamily="18" charset="0"/>
              </a:rPr>
            </a:br>
            <a:r>
              <a:rPr lang="en-US" sz="2200" dirty="0">
                <a:solidFill>
                  <a:schemeClr val="accent1"/>
                </a:solidFill>
                <a:latin typeface="Georgia" pitchFamily="18" charset="0"/>
              </a:rPr>
              <a:t>On July 1</a:t>
            </a:r>
            <a:r>
              <a:rPr lang="en-US" sz="2200" baseline="30000" dirty="0">
                <a:solidFill>
                  <a:schemeClr val="accent1"/>
                </a:solidFill>
                <a:latin typeface="Georgia" pitchFamily="18" charset="0"/>
              </a:rPr>
              <a:t>st</a:t>
            </a:r>
            <a:r>
              <a:rPr lang="en-US" sz="2200" dirty="0">
                <a:solidFill>
                  <a:schemeClr val="accent1"/>
                </a:solidFill>
                <a:latin typeface="Georgia" pitchFamily="18" charset="0"/>
              </a:rPr>
              <a:t>, 1863 Union forces clash with Lee’s Army </a:t>
            </a:r>
          </a:p>
        </p:txBody>
      </p:sp>
    </p:spTree>
    <p:extLst>
      <p:ext uri="{BB962C8B-B14F-4D97-AF65-F5344CB8AC3E}">
        <p14:creationId xmlns:p14="http://schemas.microsoft.com/office/powerpoint/2010/main" val="343900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Georgia" pitchFamily="18" charset="0"/>
              </a:rPr>
              <a:t>The Confederate Army of Northern Virginia is defeated</a:t>
            </a:r>
          </a:p>
          <a:p>
            <a:pPr marL="342900" indent="-342900">
              <a:buFont typeface="Arial" panose="020B0604020202020204" pitchFamily="34" charset="0"/>
              <a:buChar char="•"/>
            </a:pPr>
            <a:r>
              <a:rPr lang="en-US" sz="2800" dirty="0">
                <a:latin typeface="Georgia" pitchFamily="18" charset="0"/>
              </a:rPr>
              <a:t>Lee and his army leave Pennsylvania and retreat to Virginia.</a:t>
            </a: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27-A2C9-40B3-98D2-2300CAB7505E}"/>
              </a:ext>
            </a:extLst>
          </p:cNvPr>
          <p:cNvSpPr>
            <a:spLocks noGrp="1"/>
          </p:cNvSpPr>
          <p:nvPr>
            <p:ph type="title"/>
          </p:nvPr>
        </p:nvSpPr>
        <p:spPr>
          <a:xfrm>
            <a:off x="838200" y="365125"/>
            <a:ext cx="10515600" cy="687387"/>
          </a:xfrm>
        </p:spPr>
        <p:txBody>
          <a:bodyPr>
            <a:normAutofit/>
          </a:bodyPr>
          <a:lstStyle/>
          <a:p>
            <a:pPr algn="ctr"/>
            <a:r>
              <a:rPr lang="en-US" sz="4000" dirty="0"/>
              <a:t>The Aftermath</a:t>
            </a:r>
          </a:p>
        </p:txBody>
      </p:sp>
      <p:pic>
        <p:nvPicPr>
          <p:cNvPr id="3" name="Content Placeholder 6">
            <a:hlinkClick r:id="rId3"/>
            <a:extLst>
              <a:ext uri="{FF2B5EF4-FFF2-40B4-BE49-F238E27FC236}">
                <a16:creationId xmlns:a16="http://schemas.microsoft.com/office/drawing/2014/main" id="{F1E4C547-DECF-4313-84F9-EF9500A4F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81" y="1052512"/>
            <a:ext cx="7948681" cy="4479132"/>
          </a:xfrm>
          <a:prstGeom prst="rect">
            <a:avLst/>
          </a:prstGeom>
        </p:spPr>
      </p:pic>
      <p:sp>
        <p:nvSpPr>
          <p:cNvPr id="4" name="TextBox 3">
            <a:extLst>
              <a:ext uri="{FF2B5EF4-FFF2-40B4-BE49-F238E27FC236}">
                <a16:creationId xmlns:a16="http://schemas.microsoft.com/office/drawing/2014/main" id="{D070ABA6-56C4-479D-907B-123A36D7FAC8}"/>
              </a:ext>
            </a:extLst>
          </p:cNvPr>
          <p:cNvSpPr txBox="1"/>
          <p:nvPr/>
        </p:nvSpPr>
        <p:spPr>
          <a:xfrm>
            <a:off x="8961119" y="4454426"/>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Battlefield Death</a:t>
            </a:r>
            <a:endParaRPr lang="en-US" dirty="0"/>
          </a:p>
        </p:txBody>
      </p:sp>
      <p:pic>
        <p:nvPicPr>
          <p:cNvPr id="5" name="Picture 4">
            <a:extLst>
              <a:ext uri="{FF2B5EF4-FFF2-40B4-BE49-F238E27FC236}">
                <a16:creationId xmlns:a16="http://schemas.microsoft.com/office/drawing/2014/main" id="{2CDA2987-ADEF-4A39-8315-2006875AA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1503" y="4201108"/>
            <a:ext cx="915432" cy="720140"/>
          </a:xfrm>
          <a:prstGeom prst="rect">
            <a:avLst/>
          </a:prstGeom>
        </p:spPr>
      </p:pic>
    </p:spTree>
    <p:extLst>
      <p:ext uri="{BB962C8B-B14F-4D97-AF65-F5344CB8AC3E}">
        <p14:creationId xmlns:p14="http://schemas.microsoft.com/office/powerpoint/2010/main" val="5915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199275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5C48-6E84-4B78-BD10-C953F5FD1814}"/>
              </a:ext>
            </a:extLst>
          </p:cNvPr>
          <p:cNvSpPr>
            <a:spLocks noGrp="1"/>
          </p:cNvSpPr>
          <p:nvPr>
            <p:ph type="title"/>
          </p:nvPr>
        </p:nvSpPr>
        <p:spPr>
          <a:xfrm>
            <a:off x="838200" y="224448"/>
            <a:ext cx="10515600" cy="687387"/>
          </a:xfrm>
        </p:spPr>
        <p:txBody>
          <a:bodyPr>
            <a:normAutofit/>
          </a:bodyPr>
          <a:lstStyle/>
          <a:p>
            <a:pPr algn="ctr"/>
            <a:r>
              <a:rPr lang="en-US" sz="4000" dirty="0"/>
              <a:t>Gettysburg Address</a:t>
            </a:r>
          </a:p>
        </p:txBody>
      </p:sp>
      <p:pic>
        <p:nvPicPr>
          <p:cNvPr id="3" name="Content Placeholder 3">
            <a:hlinkClick r:id="rId3"/>
            <a:extLst>
              <a:ext uri="{FF2B5EF4-FFF2-40B4-BE49-F238E27FC236}">
                <a16:creationId xmlns:a16="http://schemas.microsoft.com/office/drawing/2014/main" id="{9FD8941D-E13A-421A-BF5E-C301944BA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87" y="1111905"/>
            <a:ext cx="8266392" cy="4634190"/>
          </a:xfrm>
          <a:prstGeom prst="rect">
            <a:avLst/>
          </a:prstGeom>
        </p:spPr>
      </p:pic>
      <p:sp>
        <p:nvSpPr>
          <p:cNvPr id="4" name="TextBox 3">
            <a:extLst>
              <a:ext uri="{FF2B5EF4-FFF2-40B4-BE49-F238E27FC236}">
                <a16:creationId xmlns:a16="http://schemas.microsoft.com/office/drawing/2014/main" id="{F5F6C066-C266-4FF6-B86D-06205DB1D54D}"/>
              </a:ext>
            </a:extLst>
          </p:cNvPr>
          <p:cNvSpPr txBox="1"/>
          <p:nvPr/>
        </p:nvSpPr>
        <p:spPr>
          <a:xfrm>
            <a:off x="8961119" y="4672123"/>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Gettysburg Address</a:t>
            </a:r>
            <a:endParaRPr lang="en-US" dirty="0"/>
          </a:p>
        </p:txBody>
      </p:sp>
      <p:pic>
        <p:nvPicPr>
          <p:cNvPr id="5" name="Picture 4">
            <a:extLst>
              <a:ext uri="{FF2B5EF4-FFF2-40B4-BE49-F238E27FC236}">
                <a16:creationId xmlns:a16="http://schemas.microsoft.com/office/drawing/2014/main" id="{72BE0FD5-F00A-41B7-9D63-9EF55DACB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312053"/>
            <a:ext cx="915432" cy="720140"/>
          </a:xfrm>
          <a:prstGeom prst="rect">
            <a:avLst/>
          </a:prstGeom>
        </p:spPr>
      </p:pic>
    </p:spTree>
    <p:extLst>
      <p:ext uri="{BB962C8B-B14F-4D97-AF65-F5344CB8AC3E}">
        <p14:creationId xmlns:p14="http://schemas.microsoft.com/office/powerpoint/2010/main" val="4444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172135" y="4147054"/>
            <a:ext cx="3019865" cy="214120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endParaRPr lang="en-US" sz="2200" dirty="0">
              <a:latin typeface="Georgia" pitchFamily="18" charset="0"/>
            </a:endParaRPr>
          </a:p>
          <a:p>
            <a:pPr marL="342900" indent="-342900">
              <a:buFont typeface="Arial" panose="020B0604020202020204" pitchFamily="34" charset="0"/>
              <a:buChar char="•"/>
            </a:pPr>
            <a:r>
              <a:rPr lang="en-US" sz="2200" dirty="0">
                <a:solidFill>
                  <a:schemeClr val="accent1"/>
                </a:solidFill>
              </a:rPr>
              <a:t>Let’s read the </a:t>
            </a:r>
            <a:r>
              <a:rPr lang="en-US" sz="2200" i="1" dirty="0">
                <a:solidFill>
                  <a:schemeClr val="accent1"/>
                </a:solidFill>
              </a:rPr>
              <a:t>Gettysburg Address </a:t>
            </a:r>
            <a:r>
              <a:rPr lang="en-US" sz="2200" dirty="0">
                <a:solidFill>
                  <a:schemeClr val="accent1"/>
                </a:solidFill>
              </a:rPr>
              <a:t>together. </a:t>
            </a:r>
          </a:p>
          <a:p>
            <a:pPr marL="342900" indent="-342900">
              <a:buFont typeface="Arial" panose="020B0604020202020204" pitchFamily="34" charset="0"/>
              <a:buChar char="•"/>
            </a:pPr>
            <a:r>
              <a:rPr lang="en-US" sz="2200" dirty="0">
                <a:solidFill>
                  <a:schemeClr val="accent1"/>
                </a:solidFill>
              </a:rPr>
              <a:t>Complete the </a:t>
            </a:r>
            <a:r>
              <a:rPr lang="en-US" sz="2200" i="1" dirty="0">
                <a:solidFill>
                  <a:schemeClr val="accent1"/>
                </a:solidFill>
              </a:rPr>
              <a:t>Gettysburg Address </a:t>
            </a:r>
            <a:r>
              <a:rPr lang="en-US" sz="2200" dirty="0">
                <a:solidFill>
                  <a:schemeClr val="accent1"/>
                </a:solidFill>
              </a:rPr>
              <a:t>questions</a:t>
            </a: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26042" y="381367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1232396"/>
            <a:ext cx="10515600" cy="43932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Americans feel tha</a:t>
            </a:r>
            <a:r>
              <a:rPr lang="en-US" dirty="0"/>
              <a:t>t the </a:t>
            </a:r>
            <a:r>
              <a:rPr lang="en-US" i="1" dirty="0"/>
              <a:t>Gettysburg Address </a:t>
            </a:r>
            <a:r>
              <a:rPr lang="en-US" dirty="0"/>
              <a:t> still speaks to them today?</a:t>
            </a:r>
            <a:br>
              <a:rPr lang="en-US" dirty="0"/>
            </a:br>
            <a:br>
              <a:rPr lang="en-US" dirty="0"/>
            </a:br>
            <a:r>
              <a:rPr lang="en-US" dirty="0"/>
              <a:t>Do you think this is an eternal document? Why?</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6663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8453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137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2279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9177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TotalTime>
  <Words>1863</Words>
  <Application>Microsoft Office PowerPoint</Application>
  <PresentationFormat>Widescreen</PresentationFormat>
  <Paragraphs>212</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The Vicksburg Campaign</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Gettysburg Address</vt:lpstr>
      <vt:lpstr>The Aftermath</vt:lpstr>
      <vt:lpstr>Why do you think Americans feel that the Gettysburg Address  still speaks to them today?  Do you think this is an eternal document?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Erin Dorsey</cp:lastModifiedBy>
  <cp:revision>6</cp:revision>
  <dcterms:created xsi:type="dcterms:W3CDTF">2019-09-18T20:35:42Z</dcterms:created>
  <dcterms:modified xsi:type="dcterms:W3CDTF">2025-02-27T14:18:09Z</dcterms:modified>
</cp:coreProperties>
</file>