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941" r:id="rId6"/>
    <p:sldId id="927" r:id="rId7"/>
    <p:sldId id="928" r:id="rId8"/>
    <p:sldId id="929" r:id="rId9"/>
    <p:sldId id="939" r:id="rId10"/>
    <p:sldId id="940" r:id="rId11"/>
    <p:sldId id="938" r:id="rId12"/>
    <p:sldId id="930" r:id="rId13"/>
    <p:sldId id="931" r:id="rId14"/>
    <p:sldId id="932" r:id="rId15"/>
    <p:sldId id="933" r:id="rId16"/>
    <p:sldId id="934" r:id="rId17"/>
    <p:sldId id="935" r:id="rId18"/>
    <p:sldId id="936" r:id="rId19"/>
    <p:sldId id="937" r:id="rId20"/>
    <p:sldId id="979" r:id="rId21"/>
    <p:sldId id="9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073"/>
  </p:normalViewPr>
  <p:slideViewPr>
    <p:cSldViewPr snapToGrid="0">
      <p:cViewPr varScale="1">
        <p:scale>
          <a:sx n="73" d="100"/>
          <a:sy n="73"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tlefields.org/learn/videos/continental-army-revolutionary-wa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biographies/baron-von-steub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militia-minutemen-and-continentals-american-military-force-american-revolu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george-washingtons-military-leadershi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articles/militia-minutemen-and-continentals-american-military-force-american-revolu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articles/10-facts-continental-army"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battlefields.org/learn/articles/fighting-man-continental-army" TargetMode="External"/><Relationship Id="rId4" Type="http://schemas.openxmlformats.org/officeDocument/2006/relationships/hyperlink" Target="https://www.battlefields.org/learn/articles/cavalry-american-revolu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articles/foreign-fighters-american-cause-independenc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attlefields.org/learn/biographies/john-glover" TargetMode="External"/><Relationship Id="rId4" Type="http://schemas.openxmlformats.org/officeDocument/2006/relationships/hyperlink" Target="https://www.battlefields.org/learn/articles/george-washingtons-military-leadershi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video is embedded, but can also be viewed here: </a:t>
            </a:r>
            <a:r>
              <a:rPr lang="en-US" sz="1200" b="0" i="0" u="sng" strike="noStrike" kern="1200" dirty="0">
                <a:solidFill>
                  <a:schemeClr val="tx1"/>
                </a:solidFill>
                <a:effectLst/>
                <a:latin typeface="+mn-lt"/>
                <a:ea typeface="+mn-ea"/>
                <a:cs typeface="+mn-cs"/>
                <a:hlinkClick r:id="rId3"/>
              </a:rPr>
              <a:t>https://www.battlefields.org/learn/videos/continental-army-revolutionary-war</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00612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war grew in size, so did the army. For the first time it was divided into smaller, independent units.</a:t>
            </a:r>
          </a:p>
          <a:p>
            <a:r>
              <a:rPr lang="en-US" dirty="0"/>
              <a:t>Horatio Gates took command of an army which defeated British Forces at Saratoga, New York. This victory secured French intervention on behalf of the Patriots.</a:t>
            </a:r>
          </a:p>
          <a:p>
            <a:r>
              <a:rPr lang="en-US" dirty="0"/>
              <a:t>George Washington continued to command the main army defending Philadelphia. </a:t>
            </a:r>
          </a:p>
          <a:p>
            <a:r>
              <a:rPr lang="en-US" dirty="0"/>
              <a:t>This army was defeated at the Battle of Brandywine in September, and Philadelphia fell to the British shortly after. </a:t>
            </a:r>
          </a:p>
          <a:p>
            <a:r>
              <a:rPr lang="en-US" dirty="0"/>
              <a:t>In both cases one thing was clear: Patriot troops needed better training in order to beat British troops consistently in battle.</a:t>
            </a:r>
          </a:p>
          <a:p>
            <a:r>
              <a:rPr lang="en-US" dirty="0"/>
              <a:t>Learn more:</a:t>
            </a:r>
          </a:p>
          <a:p>
            <a:r>
              <a:rPr lang="en-US" dirty="0"/>
              <a:t>Saratoga: https://www.battlefields.org/learn/revolutionary-war/battles/saratoga</a:t>
            </a:r>
          </a:p>
          <a:p>
            <a:r>
              <a:rPr lang="en-US" dirty="0"/>
              <a:t>Brandywine: https://www.battlefields.org/learn/revolutionary-war/battles/brandywine</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56220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Despite brutal conditions, Valley Forge marked a milestone in the army's military experience. In February, 1778, Baron Friedrich von Steuben arrived at Valley Forge, where Washington appointed him unofficial Inspector General of the camp shortly thereafter. </a:t>
            </a:r>
            <a:r>
              <a:rPr lang="en-US" sz="1200" b="0" i="0" u="none" strike="noStrike" kern="1200" dirty="0">
                <a:solidFill>
                  <a:schemeClr val="tx1"/>
                </a:solidFill>
                <a:effectLst/>
                <a:latin typeface="+mn-lt"/>
                <a:ea typeface="+mn-ea"/>
                <a:cs typeface="+mn-cs"/>
                <a:hlinkClick r:id="rId3"/>
              </a:rPr>
              <a:t>Baron von Steuben</a:t>
            </a:r>
            <a:r>
              <a:rPr lang="en-US" sz="1200" b="0" i="0" kern="1200" dirty="0">
                <a:solidFill>
                  <a:schemeClr val="tx1"/>
                </a:solidFill>
                <a:effectLst/>
                <a:latin typeface="+mn-lt"/>
                <a:ea typeface="+mn-ea"/>
                <a:cs typeface="+mn-cs"/>
              </a:rPr>
              <a:t> worked to bring uniformity to the continental soldiers, who had seen combat, but lacked the martial training to pose an effective threat to the British. He developed a system of drill for the entire army and taught the men combat maneuvers that equipped them to rival the well-trained British regulars. Steuben’s previous experience in the Prussian army during the Seven Years' War prepared him to oversee the military training Washington’s men so desperately needed, and by the end of the encampment at Valley Forge, the army had undergone a significant transformation, from ragtag and wearied recruits to an ordered and disciplined fighting force.</a:t>
            </a:r>
          </a:p>
          <a:p>
            <a:r>
              <a:rPr lang="en-US" sz="1200" b="0" i="0" kern="1200" dirty="0">
                <a:solidFill>
                  <a:schemeClr val="tx1"/>
                </a:solidFill>
                <a:effectLst/>
                <a:latin typeface="+mn-lt"/>
                <a:ea typeface="+mn-ea"/>
                <a:cs typeface="+mn-cs"/>
              </a:rPr>
              <a:t>Learn more:</a:t>
            </a:r>
          </a:p>
          <a:p>
            <a:r>
              <a:rPr lang="en-US" sz="1200" b="0" i="0" kern="1200" dirty="0">
                <a:solidFill>
                  <a:schemeClr val="tx1"/>
                </a:solidFill>
                <a:effectLst/>
                <a:latin typeface="+mn-lt"/>
                <a:ea typeface="+mn-ea"/>
                <a:cs typeface="+mn-cs"/>
              </a:rPr>
              <a:t>Winter at Valley Forge: https://www.battlefields.org/learn/articles/winter-valley-forge</a:t>
            </a:r>
          </a:p>
          <a:p>
            <a:r>
              <a:rPr lang="en-US" sz="1200" b="0" i="0" kern="1200" dirty="0">
                <a:solidFill>
                  <a:schemeClr val="tx1"/>
                </a:solidFill>
                <a:effectLst/>
                <a:latin typeface="+mn-lt"/>
                <a:ea typeface="+mn-ea"/>
                <a:cs typeface="+mn-cs"/>
              </a:rPr>
              <a:t>Baron Von Steuben: https://www.battlefields.org/learn/biographies/baron-von-steuben</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199887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on George Washington saw the need to create a professional core within the Continental Army. Congress authorized Washington to raise regiments of “Continentals”, units with soldiers drawn from across the states, rather than all hailing from one. These units were better trained and more disciplined than the militia units that dominated the army, and formed the elite core of Washington’s army through its later campaigns.</a:t>
            </a:r>
          </a:p>
          <a:p>
            <a:r>
              <a:rPr lang="en-US" dirty="0"/>
              <a:t>Learn more: https://www.battlefields.org/learn/articles/george-washingtons-military-leadership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203027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After 1777 Washington’s main army did not see heavy combat, as Washington knew he did not have enough troops to directly attack the main British army in New York. Instead, both sides sent smaller units, detachments, to the southern states to turn the tide in that area. Washington sent experienced troops and Continentals from his army to aid local militia in the Carolinas against British troops. Victories at King’s Mountain and Cowpens (South Carolina) along with a close loss at Guilford Courthouse (near modern-day Greensboro, North Carolina), stymied British efforts to defeat Patriot forces in the southern states.</a:t>
            </a:r>
          </a:p>
          <a:p>
            <a:pPr marL="0" indent="0">
              <a:buFont typeface="Arial" panose="020B0604020202020204" pitchFamily="34" charset="0"/>
              <a:buNone/>
            </a:pPr>
            <a:r>
              <a:rPr lang="en-US" sz="1200" dirty="0"/>
              <a:t>Learn more:</a:t>
            </a:r>
          </a:p>
          <a:p>
            <a:pPr marL="0" indent="0">
              <a:buFont typeface="Arial" panose="020B0604020202020204" pitchFamily="34" charset="0"/>
              <a:buNone/>
            </a:pPr>
            <a:r>
              <a:rPr lang="en-US" sz="1200" dirty="0"/>
              <a:t>https://www.battlefields.org/learn/videos/southern-campaign</a:t>
            </a:r>
          </a:p>
          <a:p>
            <a:pPr marL="0" indent="0">
              <a:buFont typeface="Arial" panose="020B0604020202020204" pitchFamily="34" charset="0"/>
              <a:buNone/>
            </a:pPr>
            <a:r>
              <a:rPr lang="en-US" sz="1200" dirty="0"/>
              <a:t>https://www.battlefields.org/learn/articles/10-facts-southern-campaign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22902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After a series of setbacks, Lord Cornwallis’ British army in the Carolinas was forced to retreat to the coast to resupply and recover. Washington departed New Jersey in secret with his army to trap Cornwallis. Washington, along with Greene and a force of Allied French troops, found and trapped Cornwallis’ army at Yorktown, Virginia. After a protracted siege, the British force surrendered. This victory effectively put an end to the fighting in the Revolutionary War, and led to a peace treaty signed in Paris, France, in 1783.</a:t>
            </a:r>
          </a:p>
          <a:p>
            <a:pPr marL="0" indent="0">
              <a:buFont typeface="Arial" panose="020B0604020202020204" pitchFamily="34" charset="0"/>
              <a:buNone/>
            </a:pPr>
            <a:r>
              <a:rPr lang="en-US" dirty="0"/>
              <a:t>Learn more:</a:t>
            </a:r>
          </a:p>
          <a:p>
            <a:pPr marL="0" indent="0">
              <a:buFont typeface="Arial" panose="020B0604020202020204" pitchFamily="34" charset="0"/>
              <a:buNone/>
            </a:pPr>
            <a:r>
              <a:rPr lang="en-US" dirty="0"/>
              <a:t>https://www.battlefields.org/learn/revolutionary-war/battles/yorktown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78234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 the end of the war, its job done, Congress disbanded the Continental Army. George Washington and all of his soldiers returned home. Each state, under the Articles of Confederation, was responsible for its own defense. State militias remained in place. Some continentals stayed, however, forming the nucleus of a very small United States Army. The men, knowledge, and practices passed down from the Continental Army became the blueprint for every American fighting force thereafter, a tradition the United States Army still relies upon to this day.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21700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View the Lesson Plan Teaching Guide for links to these Primary Sources, worksheets, and discussion suggestions.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76A47-E3E8-4124-BEE6-F406A91115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3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Continental Army did not appear from nothing. Local military groups, called “militia”, existed to defend the colonies long before the Revolutionary War. Local militia defended colonists against attacks by native tribes and played a key role in defeating French forces during the French and Indian War. It was these same militia units who defeated the British at Concord and besieged Boston. When Congress authorized the formation of the Continental Army in 1775, these militia units formed its core. George Washington was sent by congress to organize these various militia units into a larger, unified, fighting 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a:t>
            </a:r>
            <a:r>
              <a:rPr lang="en-US" sz="1200" b="0" i="0" u="sng" strike="noStrike" kern="1200" dirty="0">
                <a:solidFill>
                  <a:schemeClr val="tx1"/>
                </a:solidFill>
                <a:effectLst/>
                <a:latin typeface="+mn-lt"/>
                <a:ea typeface="+mn-ea"/>
                <a:cs typeface="+mn-cs"/>
                <a:hlinkClick r:id="rId3"/>
              </a:rPr>
              <a:t>https://www.battlefields.org/learn/articles/militia-minutemen-and-continentals-american-military-force-american-revolution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59525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George Washington was appointed by Congress to lead the new army. His first task was to organize the many different militias into a cohesive fighting force. Troops from every colony and of all backgrounds had to learn to fight together. Washington established a strict chain of command, appointing promising officers to command groups of militias.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Learn more: </a:t>
            </a:r>
            <a:r>
              <a:rPr lang="en-US" sz="1200" b="0" i="0" u="sng" strike="noStrike" kern="1200" dirty="0">
                <a:solidFill>
                  <a:schemeClr val="tx1"/>
                </a:solidFill>
                <a:effectLst/>
                <a:latin typeface="+mn-lt"/>
                <a:ea typeface="+mn-ea"/>
                <a:cs typeface="+mn-cs"/>
                <a:hlinkClick r:id="rId3"/>
              </a:rPr>
              <a:t>https://www.battlefields.org/learn/articles/george-washingtons-military-leadership</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43253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a:t>
            </a:r>
            <a:r>
              <a:rPr lang="en-US" sz="1200" b="0" i="0" u="sng" strike="noStrike" kern="1200" dirty="0">
                <a:solidFill>
                  <a:schemeClr val="tx1"/>
                </a:solidFill>
                <a:effectLst/>
                <a:latin typeface="+mn-lt"/>
                <a:ea typeface="+mn-ea"/>
                <a:cs typeface="+mn-cs"/>
                <a:hlinkClick r:id="rId3"/>
              </a:rPr>
              <a:t>https://www.battlefields.org/learn/articles/militia-minutemen-and-continentals-american-military-force-american-revolution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33395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continental army was divided into three branches: the infantry, the artillery, and the cavalry. Each served an essential role. The majority of the troops were infantry, who fought on foot with muskets. They formed a </a:t>
            </a:r>
            <a:r>
              <a:rPr lang="en-US" u="sng" dirty="0"/>
              <a:t>battle line</a:t>
            </a:r>
            <a:r>
              <a:rPr lang="en-US" u="none" dirty="0"/>
              <a:t>, which was the main fighting arm of the army in battles. Artillery supported this line by firing at enemy battle lines from long range, breaking them up and disorganizing them. Cavalry, with their superior mobility, helped by scouting and gathering intelligence on the enemy army, as well as by making decisive “charges” designed to break through the enemy line, causing it to break and flee. Infantry, even in large groups, often broke and ran in the face of a well-executed cavalry charge. Imagine a hundred men on horseback galloping toward you at full speed. Would you stand there or would you try to get out of the way?</a:t>
            </a:r>
          </a:p>
          <a:p>
            <a:r>
              <a:rPr lang="en-US" u="none"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hlinkClick r:id="rId3"/>
              </a:rPr>
              <a:t>https://www.battlefields.org/learn/articles/10-facts-continental-army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hlinkClick r:id="rId4"/>
              </a:rPr>
              <a:t>https://www.battlefields.org/learn/articles/cavalry-american-revolution</a:t>
            </a:r>
            <a:endParaRPr lang="en-US" dirty="0"/>
          </a:p>
          <a:p>
            <a:r>
              <a:rPr lang="en-US" dirty="0"/>
              <a:t>https://www.battlefields.org/learn/articles/artillery-across-three-wars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hlinkClick r:id="rId5"/>
              </a:rPr>
              <a:t>https://www.battlefields.org/learn/articles/fighting-man-continental-army</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97682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Foreign Fighters in the American Revolution: </a:t>
            </a:r>
            <a:r>
              <a:rPr lang="en-US" sz="1200" b="0" i="0" u="sng" strike="noStrike" kern="1200" dirty="0">
                <a:solidFill>
                  <a:schemeClr val="tx1"/>
                </a:solidFill>
                <a:effectLst/>
                <a:latin typeface="+mn-lt"/>
                <a:ea typeface="+mn-ea"/>
                <a:cs typeface="+mn-cs"/>
                <a:hlinkClick r:id="rId3"/>
              </a:rPr>
              <a:t>https://www.battlefields.org/learn/articles/foreign-fighters-american-cause-independence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George Washington’s Military Leadership: </a:t>
            </a:r>
            <a:r>
              <a:rPr lang="en-US" sz="1200" b="0" i="0" u="sng" strike="noStrike" kern="1200" dirty="0">
                <a:solidFill>
                  <a:schemeClr val="tx1"/>
                </a:solidFill>
                <a:effectLst/>
                <a:latin typeface="+mn-lt"/>
                <a:ea typeface="+mn-ea"/>
                <a:cs typeface="+mn-cs"/>
                <a:hlinkClick r:id="rId4"/>
              </a:rPr>
              <a:t>https://www.battlefields.org/learn/articles/george-washingtons-military-leadership</a:t>
            </a:r>
            <a:endParaRPr lang="en-US" dirty="0"/>
          </a:p>
          <a:p>
            <a:r>
              <a:rPr lang="en-US" dirty="0"/>
              <a:t>(Pictured generals in last name alphabetical order)</a:t>
            </a:r>
          </a:p>
          <a:p>
            <a:r>
              <a:rPr lang="en-US" dirty="0"/>
              <a:t>Benedict Arnold (turned traitor to the United States in 1780): https://www.battlefields.org/learn/biographies/benedict-arnold</a:t>
            </a:r>
          </a:p>
          <a:p>
            <a:r>
              <a:rPr lang="en-US" dirty="0"/>
              <a:t>Thomas Conway: https://www.battlefields.org/learn/biographies/thomas-conway</a:t>
            </a:r>
          </a:p>
          <a:p>
            <a:r>
              <a:rPr lang="en-US" dirty="0"/>
              <a:t>Horatio Gates: https://www.battlefields.org/learn/biographies/horatio-gates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Glover: </a:t>
            </a:r>
            <a:r>
              <a:rPr lang="en-US" sz="1200" b="0" i="0" u="sng" strike="noStrike" kern="1200" dirty="0">
                <a:solidFill>
                  <a:schemeClr val="tx1"/>
                </a:solidFill>
                <a:effectLst/>
                <a:latin typeface="+mn-lt"/>
                <a:ea typeface="+mn-ea"/>
                <a:cs typeface="+mn-cs"/>
                <a:hlinkClick r:id="rId5"/>
              </a:rPr>
              <a:t>https://www.battlefields.org/learn/biographies/john-glover</a:t>
            </a:r>
            <a:endParaRPr lang="en-US" dirty="0"/>
          </a:p>
          <a:p>
            <a:r>
              <a:rPr lang="en-US" dirty="0"/>
              <a:t>Nathanael Greene: https://www.battlefields.org/learn/biographies/nathanael-greene</a:t>
            </a:r>
          </a:p>
          <a:p>
            <a:r>
              <a:rPr lang="en-US" dirty="0"/>
              <a:t>Henry Knox: https://www.battlefields.org/learn/biographies/henry-knox</a:t>
            </a:r>
          </a:p>
          <a:p>
            <a:r>
              <a:rPr lang="en-US" dirty="0"/>
              <a:t>Marquis de Lafayette: https://www.battlefields.org/learn/biographies/marquis-de-lafayette</a:t>
            </a:r>
          </a:p>
          <a:p>
            <a:r>
              <a:rPr lang="en-US" dirty="0"/>
              <a:t>Charles Lee: https://www.battlefields.org/learn/biographies/charles-lee</a:t>
            </a:r>
          </a:p>
          <a:p>
            <a:r>
              <a:rPr lang="en-US" dirty="0"/>
              <a:t>Benjamin Lincoln: https://www.battlefields.org/learn/biographies/benjamin-lincoln</a:t>
            </a:r>
          </a:p>
          <a:p>
            <a:r>
              <a:rPr lang="en-US" dirty="0"/>
              <a:t>Daniel Morgan: https://www.battlefields.org/learn/biographies/daniel-morgan</a:t>
            </a:r>
          </a:p>
          <a:p>
            <a:r>
              <a:rPr lang="en-US" dirty="0"/>
              <a:t>Fredrich Von Steuben: https://www.battlefields.org/learn/biographies/baron-von-steuben</a:t>
            </a:r>
          </a:p>
          <a:p>
            <a:r>
              <a:rPr lang="en-US" dirty="0"/>
              <a:t>George Weedon: https://www.battlefields.org/learn/biographies/george-weedon</a:t>
            </a: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88418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VR video shows what life was like for Patriot soldiers during the Revolutionary War. If you don’t have a VR headset, don’t worry! You can look around in all directions by clicking and dragging with your mouse.</a:t>
            </a:r>
          </a:p>
          <a:p>
            <a:r>
              <a:rPr lang="en-US" dirty="0"/>
              <a:t>Link to VR: https://www.battlefields.org/learn/revolutionary-war/soldier-life-american-revolution-virtual-reality-experience</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87744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first year and a half of the Continental Army saw both great success and great failure. In early 1776 the army drove British troops out of Boston, inspiring Congress to declare independence that summer. Weeks later, in the battle of Long Island, the army suffered one of its greatest defeats. After a series of battles the British captured New York City. By wintertime British troops were on the outskirts of Philadelphia, the new nation’s capital. The year ended on a high note, though, when the army defeated British troops at Trenton and Princeton, in New Jersey.</a:t>
            </a:r>
          </a:p>
          <a:p>
            <a:r>
              <a:rPr lang="en-US" sz="1200" dirty="0"/>
              <a:t>Learn more:</a:t>
            </a:r>
          </a:p>
          <a:p>
            <a:r>
              <a:rPr lang="en-US" sz="1200" dirty="0"/>
              <a:t>Siege of Boston: https://www.battlefields.org/learn/revolutionary-war/battles/boston</a:t>
            </a:r>
          </a:p>
          <a:p>
            <a:r>
              <a:rPr lang="en-US" sz="1200" dirty="0"/>
              <a:t>Battle of Long Island: https://www.battlefields.org/learn/revolutionary-war/battles/brooklyn</a:t>
            </a:r>
          </a:p>
          <a:p>
            <a:r>
              <a:rPr lang="en-US" sz="1200" dirty="0"/>
              <a:t>Ten Crucial Days (Trenton and Princeton): https://www.battlefields.org/learn/topics/ten-crucial-days-campaign</a:t>
            </a:r>
          </a:p>
          <a:p>
            <a:endParaRPr lang="en-US" sz="1200"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419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After the victories at Trenton and Princeton, Washington and the army camped for the winter at Morristown, New Jersey. Located between New York and Philadelphia, Pennsylvania, Morristown, New Jersey provided a strategic location for Washington's army to make camp. Conditions in the camp were brutal, and many soldiers came down with diseases in the frigid and wet conditions. Washington did his best to keep the troops safe, going so far as to inoculate the men for disease, an early form of vaccination. Even still, </a:t>
            </a:r>
            <a:r>
              <a:rPr lang="en-US" sz="1200" b="0" i="0" dirty="0">
                <a:solidFill>
                  <a:srgbClr val="3C3936"/>
                </a:solidFill>
                <a:effectLst/>
                <a:latin typeface="Georgia" panose="02040502050405020303" pitchFamily="18" charset="0"/>
              </a:rPr>
              <a:t>m</a:t>
            </a:r>
            <a:r>
              <a:rPr lang="en-US" sz="1200" dirty="0"/>
              <a:t>any troops attempted to desert – leave the army without permission – and return home. George Washington and other patriot officers spent a great deal of time and energy convincing the men to stay and keep fighting.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Morristown: https://www.battlefields.org/learn/articles/morristown-winter-encampment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Valley Forge: https://www.battlefields.org/learn/articles/valley-forge-encampment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Newburgh: https://www.battlefields.org/learn/articles/newburgh-conspiracy</a:t>
            </a: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154690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2jK5-hKX1I?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vtLogf3ezd8?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800" dirty="0"/>
              <a:t>1775 Perspectives: The Continental Army</a:t>
            </a:r>
            <a:endParaRPr lang="en-US"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A Revolutionary War Lesson Plan</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B0C4-D71A-E12A-C2E2-8B7840630E44}"/>
              </a:ext>
            </a:extLst>
          </p:cNvPr>
          <p:cNvSpPr>
            <a:spLocks noGrp="1"/>
          </p:cNvSpPr>
          <p:nvPr>
            <p:ph type="title"/>
          </p:nvPr>
        </p:nvSpPr>
        <p:spPr>
          <a:xfrm>
            <a:off x="838200" y="365125"/>
            <a:ext cx="10515600" cy="1325563"/>
          </a:xfrm>
        </p:spPr>
        <p:txBody>
          <a:bodyPr anchor="ctr">
            <a:normAutofit/>
          </a:bodyPr>
          <a:lstStyle/>
          <a:p>
            <a:r>
              <a:rPr lang="en-US" dirty="0"/>
              <a:t>Surviving Harsh Winters</a:t>
            </a:r>
          </a:p>
        </p:txBody>
      </p:sp>
      <p:sp>
        <p:nvSpPr>
          <p:cNvPr id="3" name="Content Placeholder 2">
            <a:extLst>
              <a:ext uri="{FF2B5EF4-FFF2-40B4-BE49-F238E27FC236}">
                <a16:creationId xmlns:a16="http://schemas.microsoft.com/office/drawing/2014/main" id="{195C7F14-E117-4F71-873C-D5688041DE37}"/>
              </a:ext>
            </a:extLst>
          </p:cNvPr>
          <p:cNvSpPr>
            <a:spLocks noGrp="1"/>
          </p:cNvSpPr>
          <p:nvPr>
            <p:ph sz="half" idx="1"/>
          </p:nvPr>
        </p:nvSpPr>
        <p:spPr>
          <a:xfrm>
            <a:off x="838200" y="1825625"/>
            <a:ext cx="5181600" cy="3850898"/>
          </a:xfrm>
        </p:spPr>
        <p:txBody>
          <a:bodyPr>
            <a:normAutofit/>
          </a:bodyPr>
          <a:lstStyle/>
          <a:p>
            <a:r>
              <a:rPr lang="en-US" sz="1800" dirty="0"/>
              <a:t>While the armies moved regularly during the spring, summer, and fall, winter conditions made campaigning impossible.</a:t>
            </a:r>
          </a:p>
          <a:p>
            <a:r>
              <a:rPr lang="en-US" sz="1800" dirty="0"/>
              <a:t>Instead, the army hunkered down, building solid structures to keep out the cold.</a:t>
            </a:r>
          </a:p>
          <a:p>
            <a:r>
              <a:rPr lang="en-US" sz="1800" dirty="0">
                <a:solidFill>
                  <a:schemeClr val="accent1"/>
                </a:solidFill>
              </a:rPr>
              <a:t>Some of the locations of winter encampments were Valley Forge, Morristown and Newburgh.</a:t>
            </a:r>
          </a:p>
          <a:p>
            <a:r>
              <a:rPr lang="en-US" sz="1800" dirty="0"/>
              <a:t>Even with the protection of log cabins and the warmth of fires, soldiers struggled to keep warm and dry, which led to many illnesses and deaths.</a:t>
            </a:r>
          </a:p>
        </p:txBody>
      </p:sp>
      <p:pic>
        <p:nvPicPr>
          <p:cNvPr id="3076" name="Picture 4" descr="undefined">
            <a:extLst>
              <a:ext uri="{FF2B5EF4-FFF2-40B4-BE49-F238E27FC236}">
                <a16:creationId xmlns:a16="http://schemas.microsoft.com/office/drawing/2014/main" id="{84D80A7D-A846-9AB0-B13C-5901D7EE5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5"/>
          <a:stretch/>
        </p:blipFill>
        <p:spPr bwMode="auto">
          <a:xfrm>
            <a:off x="6172202" y="1690688"/>
            <a:ext cx="5216352" cy="385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2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D021-E526-90F5-AE7A-A0133908DA62}"/>
              </a:ext>
            </a:extLst>
          </p:cNvPr>
          <p:cNvSpPr>
            <a:spLocks noGrp="1"/>
          </p:cNvSpPr>
          <p:nvPr>
            <p:ph type="title"/>
          </p:nvPr>
        </p:nvSpPr>
        <p:spPr>
          <a:xfrm>
            <a:off x="838200" y="365125"/>
            <a:ext cx="10515600" cy="1325563"/>
          </a:xfrm>
        </p:spPr>
        <p:txBody>
          <a:bodyPr anchor="ctr">
            <a:normAutofit/>
          </a:bodyPr>
          <a:lstStyle/>
          <a:p>
            <a:r>
              <a:rPr lang="en-US" dirty="0"/>
              <a:t>Critical Campaigns - 1777</a:t>
            </a:r>
          </a:p>
        </p:txBody>
      </p:sp>
      <p:sp>
        <p:nvSpPr>
          <p:cNvPr id="3" name="Content Placeholder 2">
            <a:extLst>
              <a:ext uri="{FF2B5EF4-FFF2-40B4-BE49-F238E27FC236}">
                <a16:creationId xmlns:a16="http://schemas.microsoft.com/office/drawing/2014/main" id="{2D00DE90-31B0-FF3E-8885-3296983FD11B}"/>
              </a:ext>
            </a:extLst>
          </p:cNvPr>
          <p:cNvSpPr>
            <a:spLocks noGrp="1"/>
          </p:cNvSpPr>
          <p:nvPr>
            <p:ph sz="half" idx="1"/>
          </p:nvPr>
        </p:nvSpPr>
        <p:spPr>
          <a:xfrm>
            <a:off x="838200" y="1825625"/>
            <a:ext cx="5181600" cy="3850898"/>
          </a:xfrm>
        </p:spPr>
        <p:txBody>
          <a:bodyPr>
            <a:normAutofit/>
          </a:bodyPr>
          <a:lstStyle/>
          <a:p>
            <a:r>
              <a:rPr lang="en-US" sz="1500" dirty="0"/>
              <a:t>As the war grew, so did the army. For the first time, it was divided into independent units.</a:t>
            </a:r>
          </a:p>
          <a:p>
            <a:r>
              <a:rPr lang="en-US" sz="1500" dirty="0">
                <a:solidFill>
                  <a:schemeClr val="accent1"/>
                </a:solidFill>
              </a:rPr>
              <a:t>Horatio Gates took command of a force which defeated Sir John Burgoyne's British troops at Saratoga, New York. This victory secured French intervention on behalf of the Patriots.</a:t>
            </a:r>
          </a:p>
          <a:p>
            <a:r>
              <a:rPr lang="en-US" sz="1500" dirty="0"/>
              <a:t>George Washington continued to command the main army defending Philadelphia. </a:t>
            </a:r>
          </a:p>
          <a:p>
            <a:r>
              <a:rPr lang="en-US" sz="1500" dirty="0"/>
              <a:t>This army was defeated at the Battle of Brandywine in September, and Philadelphia fell to the British shortly after. </a:t>
            </a:r>
          </a:p>
          <a:p>
            <a:r>
              <a:rPr lang="en-US" sz="1500" dirty="0"/>
              <a:t>In both cases one thing was clear: Patriot troops needed better training to beat British troops consistently.</a:t>
            </a:r>
          </a:p>
        </p:txBody>
      </p:sp>
      <p:pic>
        <p:nvPicPr>
          <p:cNvPr id="4098" name="Picture 2" descr="undefined">
            <a:extLst>
              <a:ext uri="{FF2B5EF4-FFF2-40B4-BE49-F238E27FC236}">
                <a16:creationId xmlns:a16="http://schemas.microsoft.com/office/drawing/2014/main" id="{728097E1-82C4-06A6-BF42-DEB02641E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36" b="34486"/>
          <a:stretch/>
        </p:blipFill>
        <p:spPr bwMode="auto">
          <a:xfrm>
            <a:off x="6172200" y="1825625"/>
            <a:ext cx="5181600" cy="3850898"/>
          </a:xfrm>
          <a:prstGeom prst="rect">
            <a:avLst/>
          </a:prstGeom>
          <a:solidFill>
            <a:srgbClr val="FFFFFF"/>
          </a:solidFill>
        </p:spPr>
      </p:pic>
    </p:spTree>
    <p:extLst>
      <p:ext uri="{BB962C8B-B14F-4D97-AF65-F5344CB8AC3E}">
        <p14:creationId xmlns:p14="http://schemas.microsoft.com/office/powerpoint/2010/main" val="300303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F5DD-A7A5-F27F-6967-46D82D2EDE40}"/>
              </a:ext>
            </a:extLst>
          </p:cNvPr>
          <p:cNvSpPr>
            <a:spLocks noGrp="1"/>
          </p:cNvSpPr>
          <p:nvPr>
            <p:ph type="title"/>
          </p:nvPr>
        </p:nvSpPr>
        <p:spPr>
          <a:xfrm>
            <a:off x="838200" y="365125"/>
            <a:ext cx="10515600" cy="1325563"/>
          </a:xfrm>
        </p:spPr>
        <p:txBody>
          <a:bodyPr anchor="ctr">
            <a:normAutofit/>
          </a:bodyPr>
          <a:lstStyle/>
          <a:p>
            <a:r>
              <a:rPr lang="en-US" sz="5000" dirty="0"/>
              <a:t>Training at Valley Forge</a:t>
            </a:r>
          </a:p>
        </p:txBody>
      </p:sp>
      <p:pic>
        <p:nvPicPr>
          <p:cNvPr id="5122" name="Picture 2" descr="Painting, see caption">
            <a:extLst>
              <a:ext uri="{FF2B5EF4-FFF2-40B4-BE49-F238E27FC236}">
                <a16:creationId xmlns:a16="http://schemas.microsoft.com/office/drawing/2014/main" id="{6D505D2B-1817-7B6B-A29C-A08725D1DD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455674"/>
            <a:ext cx="51816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347454-B87A-35C9-13CB-FCC8640DE608}"/>
              </a:ext>
            </a:extLst>
          </p:cNvPr>
          <p:cNvSpPr>
            <a:spLocks noGrp="1"/>
          </p:cNvSpPr>
          <p:nvPr>
            <p:ph sz="half" idx="2"/>
          </p:nvPr>
        </p:nvSpPr>
        <p:spPr>
          <a:xfrm>
            <a:off x="6172200" y="1825625"/>
            <a:ext cx="5181600" cy="3850898"/>
          </a:xfrm>
        </p:spPr>
        <p:txBody>
          <a:bodyPr>
            <a:normAutofit/>
          </a:bodyPr>
          <a:lstStyle/>
          <a:p>
            <a:r>
              <a:rPr lang="en-US" sz="1800" dirty="0"/>
              <a:t>After the Battle of Brandywine (1777), the Continental Army with George Washington encamped at Valley Forge, Pennsylvania. </a:t>
            </a:r>
          </a:p>
          <a:p>
            <a:r>
              <a:rPr lang="en-US" sz="1800" dirty="0"/>
              <a:t>Baron von Steuben, a Prussian military officer who barely spoke any English, trained the army while it spent the winter at Valley Forge.</a:t>
            </a:r>
          </a:p>
          <a:p>
            <a:r>
              <a:rPr lang="en-US" sz="1800" dirty="0"/>
              <a:t>While the soldiers initially resisted the training, Steuben’s angry rants, which he forced interpreters to translate into English, soon became a source of entertainment and learning, and the army gradually became more proficient in its drill and tactics.</a:t>
            </a:r>
          </a:p>
        </p:txBody>
      </p:sp>
    </p:spTree>
    <p:extLst>
      <p:ext uri="{BB962C8B-B14F-4D97-AF65-F5344CB8AC3E}">
        <p14:creationId xmlns:p14="http://schemas.microsoft.com/office/powerpoint/2010/main" val="204902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B354-AA3D-CFDF-2F27-5CF6C44BCFBA}"/>
              </a:ext>
            </a:extLst>
          </p:cNvPr>
          <p:cNvSpPr>
            <a:spLocks noGrp="1"/>
          </p:cNvSpPr>
          <p:nvPr>
            <p:ph type="title"/>
          </p:nvPr>
        </p:nvSpPr>
        <p:spPr>
          <a:xfrm>
            <a:off x="839788" y="457200"/>
            <a:ext cx="3932237" cy="1600200"/>
          </a:xfrm>
        </p:spPr>
        <p:txBody>
          <a:bodyPr anchor="b">
            <a:normAutofit/>
          </a:bodyPr>
          <a:lstStyle/>
          <a:p>
            <a:r>
              <a:rPr lang="en-US" dirty="0"/>
              <a:t>The Continental Line Regiments</a:t>
            </a:r>
          </a:p>
        </p:txBody>
      </p:sp>
      <p:pic>
        <p:nvPicPr>
          <p:cNvPr id="9" name="Content Placeholder 8" descr="A painting of soldiers in the woods&#10;&#10;AI-generated content may be incorrect.">
            <a:extLst>
              <a:ext uri="{FF2B5EF4-FFF2-40B4-BE49-F238E27FC236}">
                <a16:creationId xmlns:a16="http://schemas.microsoft.com/office/drawing/2014/main" id="{B2754801-755B-14D4-A4A8-1AD2F1C39E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183188" y="1117378"/>
            <a:ext cx="6172200" cy="4613719"/>
          </a:xfrm>
          <a:prstGeom prst="rect">
            <a:avLst/>
          </a:prstGeom>
          <a:solidFill>
            <a:srgbClr val="FFFFFF"/>
          </a:solidFill>
        </p:spPr>
      </p:pic>
      <p:sp>
        <p:nvSpPr>
          <p:cNvPr id="3" name="Content Placeholder 2">
            <a:extLst>
              <a:ext uri="{FF2B5EF4-FFF2-40B4-BE49-F238E27FC236}">
                <a16:creationId xmlns:a16="http://schemas.microsoft.com/office/drawing/2014/main" id="{ED39709D-36DF-A451-91A8-8EBAAE9320FC}"/>
              </a:ext>
            </a:extLst>
          </p:cNvPr>
          <p:cNvSpPr>
            <a:spLocks noGrp="1"/>
          </p:cNvSpPr>
          <p:nvPr>
            <p:ph type="body" sz="half" idx="2"/>
          </p:nvPr>
        </p:nvSpPr>
        <p:spPr>
          <a:xfrm>
            <a:off x="839788" y="2057400"/>
            <a:ext cx="3932237" cy="3501428"/>
          </a:xfrm>
        </p:spPr>
        <p:txBody>
          <a:bodyPr>
            <a:normAutofit/>
          </a:bodyPr>
          <a:lstStyle/>
          <a:p>
            <a:pPr marL="285750" indent="-285750">
              <a:buFont typeface="Arial" panose="020B0604020202020204" pitchFamily="34" charset="0"/>
              <a:buChar char="•"/>
            </a:pPr>
            <a:r>
              <a:rPr lang="en-US" dirty="0"/>
              <a:t>George Washington saw the need to create a professional core within the Continental Army. </a:t>
            </a:r>
          </a:p>
          <a:p>
            <a:pPr marL="285750" indent="-285750">
              <a:buFont typeface="Arial" panose="020B0604020202020204" pitchFamily="34" charset="0"/>
              <a:buChar char="•"/>
            </a:pPr>
            <a:r>
              <a:rPr lang="en-US" dirty="0"/>
              <a:t>Congress authorized Washington to raise regiments of “Continentals”, units with soldiers drawn from across the states, rather than all hailing from one.</a:t>
            </a:r>
          </a:p>
          <a:p>
            <a:pPr marL="285750" indent="-285750">
              <a:buFont typeface="Arial" panose="020B0604020202020204" pitchFamily="34" charset="0"/>
              <a:buChar char="•"/>
            </a:pPr>
            <a:r>
              <a:rPr lang="en-US" dirty="0"/>
              <a:t>These units were better trained and more disciplined than the militia units that dominated the army and formed the elite core of Washington’s army through its later campaigns.</a:t>
            </a:r>
          </a:p>
        </p:txBody>
      </p:sp>
      <p:sp>
        <p:nvSpPr>
          <p:cNvPr id="7" name="AutoShape 6">
            <a:extLst>
              <a:ext uri="{FF2B5EF4-FFF2-40B4-BE49-F238E27FC236}">
                <a16:creationId xmlns:a16="http://schemas.microsoft.com/office/drawing/2014/main" id="{51FFA2C8-4F78-7C3A-25FA-A210A5CF5E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A739D7BD-97C0-FCA0-9F5D-3C848231ED40}"/>
              </a:ext>
            </a:extLst>
          </p:cNvPr>
          <p:cNvSpPr txBox="1"/>
          <p:nvPr/>
        </p:nvSpPr>
        <p:spPr>
          <a:xfrm>
            <a:off x="10327234" y="5657571"/>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137955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9A04-1169-B131-2592-9F54657040E5}"/>
              </a:ext>
            </a:extLst>
          </p:cNvPr>
          <p:cNvSpPr>
            <a:spLocks noGrp="1"/>
          </p:cNvSpPr>
          <p:nvPr>
            <p:ph type="title"/>
          </p:nvPr>
        </p:nvSpPr>
        <p:spPr>
          <a:xfrm>
            <a:off x="838200" y="365125"/>
            <a:ext cx="10515600" cy="1325563"/>
          </a:xfrm>
        </p:spPr>
        <p:txBody>
          <a:bodyPr anchor="ctr">
            <a:normAutofit/>
          </a:bodyPr>
          <a:lstStyle/>
          <a:p>
            <a:r>
              <a:rPr lang="en-US" dirty="0"/>
              <a:t>Success in the South</a:t>
            </a:r>
          </a:p>
        </p:txBody>
      </p:sp>
      <p:pic>
        <p:nvPicPr>
          <p:cNvPr id="11" name="Content Placeholder 10" descr="A group of men fighting in the woods&#10;&#10;AI-generated content may be incorrect.">
            <a:extLst>
              <a:ext uri="{FF2B5EF4-FFF2-40B4-BE49-F238E27FC236}">
                <a16:creationId xmlns:a16="http://schemas.microsoft.com/office/drawing/2014/main" id="{8DA09F64-0890-20AC-39AD-174231E63F4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9175" r="3" b="3"/>
          <a:stretch/>
        </p:blipFill>
        <p:spPr>
          <a:xfrm>
            <a:off x="838200" y="1825625"/>
            <a:ext cx="5181600" cy="3850898"/>
          </a:xfrm>
          <a:noFill/>
        </p:spPr>
      </p:pic>
      <p:sp>
        <p:nvSpPr>
          <p:cNvPr id="4" name="Text Placeholder 3">
            <a:extLst>
              <a:ext uri="{FF2B5EF4-FFF2-40B4-BE49-F238E27FC236}">
                <a16:creationId xmlns:a16="http://schemas.microsoft.com/office/drawing/2014/main" id="{1008AE02-8DCF-C365-1463-DD5246B396C2}"/>
              </a:ext>
            </a:extLst>
          </p:cNvPr>
          <p:cNvSpPr>
            <a:spLocks noGrp="1"/>
          </p:cNvSpPr>
          <p:nvPr>
            <p:ph sz="half" idx="2"/>
          </p:nvPr>
        </p:nvSpPr>
        <p:spPr>
          <a:xfrm>
            <a:off x="6172200" y="1825625"/>
            <a:ext cx="5181600" cy="3850898"/>
          </a:xfrm>
        </p:spPr>
        <p:txBody>
          <a:bodyPr>
            <a:normAutofit/>
          </a:bodyPr>
          <a:lstStyle/>
          <a:p>
            <a:pPr marL="285750" indent="-285750">
              <a:buFont typeface="Arial" panose="020B0604020202020204" pitchFamily="34" charset="0"/>
              <a:buChar char="•"/>
            </a:pPr>
            <a:r>
              <a:rPr lang="en-US" sz="1800" dirty="0"/>
              <a:t>After 1777, Washington’s main army did not see heavy combat, as Washington knew he did not have enough troops to directly attack the main British army in New York.</a:t>
            </a:r>
          </a:p>
          <a:p>
            <a:pPr marL="285750" indent="-285750">
              <a:buFont typeface="Arial" panose="020B0604020202020204" pitchFamily="34" charset="0"/>
              <a:buChar char="•"/>
            </a:pPr>
            <a:r>
              <a:rPr lang="en-US" sz="1800" dirty="0"/>
              <a:t>Instead, both sides sent smaller army detachments to the southern states to turn the tide in that area.</a:t>
            </a:r>
          </a:p>
          <a:p>
            <a:pPr marL="285750" indent="-285750">
              <a:buFont typeface="Arial" panose="020B0604020202020204" pitchFamily="34" charset="0"/>
              <a:buChar char="•"/>
            </a:pPr>
            <a:r>
              <a:rPr lang="en-US" sz="1800" dirty="0">
                <a:solidFill>
                  <a:schemeClr val="accent1"/>
                </a:solidFill>
              </a:rPr>
              <a:t>Washington sent experienced troops and Continentals from his army to aid local militia in the Carolinas against British troops. </a:t>
            </a:r>
          </a:p>
          <a:p>
            <a:pPr marL="285750" indent="-285750">
              <a:buFont typeface="Arial" panose="020B0604020202020204" pitchFamily="34" charset="0"/>
              <a:buChar char="•"/>
            </a:pPr>
            <a:r>
              <a:rPr lang="en-US" sz="1800" dirty="0">
                <a:solidFill>
                  <a:schemeClr val="accent1"/>
                </a:solidFill>
              </a:rPr>
              <a:t>Battles at Cowpens and Guilford Courthouse challenged British efforts to end Patriot resistance in the southern states.</a:t>
            </a:r>
          </a:p>
        </p:txBody>
      </p:sp>
      <p:sp>
        <p:nvSpPr>
          <p:cNvPr id="12" name="TextBox 11">
            <a:extLst>
              <a:ext uri="{FF2B5EF4-FFF2-40B4-BE49-F238E27FC236}">
                <a16:creationId xmlns:a16="http://schemas.microsoft.com/office/drawing/2014/main" id="{0620DDDC-34D9-FDC7-1BE5-904BDA588E5C}"/>
              </a:ext>
            </a:extLst>
          </p:cNvPr>
          <p:cNvSpPr txBox="1"/>
          <p:nvPr/>
        </p:nvSpPr>
        <p:spPr>
          <a:xfrm>
            <a:off x="4983074" y="5657571"/>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219304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0E45-667D-65B7-9F05-A92BCA1D67C6}"/>
              </a:ext>
            </a:extLst>
          </p:cNvPr>
          <p:cNvSpPr>
            <a:spLocks noGrp="1"/>
          </p:cNvSpPr>
          <p:nvPr>
            <p:ph type="title"/>
          </p:nvPr>
        </p:nvSpPr>
        <p:spPr>
          <a:xfrm>
            <a:off x="734685" y="-110359"/>
            <a:ext cx="3932237" cy="1600200"/>
          </a:xfrm>
        </p:spPr>
        <p:txBody>
          <a:bodyPr/>
          <a:lstStyle/>
          <a:p>
            <a:r>
              <a:rPr lang="en-US" dirty="0"/>
              <a:t>Yorktown and Victory</a:t>
            </a:r>
          </a:p>
        </p:txBody>
      </p:sp>
      <p:pic>
        <p:nvPicPr>
          <p:cNvPr id="6" name="Content Placeholder 5" descr="A group of soldiers firing a cannon&#10;&#10;AI-generated content may be incorrect.">
            <a:extLst>
              <a:ext uri="{FF2B5EF4-FFF2-40B4-BE49-F238E27FC236}">
                <a16:creationId xmlns:a16="http://schemas.microsoft.com/office/drawing/2014/main" id="{95C92E9C-F950-F546-21F8-1E329770D1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092689"/>
            <a:ext cx="6172200" cy="4663097"/>
          </a:xfrm>
        </p:spPr>
      </p:pic>
      <p:sp>
        <p:nvSpPr>
          <p:cNvPr id="4" name="Text Placeholder 3">
            <a:extLst>
              <a:ext uri="{FF2B5EF4-FFF2-40B4-BE49-F238E27FC236}">
                <a16:creationId xmlns:a16="http://schemas.microsoft.com/office/drawing/2014/main" id="{FDAAE43C-63B1-0B26-57E2-32DBEB77ABB7}"/>
              </a:ext>
            </a:extLst>
          </p:cNvPr>
          <p:cNvSpPr>
            <a:spLocks noGrp="1"/>
          </p:cNvSpPr>
          <p:nvPr>
            <p:ph type="body" sz="half" idx="2"/>
          </p:nvPr>
        </p:nvSpPr>
        <p:spPr>
          <a:xfrm>
            <a:off x="515008" y="1692166"/>
            <a:ext cx="4257018" cy="3866662"/>
          </a:xfrm>
        </p:spPr>
        <p:txBody>
          <a:bodyPr>
            <a:normAutofit/>
          </a:bodyPr>
          <a:lstStyle/>
          <a:p>
            <a:pPr marL="285750" indent="-285750">
              <a:buFont typeface="Arial" panose="020B0604020202020204" pitchFamily="34" charset="0"/>
              <a:buChar char="•"/>
            </a:pPr>
            <a:r>
              <a:rPr lang="en-US" dirty="0"/>
              <a:t>After a series of setbacks, Lord Cornwallis’ British army in the Carolinas was forced to retreat to the coast to resupply and recover.</a:t>
            </a:r>
          </a:p>
          <a:p>
            <a:pPr marL="285750" indent="-285750">
              <a:buFont typeface="Arial" panose="020B0604020202020204" pitchFamily="34" charset="0"/>
              <a:buChar char="•"/>
            </a:pPr>
            <a:r>
              <a:rPr lang="en-US" dirty="0"/>
              <a:t>Washington departed New Jersey in secret with his army to trap Cornwallis.</a:t>
            </a:r>
          </a:p>
          <a:p>
            <a:pPr marL="285750" indent="-285750">
              <a:buFont typeface="Arial" panose="020B0604020202020204" pitchFamily="34" charset="0"/>
              <a:buChar char="•"/>
            </a:pPr>
            <a:r>
              <a:rPr lang="en-US" dirty="0"/>
              <a:t>Washington, and a force of Allied French troops, trapped Cornwallis’ army at Yorktown, Virginia. After a siege, the British force surrendered.</a:t>
            </a:r>
          </a:p>
          <a:p>
            <a:pPr marL="285750" indent="-285750">
              <a:buFont typeface="Arial" panose="020B0604020202020204" pitchFamily="34" charset="0"/>
              <a:buChar char="•"/>
            </a:pPr>
            <a:r>
              <a:rPr lang="en-US" dirty="0"/>
              <a:t>This victory effectively put an end to the fighting in the Revolutionary War, and led to a peace treaty signed in Paris, France, in 1783.</a:t>
            </a:r>
          </a:p>
        </p:txBody>
      </p:sp>
      <p:sp>
        <p:nvSpPr>
          <p:cNvPr id="7" name="TextBox 6">
            <a:extLst>
              <a:ext uri="{FF2B5EF4-FFF2-40B4-BE49-F238E27FC236}">
                <a16:creationId xmlns:a16="http://schemas.microsoft.com/office/drawing/2014/main" id="{2B679986-84BE-76CD-1FC8-B337A2FA77E0}"/>
              </a:ext>
            </a:extLst>
          </p:cNvPr>
          <p:cNvSpPr txBox="1"/>
          <p:nvPr/>
        </p:nvSpPr>
        <p:spPr>
          <a:xfrm>
            <a:off x="10327234" y="5755786"/>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238330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6DBA-C49B-95C3-3819-9816ED1B7C9B}"/>
              </a:ext>
            </a:extLst>
          </p:cNvPr>
          <p:cNvSpPr>
            <a:spLocks noGrp="1"/>
          </p:cNvSpPr>
          <p:nvPr>
            <p:ph type="title"/>
          </p:nvPr>
        </p:nvSpPr>
        <p:spPr>
          <a:xfrm>
            <a:off x="839787" y="465116"/>
            <a:ext cx="3932237" cy="697421"/>
          </a:xfrm>
        </p:spPr>
        <p:txBody>
          <a:bodyPr/>
          <a:lstStyle/>
          <a:p>
            <a:r>
              <a:rPr lang="en-US" dirty="0"/>
              <a:t>Aftermath</a:t>
            </a:r>
          </a:p>
        </p:txBody>
      </p:sp>
      <p:pic>
        <p:nvPicPr>
          <p:cNvPr id="6" name="Content Placeholder 5" descr="A painting of two people dancing&#10;&#10;AI-generated content may be incorrect.">
            <a:extLst>
              <a:ext uri="{FF2B5EF4-FFF2-40B4-BE49-F238E27FC236}">
                <a16:creationId xmlns:a16="http://schemas.microsoft.com/office/drawing/2014/main" id="{951FA543-8DD9-60D3-7D26-376853B83A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359979"/>
            <a:ext cx="6172200" cy="4128516"/>
          </a:xfrm>
        </p:spPr>
      </p:pic>
      <p:sp>
        <p:nvSpPr>
          <p:cNvPr id="4" name="Text Placeholder 3">
            <a:extLst>
              <a:ext uri="{FF2B5EF4-FFF2-40B4-BE49-F238E27FC236}">
                <a16:creationId xmlns:a16="http://schemas.microsoft.com/office/drawing/2014/main" id="{CEC4AB72-D8F6-AC08-2456-4766120106E3}"/>
              </a:ext>
            </a:extLst>
          </p:cNvPr>
          <p:cNvSpPr>
            <a:spLocks noGrp="1"/>
          </p:cNvSpPr>
          <p:nvPr>
            <p:ph type="body" sz="half" idx="2"/>
          </p:nvPr>
        </p:nvSpPr>
        <p:spPr>
          <a:xfrm>
            <a:off x="294290" y="1430312"/>
            <a:ext cx="4477735" cy="4128516"/>
          </a:xfrm>
        </p:spPr>
        <p:txBody>
          <a:bodyPr>
            <a:normAutofit/>
          </a:bodyPr>
          <a:lstStyle/>
          <a:p>
            <a:pPr marL="285750" indent="-285750">
              <a:buFont typeface="Arial" panose="020B0604020202020204" pitchFamily="34" charset="0"/>
              <a:buChar char="•"/>
            </a:pPr>
            <a:r>
              <a:rPr lang="en-US" dirty="0"/>
              <a:t>At the end of the war, its job done, Congress disbanded the Continental Army. George Washington and his soldiers returned home.</a:t>
            </a:r>
          </a:p>
          <a:p>
            <a:pPr marL="285750" indent="-285750">
              <a:buFont typeface="Arial" panose="020B0604020202020204" pitchFamily="34" charset="0"/>
              <a:buChar char="•"/>
            </a:pPr>
            <a:r>
              <a:rPr lang="en-US" dirty="0"/>
              <a:t>Each state, under the Articles of Confederation, was responsible for its own defense. State militias remained in place.</a:t>
            </a:r>
          </a:p>
          <a:p>
            <a:pPr marL="285750" indent="-285750">
              <a:buFont typeface="Arial" panose="020B0604020202020204" pitchFamily="34" charset="0"/>
              <a:buChar char="•"/>
            </a:pPr>
            <a:r>
              <a:rPr lang="en-US" dirty="0"/>
              <a:t>Some Continentals stayed, however, forming the nucleus of a very small United States Army. </a:t>
            </a:r>
          </a:p>
          <a:p>
            <a:pPr marL="285750" indent="-285750">
              <a:buFont typeface="Arial" panose="020B0604020202020204" pitchFamily="34" charset="0"/>
              <a:buChar char="•"/>
            </a:pPr>
            <a:r>
              <a:rPr lang="en-US" dirty="0"/>
              <a:t>The men, knowledge, and practices passed down from the Continental Army became the blueprint for every American fighting force thereafter, a tradition the United States Army still relies upon to this day.</a:t>
            </a:r>
          </a:p>
        </p:txBody>
      </p:sp>
      <p:sp>
        <p:nvSpPr>
          <p:cNvPr id="7" name="TextBox 6">
            <a:extLst>
              <a:ext uri="{FF2B5EF4-FFF2-40B4-BE49-F238E27FC236}">
                <a16:creationId xmlns:a16="http://schemas.microsoft.com/office/drawing/2014/main" id="{E730145A-BDE6-4A59-7D69-AB43B675DC83}"/>
              </a:ext>
            </a:extLst>
          </p:cNvPr>
          <p:cNvSpPr txBox="1"/>
          <p:nvPr/>
        </p:nvSpPr>
        <p:spPr>
          <a:xfrm>
            <a:off x="10327234" y="5488495"/>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40712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lstStyle/>
          <a:p>
            <a:r>
              <a:rPr lang="en-US" dirty="0"/>
              <a:t>Primary Sources</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p:txBody>
          <a:bodyPr vert="horz" lIns="91440" tIns="45720" rIns="91440" bIns="45720" rtlCol="0" anchor="t">
            <a:normAutofit fontScale="70000" lnSpcReduction="20000"/>
          </a:bodyPr>
          <a:lstStyle/>
          <a:p>
            <a:pPr marL="0" indent="0">
              <a:buNone/>
            </a:pPr>
            <a:r>
              <a:rPr lang="en-US" b="1" dirty="0"/>
              <a:t>1775 (Specific)</a:t>
            </a:r>
          </a:p>
          <a:p>
            <a:r>
              <a:rPr lang="en-US" b="0" i="1" dirty="0">
                <a:ea typeface="+mn-lt"/>
                <a:cs typeface="+mn-lt"/>
              </a:rPr>
              <a:t>Washington’s Commission</a:t>
            </a:r>
          </a:p>
          <a:p>
            <a:r>
              <a:rPr lang="en-US" b="0" i="1" dirty="0">
                <a:ea typeface="+mn-lt"/>
                <a:cs typeface="+mn-lt"/>
              </a:rPr>
              <a:t>General Orders: July 4, 1775 </a:t>
            </a:r>
          </a:p>
          <a:p>
            <a:pPr marL="0" indent="0">
              <a:buNone/>
            </a:pPr>
            <a:endParaRPr lang="en-US" b="0" i="1" dirty="0">
              <a:solidFill>
                <a:srgbClr val="002060"/>
              </a:solidFill>
              <a:ea typeface="+mn-lt"/>
              <a:cs typeface="+mn-lt"/>
            </a:endParaRPr>
          </a:p>
        </p:txBody>
      </p:sp>
      <p:sp>
        <p:nvSpPr>
          <p:cNvPr id="5" name="Content Placeholder 4">
            <a:extLst>
              <a:ext uri="{FF2B5EF4-FFF2-40B4-BE49-F238E27FC236}">
                <a16:creationId xmlns:a16="http://schemas.microsoft.com/office/drawing/2014/main" id="{BDF459E2-0A99-8D20-3610-508239759EA8}"/>
              </a:ext>
            </a:extLst>
          </p:cNvPr>
          <p:cNvSpPr>
            <a:spLocks noGrp="1"/>
          </p:cNvSpPr>
          <p:nvPr>
            <p:ph sz="half" idx="2"/>
          </p:nvPr>
        </p:nvSpPr>
        <p:spPr>
          <a:xfrm>
            <a:off x="6019800" y="1825625"/>
            <a:ext cx="5181600" cy="3850898"/>
          </a:xfrm>
        </p:spPr>
        <p:txBody>
          <a:bodyPr vert="horz" lIns="91440" tIns="45720" rIns="91440" bIns="45720" rtlCol="0" anchor="t">
            <a:normAutofit fontScale="70000" lnSpcReduction="20000"/>
          </a:bodyPr>
          <a:lstStyle/>
          <a:p>
            <a:pPr marL="0" indent="0">
              <a:buNone/>
            </a:pPr>
            <a:r>
              <a:rPr lang="en-US" b="1" dirty="0"/>
              <a:t>Continental Army Soldiers’ Experiences</a:t>
            </a:r>
          </a:p>
          <a:p>
            <a:r>
              <a:rPr lang="en-US" i="1" dirty="0"/>
              <a:t>1776: “Our Orders are to Take Possession of Dorchester Hill”</a:t>
            </a:r>
          </a:p>
          <a:p>
            <a:r>
              <a:rPr lang="en-US" i="1" dirty="0"/>
              <a:t>1776: “For the Cause of Freedom &amp; Love”</a:t>
            </a:r>
          </a:p>
          <a:p>
            <a:r>
              <a:rPr lang="en-US" i="1" dirty="0"/>
              <a:t>George Washington Describes the Continental Army’s Needs</a:t>
            </a:r>
          </a:p>
          <a:p>
            <a:r>
              <a:rPr lang="en-US" i="1" dirty="0"/>
              <a:t>1778: “Setting for a March”</a:t>
            </a:r>
          </a:p>
          <a:p>
            <a:r>
              <a:rPr lang="en-US" i="1" dirty="0"/>
              <a:t>“She Served as a Private Soldier”</a:t>
            </a:r>
          </a:p>
          <a:p>
            <a:r>
              <a:rPr lang="en-US" i="1" dirty="0"/>
              <a:t>“A Slave for Five Years Fighting for Liberty”</a:t>
            </a:r>
          </a:p>
          <a:p>
            <a:r>
              <a:rPr lang="en-US" i="1" dirty="0"/>
              <a:t>Newburgh Address</a:t>
            </a:r>
            <a:br>
              <a:rPr lang="en-US" dirty="0"/>
            </a:br>
            <a:endParaRPr lang="en-US" dirty="0"/>
          </a:p>
          <a:p>
            <a:endParaRPr lang="en-US" dirty="0"/>
          </a:p>
        </p:txBody>
      </p:sp>
    </p:spTree>
    <p:extLst>
      <p:ext uri="{BB962C8B-B14F-4D97-AF65-F5344CB8AC3E}">
        <p14:creationId xmlns:p14="http://schemas.microsoft.com/office/powerpoint/2010/main" val="402363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5986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D3ED-3FB2-1DB6-34CE-210F14D5C488}"/>
              </a:ext>
            </a:extLst>
          </p:cNvPr>
          <p:cNvSpPr>
            <a:spLocks noGrp="1"/>
          </p:cNvSpPr>
          <p:nvPr>
            <p:ph type="title"/>
          </p:nvPr>
        </p:nvSpPr>
        <p:spPr>
          <a:xfrm>
            <a:off x="1817177" y="155986"/>
            <a:ext cx="8997503" cy="1325563"/>
          </a:xfrm>
        </p:spPr>
        <p:txBody>
          <a:bodyPr>
            <a:normAutofit/>
          </a:bodyPr>
          <a:lstStyle/>
          <a:p>
            <a:r>
              <a:rPr lang="en-US" dirty="0"/>
              <a:t>Continental Army In4Minutes</a:t>
            </a:r>
          </a:p>
        </p:txBody>
      </p:sp>
      <p:pic>
        <p:nvPicPr>
          <p:cNvPr id="4" name="Online Media 3" title="The Soldiers of The Continental Army: The Revolutionary War in Four Minutes">
            <a:hlinkClick r:id="" action="ppaction://media"/>
            <a:extLst>
              <a:ext uri="{FF2B5EF4-FFF2-40B4-BE49-F238E27FC236}">
                <a16:creationId xmlns:a16="http://schemas.microsoft.com/office/drawing/2014/main" id="{EA473F7D-2C09-0195-C217-028A988AEF9D}"/>
              </a:ext>
            </a:extLst>
          </p:cNvPr>
          <p:cNvPicPr>
            <a:picLocks noGrp="1" noRot="1" noChangeAspect="1"/>
          </p:cNvPicPr>
          <p:nvPr>
            <p:ph idx="1"/>
            <a:videoFile r:link="rId1"/>
          </p:nvPr>
        </p:nvPicPr>
        <p:blipFill>
          <a:blip r:embed="rId4"/>
          <a:stretch>
            <a:fillRect/>
          </a:stretch>
        </p:blipFill>
        <p:spPr>
          <a:xfrm>
            <a:off x="231722" y="1333948"/>
            <a:ext cx="9507922" cy="5368066"/>
          </a:xfrm>
          <a:prstGeom prst="rect">
            <a:avLst/>
          </a:prstGeom>
        </p:spPr>
      </p:pic>
    </p:spTree>
    <p:extLst>
      <p:ext uri="{BB962C8B-B14F-4D97-AF65-F5344CB8AC3E}">
        <p14:creationId xmlns:p14="http://schemas.microsoft.com/office/powerpoint/2010/main" val="32377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494F2-CC3D-FD80-E3C0-2B2EF043261C}"/>
              </a:ext>
            </a:extLst>
          </p:cNvPr>
          <p:cNvSpPr>
            <a:spLocks noGrp="1"/>
          </p:cNvSpPr>
          <p:nvPr>
            <p:ph type="title"/>
          </p:nvPr>
        </p:nvSpPr>
        <p:spPr>
          <a:xfrm>
            <a:off x="838200" y="365125"/>
            <a:ext cx="10515600" cy="1325563"/>
          </a:xfrm>
        </p:spPr>
        <p:txBody>
          <a:bodyPr anchor="ctr">
            <a:normAutofit/>
          </a:bodyPr>
          <a:lstStyle/>
          <a:p>
            <a:r>
              <a:rPr lang="en-US" dirty="0"/>
              <a:t>Militia Origins</a:t>
            </a:r>
          </a:p>
        </p:txBody>
      </p:sp>
      <p:sp>
        <p:nvSpPr>
          <p:cNvPr id="6" name="Text Placeholder 5">
            <a:extLst>
              <a:ext uri="{FF2B5EF4-FFF2-40B4-BE49-F238E27FC236}">
                <a16:creationId xmlns:a16="http://schemas.microsoft.com/office/drawing/2014/main" id="{7878EA3E-EBE6-4B24-5ADD-638C4682B827}"/>
              </a:ext>
            </a:extLst>
          </p:cNvPr>
          <p:cNvSpPr>
            <a:spLocks noGrp="1"/>
          </p:cNvSpPr>
          <p:nvPr>
            <p:ph sz="half" idx="1"/>
          </p:nvPr>
        </p:nvSpPr>
        <p:spPr>
          <a:xfrm>
            <a:off x="838200" y="1825625"/>
            <a:ext cx="5181600" cy="3850898"/>
          </a:xfrm>
        </p:spPr>
        <p:txBody>
          <a:bodyPr>
            <a:normAutofit/>
          </a:bodyPr>
          <a:lstStyle/>
          <a:p>
            <a:pPr marL="285750" indent="-285750">
              <a:buFont typeface="Arial" panose="020B0604020202020204" pitchFamily="34" charset="0"/>
              <a:buChar char="•"/>
            </a:pPr>
            <a:r>
              <a:rPr lang="en-US" sz="2000" dirty="0"/>
              <a:t>The Continental Army did not spontaneously. Local military groups, called “militia”, existed to defend the colonies long before the Revolutionary War.</a:t>
            </a:r>
          </a:p>
          <a:p>
            <a:pPr marL="285750" indent="-285750">
              <a:buFont typeface="Arial" panose="020B0604020202020204" pitchFamily="34" charset="0"/>
              <a:buChar char="•"/>
            </a:pPr>
            <a:r>
              <a:rPr lang="en-US" sz="2000" dirty="0"/>
              <a:t>Local militia defended colonists against attacks by native tribes and played a key role in defeating French forces during the French and Indian War.</a:t>
            </a:r>
          </a:p>
          <a:p>
            <a:pPr marL="285750" indent="-285750">
              <a:buFont typeface="Arial" panose="020B0604020202020204" pitchFamily="34" charset="0"/>
              <a:buChar char="•"/>
            </a:pPr>
            <a:r>
              <a:rPr lang="en-US" sz="2000" dirty="0">
                <a:solidFill>
                  <a:schemeClr val="accent1"/>
                </a:solidFill>
              </a:rPr>
              <a:t>When Congress authorized the formation of the Continental Army on June 14, 1775, these militia units formed its core.</a:t>
            </a:r>
          </a:p>
        </p:txBody>
      </p:sp>
      <p:pic>
        <p:nvPicPr>
          <p:cNvPr id="8" name="Picture Placeholder 7" descr="A group of soldiers firing guns&#10;&#10;AI-generated content may be incorrect.">
            <a:extLst>
              <a:ext uri="{FF2B5EF4-FFF2-40B4-BE49-F238E27FC236}">
                <a16:creationId xmlns:a16="http://schemas.microsoft.com/office/drawing/2014/main" id="{C9E9628C-44F6-BBAC-0B8C-A8D1697B41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8166" r="1" b="1"/>
          <a:stretch/>
        </p:blipFill>
        <p:spPr>
          <a:xfrm>
            <a:off x="6172200" y="1825625"/>
            <a:ext cx="5181600" cy="3850898"/>
          </a:xfrm>
          <a:noFill/>
        </p:spPr>
      </p:pic>
      <p:sp>
        <p:nvSpPr>
          <p:cNvPr id="9" name="TextBox 8">
            <a:extLst>
              <a:ext uri="{FF2B5EF4-FFF2-40B4-BE49-F238E27FC236}">
                <a16:creationId xmlns:a16="http://schemas.microsoft.com/office/drawing/2014/main" id="{E9338C30-A531-A223-D807-5C3085C73BAC}"/>
              </a:ext>
            </a:extLst>
          </p:cNvPr>
          <p:cNvSpPr txBox="1"/>
          <p:nvPr/>
        </p:nvSpPr>
        <p:spPr>
          <a:xfrm>
            <a:off x="10327234" y="5657571"/>
            <a:ext cx="1650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Don Troiani</a:t>
            </a:r>
          </a:p>
        </p:txBody>
      </p:sp>
    </p:spTree>
    <p:extLst>
      <p:ext uri="{BB962C8B-B14F-4D97-AF65-F5344CB8AC3E}">
        <p14:creationId xmlns:p14="http://schemas.microsoft.com/office/powerpoint/2010/main" val="173884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B16911-C81C-0BEC-07D7-F2BFD3BF1713}"/>
              </a:ext>
            </a:extLst>
          </p:cNvPr>
          <p:cNvSpPr>
            <a:spLocks noGrp="1"/>
          </p:cNvSpPr>
          <p:nvPr>
            <p:ph type="title"/>
          </p:nvPr>
        </p:nvSpPr>
        <p:spPr/>
        <p:txBody>
          <a:bodyPr/>
          <a:lstStyle/>
          <a:p>
            <a:r>
              <a:rPr lang="en-US" dirty="0"/>
              <a:t>Washington Takes Command</a:t>
            </a:r>
          </a:p>
        </p:txBody>
      </p:sp>
      <p:pic>
        <p:nvPicPr>
          <p:cNvPr id="12" name="Content Placeholder 11" descr="A painting of a military person on horses&#10;&#10;AI-generated content may be incorrect.">
            <a:extLst>
              <a:ext uri="{FF2B5EF4-FFF2-40B4-BE49-F238E27FC236}">
                <a16:creationId xmlns:a16="http://schemas.microsoft.com/office/drawing/2014/main" id="{84DA4147-9FBB-C2A9-724A-D4A5D2883F0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3728" t="3062" r="2302" b="4539"/>
          <a:stretch>
            <a:fillRect/>
          </a:stretch>
        </p:blipFill>
        <p:spPr>
          <a:xfrm>
            <a:off x="1030014" y="1944413"/>
            <a:ext cx="4834758" cy="3584027"/>
          </a:xfrm>
        </p:spPr>
      </p:pic>
      <p:sp>
        <p:nvSpPr>
          <p:cNvPr id="10" name="Content Placeholder 9">
            <a:extLst>
              <a:ext uri="{FF2B5EF4-FFF2-40B4-BE49-F238E27FC236}">
                <a16:creationId xmlns:a16="http://schemas.microsoft.com/office/drawing/2014/main" id="{EC11B6AE-ED99-C7D3-48D3-0AD8180A2930}"/>
              </a:ext>
            </a:extLst>
          </p:cNvPr>
          <p:cNvSpPr>
            <a:spLocks noGrp="1"/>
          </p:cNvSpPr>
          <p:nvPr>
            <p:ph sz="half" idx="2"/>
          </p:nvPr>
        </p:nvSpPr>
        <p:spPr/>
        <p:txBody>
          <a:bodyPr>
            <a:normAutofit/>
          </a:bodyPr>
          <a:lstStyle/>
          <a:p>
            <a:r>
              <a:rPr lang="en-US" sz="2000" dirty="0"/>
              <a:t>George Washington was appointed by Congress in 1775 to lead the new army. </a:t>
            </a:r>
          </a:p>
          <a:p>
            <a:r>
              <a:rPr lang="en-US" sz="2000" dirty="0"/>
              <a:t>His first task was to organize the many different militias into a cohesive fighting force. Troops from every colony and of all backgrounds had to learn to fight together.</a:t>
            </a:r>
          </a:p>
          <a:p>
            <a:r>
              <a:rPr lang="en-US" sz="2000" dirty="0"/>
              <a:t>Washington established a strict chain of command, appointing promising officers to command groups of militias. </a:t>
            </a:r>
          </a:p>
          <a:p>
            <a:r>
              <a:rPr lang="en-US" sz="2000" dirty="0"/>
              <a:t>The militias from each colony were initially grouped together.</a:t>
            </a:r>
          </a:p>
        </p:txBody>
      </p:sp>
    </p:spTree>
    <p:extLst>
      <p:ext uri="{BB962C8B-B14F-4D97-AF65-F5344CB8AC3E}">
        <p14:creationId xmlns:p14="http://schemas.microsoft.com/office/powerpoint/2010/main" val="40348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367D-11C6-D549-7AA8-50C3A888BE32}"/>
              </a:ext>
            </a:extLst>
          </p:cNvPr>
          <p:cNvSpPr>
            <a:spLocks noGrp="1"/>
          </p:cNvSpPr>
          <p:nvPr>
            <p:ph type="title"/>
          </p:nvPr>
        </p:nvSpPr>
        <p:spPr>
          <a:xfrm>
            <a:off x="838200" y="732988"/>
            <a:ext cx="10515600" cy="595475"/>
          </a:xfrm>
        </p:spPr>
        <p:txBody>
          <a:bodyPr>
            <a:normAutofit fontScale="90000"/>
          </a:bodyPr>
          <a:lstStyle/>
          <a:p>
            <a:pPr algn="ctr"/>
            <a:r>
              <a:rPr lang="en-US" dirty="0"/>
              <a:t>The Continental Army’s Structure</a:t>
            </a:r>
          </a:p>
        </p:txBody>
      </p:sp>
      <p:sp>
        <p:nvSpPr>
          <p:cNvPr id="8" name="TextBox 7">
            <a:extLst>
              <a:ext uri="{FF2B5EF4-FFF2-40B4-BE49-F238E27FC236}">
                <a16:creationId xmlns:a16="http://schemas.microsoft.com/office/drawing/2014/main" id="{C3AD1490-773A-47CE-3779-C0078576E472}"/>
              </a:ext>
            </a:extLst>
          </p:cNvPr>
          <p:cNvSpPr txBox="1"/>
          <p:nvPr/>
        </p:nvSpPr>
        <p:spPr>
          <a:xfrm>
            <a:off x="8155750" y="2392422"/>
            <a:ext cx="33984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Continental Army</a:t>
            </a:r>
          </a:p>
        </p:txBody>
      </p:sp>
      <p:sp>
        <p:nvSpPr>
          <p:cNvPr id="16" name="Arrow: Right 15">
            <a:extLst>
              <a:ext uri="{FF2B5EF4-FFF2-40B4-BE49-F238E27FC236}">
                <a16:creationId xmlns:a16="http://schemas.microsoft.com/office/drawing/2014/main" id="{D51AAEEB-0F90-F096-83F3-8C810EB64EF2}"/>
              </a:ext>
            </a:extLst>
          </p:cNvPr>
          <p:cNvSpPr/>
          <p:nvPr/>
        </p:nvSpPr>
        <p:spPr>
          <a:xfrm>
            <a:off x="1893385" y="2399106"/>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828B05E-0FB3-215B-CDF1-A8932AFAAF6C}"/>
              </a:ext>
            </a:extLst>
          </p:cNvPr>
          <p:cNvSpPr txBox="1"/>
          <p:nvPr/>
        </p:nvSpPr>
        <p:spPr>
          <a:xfrm>
            <a:off x="-41985" y="2392422"/>
            <a:ext cx="19353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Regiment</a:t>
            </a:r>
          </a:p>
        </p:txBody>
      </p:sp>
      <p:sp>
        <p:nvSpPr>
          <p:cNvPr id="18" name="TextBox 17">
            <a:extLst>
              <a:ext uri="{FF2B5EF4-FFF2-40B4-BE49-F238E27FC236}">
                <a16:creationId xmlns:a16="http://schemas.microsoft.com/office/drawing/2014/main" id="{9846FE56-4A32-233D-9787-E6253C67EC9B}"/>
              </a:ext>
            </a:extLst>
          </p:cNvPr>
          <p:cNvSpPr txBox="1"/>
          <p:nvPr/>
        </p:nvSpPr>
        <p:spPr>
          <a:xfrm>
            <a:off x="2716418" y="2382444"/>
            <a:ext cx="18519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Brigade</a:t>
            </a:r>
          </a:p>
        </p:txBody>
      </p:sp>
      <p:sp>
        <p:nvSpPr>
          <p:cNvPr id="21" name="TextBox 20">
            <a:extLst>
              <a:ext uri="{FF2B5EF4-FFF2-40B4-BE49-F238E27FC236}">
                <a16:creationId xmlns:a16="http://schemas.microsoft.com/office/drawing/2014/main" id="{32537041-B5ED-B592-9A3D-AD221572D4AC}"/>
              </a:ext>
            </a:extLst>
          </p:cNvPr>
          <p:cNvSpPr txBox="1"/>
          <p:nvPr/>
        </p:nvSpPr>
        <p:spPr>
          <a:xfrm>
            <a:off x="5432838" y="2415893"/>
            <a:ext cx="18519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Division</a:t>
            </a:r>
          </a:p>
        </p:txBody>
      </p:sp>
      <p:sp>
        <p:nvSpPr>
          <p:cNvPr id="22" name="Arrow: Right 21">
            <a:extLst>
              <a:ext uri="{FF2B5EF4-FFF2-40B4-BE49-F238E27FC236}">
                <a16:creationId xmlns:a16="http://schemas.microsoft.com/office/drawing/2014/main" id="{F9673E84-9B8F-AF28-059F-FBF8CD83EBD0}"/>
              </a:ext>
            </a:extLst>
          </p:cNvPr>
          <p:cNvSpPr/>
          <p:nvPr/>
        </p:nvSpPr>
        <p:spPr>
          <a:xfrm>
            <a:off x="4592059" y="2374813"/>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0CE474C-7DCD-2CD3-3E4C-7AC4DB868E7B}"/>
              </a:ext>
            </a:extLst>
          </p:cNvPr>
          <p:cNvSpPr/>
          <p:nvPr/>
        </p:nvSpPr>
        <p:spPr>
          <a:xfrm>
            <a:off x="7284836" y="2394168"/>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E0F72D1-0133-F336-B027-33F41CF0E0F3}"/>
              </a:ext>
            </a:extLst>
          </p:cNvPr>
          <p:cNvSpPr txBox="1"/>
          <p:nvPr/>
        </p:nvSpPr>
        <p:spPr>
          <a:xfrm>
            <a:off x="0" y="3197609"/>
            <a:ext cx="1935371" cy="523220"/>
          </a:xfrm>
          <a:prstGeom prst="rect">
            <a:avLst/>
          </a:prstGeom>
          <a:noFill/>
        </p:spPr>
        <p:txBody>
          <a:bodyPr wrap="square" rtlCol="0">
            <a:spAutoFit/>
          </a:bodyPr>
          <a:lstStyle/>
          <a:p>
            <a:pPr algn="ctr"/>
            <a:r>
              <a:rPr lang="en-US" sz="1400" dirty="0"/>
              <a:t>38 militia regiments, divided into…</a:t>
            </a:r>
          </a:p>
        </p:txBody>
      </p:sp>
      <p:sp>
        <p:nvSpPr>
          <p:cNvPr id="25" name="TextBox 24">
            <a:extLst>
              <a:ext uri="{FF2B5EF4-FFF2-40B4-BE49-F238E27FC236}">
                <a16:creationId xmlns:a16="http://schemas.microsoft.com/office/drawing/2014/main" id="{3362EC4C-4A5C-5D54-CCF9-7672FB6064A1}"/>
              </a:ext>
            </a:extLst>
          </p:cNvPr>
          <p:cNvSpPr txBox="1"/>
          <p:nvPr/>
        </p:nvSpPr>
        <p:spPr>
          <a:xfrm>
            <a:off x="2716419" y="3229932"/>
            <a:ext cx="1935371" cy="523220"/>
          </a:xfrm>
          <a:prstGeom prst="rect">
            <a:avLst/>
          </a:prstGeom>
          <a:noFill/>
        </p:spPr>
        <p:txBody>
          <a:bodyPr wrap="square" rtlCol="0">
            <a:spAutoFit/>
          </a:bodyPr>
          <a:lstStyle/>
          <a:p>
            <a:pPr algn="ctr"/>
            <a:r>
              <a:rPr lang="en-US" sz="1400" dirty="0"/>
              <a:t>Six brigades, divided into…</a:t>
            </a:r>
          </a:p>
        </p:txBody>
      </p:sp>
      <p:sp>
        <p:nvSpPr>
          <p:cNvPr id="26" name="TextBox 25">
            <a:extLst>
              <a:ext uri="{FF2B5EF4-FFF2-40B4-BE49-F238E27FC236}">
                <a16:creationId xmlns:a16="http://schemas.microsoft.com/office/drawing/2014/main" id="{CF0EC18D-1548-283B-6702-8F71946B8FD7}"/>
              </a:ext>
            </a:extLst>
          </p:cNvPr>
          <p:cNvSpPr txBox="1"/>
          <p:nvPr/>
        </p:nvSpPr>
        <p:spPr>
          <a:xfrm>
            <a:off x="5415092" y="3243831"/>
            <a:ext cx="1935371" cy="523220"/>
          </a:xfrm>
          <a:prstGeom prst="rect">
            <a:avLst/>
          </a:prstGeom>
          <a:noFill/>
        </p:spPr>
        <p:txBody>
          <a:bodyPr wrap="square" rtlCol="0">
            <a:spAutoFit/>
          </a:bodyPr>
          <a:lstStyle/>
          <a:p>
            <a:pPr algn="ctr"/>
            <a:r>
              <a:rPr lang="en-US" sz="1400" dirty="0"/>
              <a:t>Three divisions, formed…</a:t>
            </a:r>
          </a:p>
        </p:txBody>
      </p:sp>
      <p:sp>
        <p:nvSpPr>
          <p:cNvPr id="27" name="TextBox 26">
            <a:extLst>
              <a:ext uri="{FF2B5EF4-FFF2-40B4-BE49-F238E27FC236}">
                <a16:creationId xmlns:a16="http://schemas.microsoft.com/office/drawing/2014/main" id="{C62FEFDC-D180-2426-81D1-49DA23FCE1B6}"/>
              </a:ext>
            </a:extLst>
          </p:cNvPr>
          <p:cNvSpPr txBox="1"/>
          <p:nvPr/>
        </p:nvSpPr>
        <p:spPr>
          <a:xfrm>
            <a:off x="8863367" y="3307265"/>
            <a:ext cx="1935371" cy="307777"/>
          </a:xfrm>
          <a:prstGeom prst="rect">
            <a:avLst/>
          </a:prstGeom>
          <a:noFill/>
        </p:spPr>
        <p:txBody>
          <a:bodyPr wrap="square" rtlCol="0">
            <a:spAutoFit/>
          </a:bodyPr>
          <a:lstStyle/>
          <a:p>
            <a:pPr algn="ctr"/>
            <a:r>
              <a:rPr lang="en-US" sz="1400" dirty="0"/>
              <a:t>One army.</a:t>
            </a:r>
          </a:p>
        </p:txBody>
      </p:sp>
      <p:sp>
        <p:nvSpPr>
          <p:cNvPr id="28" name="TextBox 27">
            <a:extLst>
              <a:ext uri="{FF2B5EF4-FFF2-40B4-BE49-F238E27FC236}">
                <a16:creationId xmlns:a16="http://schemas.microsoft.com/office/drawing/2014/main" id="{83135EE9-4A1E-26E0-F742-2728064054C7}"/>
              </a:ext>
            </a:extLst>
          </p:cNvPr>
          <p:cNvSpPr txBox="1"/>
          <p:nvPr/>
        </p:nvSpPr>
        <p:spPr>
          <a:xfrm>
            <a:off x="0" y="3945935"/>
            <a:ext cx="1935371" cy="523220"/>
          </a:xfrm>
          <a:prstGeom prst="rect">
            <a:avLst/>
          </a:prstGeom>
          <a:noFill/>
        </p:spPr>
        <p:txBody>
          <a:bodyPr wrap="square" rtlCol="0">
            <a:spAutoFit/>
          </a:bodyPr>
          <a:lstStyle/>
          <a:p>
            <a:pPr algn="ctr"/>
            <a:r>
              <a:rPr lang="en-US" sz="1400" dirty="0"/>
              <a:t>Each regiment was roughly 700 troops.</a:t>
            </a:r>
          </a:p>
        </p:txBody>
      </p:sp>
      <p:sp>
        <p:nvSpPr>
          <p:cNvPr id="29" name="TextBox 28">
            <a:extLst>
              <a:ext uri="{FF2B5EF4-FFF2-40B4-BE49-F238E27FC236}">
                <a16:creationId xmlns:a16="http://schemas.microsoft.com/office/drawing/2014/main" id="{17EF6387-21D8-3A30-C95D-687598B138E7}"/>
              </a:ext>
            </a:extLst>
          </p:cNvPr>
          <p:cNvSpPr txBox="1"/>
          <p:nvPr/>
        </p:nvSpPr>
        <p:spPr>
          <a:xfrm>
            <a:off x="2716419" y="3958903"/>
            <a:ext cx="1935371" cy="523220"/>
          </a:xfrm>
          <a:prstGeom prst="rect">
            <a:avLst/>
          </a:prstGeom>
          <a:noFill/>
        </p:spPr>
        <p:txBody>
          <a:bodyPr wrap="square" rtlCol="0">
            <a:spAutoFit/>
          </a:bodyPr>
          <a:lstStyle/>
          <a:p>
            <a:pPr algn="ctr"/>
            <a:r>
              <a:rPr lang="en-US" sz="1400" dirty="0"/>
              <a:t>Each brigade was roughly 2500 troops.</a:t>
            </a:r>
          </a:p>
        </p:txBody>
      </p:sp>
      <p:sp>
        <p:nvSpPr>
          <p:cNvPr id="30" name="TextBox 29">
            <a:extLst>
              <a:ext uri="{FF2B5EF4-FFF2-40B4-BE49-F238E27FC236}">
                <a16:creationId xmlns:a16="http://schemas.microsoft.com/office/drawing/2014/main" id="{9A173B84-7E9A-DD33-19BF-5D47DE9D38E7}"/>
              </a:ext>
            </a:extLst>
          </p:cNvPr>
          <p:cNvSpPr txBox="1"/>
          <p:nvPr/>
        </p:nvSpPr>
        <p:spPr>
          <a:xfrm>
            <a:off x="5456779" y="3971872"/>
            <a:ext cx="1935371" cy="523220"/>
          </a:xfrm>
          <a:prstGeom prst="rect">
            <a:avLst/>
          </a:prstGeom>
          <a:noFill/>
        </p:spPr>
        <p:txBody>
          <a:bodyPr wrap="square" rtlCol="0">
            <a:spAutoFit/>
          </a:bodyPr>
          <a:lstStyle/>
          <a:p>
            <a:pPr algn="ctr"/>
            <a:r>
              <a:rPr lang="en-US" sz="1400" dirty="0"/>
              <a:t>Each division was roughly 5000 troops.</a:t>
            </a:r>
          </a:p>
        </p:txBody>
      </p:sp>
      <p:sp>
        <p:nvSpPr>
          <p:cNvPr id="31" name="TextBox 30">
            <a:extLst>
              <a:ext uri="{FF2B5EF4-FFF2-40B4-BE49-F238E27FC236}">
                <a16:creationId xmlns:a16="http://schemas.microsoft.com/office/drawing/2014/main" id="{5BEE158B-748B-A364-0109-25E88821BC09}"/>
              </a:ext>
            </a:extLst>
          </p:cNvPr>
          <p:cNvSpPr txBox="1"/>
          <p:nvPr/>
        </p:nvSpPr>
        <p:spPr>
          <a:xfrm>
            <a:off x="8863367" y="3838213"/>
            <a:ext cx="1935371" cy="738664"/>
          </a:xfrm>
          <a:prstGeom prst="rect">
            <a:avLst/>
          </a:prstGeom>
          <a:noFill/>
        </p:spPr>
        <p:txBody>
          <a:bodyPr wrap="square" rtlCol="0">
            <a:spAutoFit/>
          </a:bodyPr>
          <a:lstStyle/>
          <a:p>
            <a:pPr algn="ctr"/>
            <a:r>
              <a:rPr lang="en-US" sz="1400" dirty="0"/>
              <a:t>In 1775 the army numbered roughly 16,000 troops.</a:t>
            </a:r>
          </a:p>
        </p:txBody>
      </p:sp>
      <p:cxnSp>
        <p:nvCxnSpPr>
          <p:cNvPr id="1025" name="Straight Connector 1024">
            <a:extLst>
              <a:ext uri="{FF2B5EF4-FFF2-40B4-BE49-F238E27FC236}">
                <a16:creationId xmlns:a16="http://schemas.microsoft.com/office/drawing/2014/main" id="{42AAE7DC-6F10-19A5-841D-2486544BF67B}"/>
              </a:ext>
            </a:extLst>
          </p:cNvPr>
          <p:cNvCxnSpPr>
            <a:cxnSpLocks/>
          </p:cNvCxnSpPr>
          <p:nvPr/>
        </p:nvCxnSpPr>
        <p:spPr>
          <a:xfrm>
            <a:off x="-77821" y="3793866"/>
            <a:ext cx="12192000" cy="36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944A03FE-85D5-45D9-4A04-2CED362903F1}"/>
              </a:ext>
            </a:extLst>
          </p:cNvPr>
          <p:cNvCxnSpPr/>
          <p:nvPr/>
        </p:nvCxnSpPr>
        <p:spPr>
          <a:xfrm>
            <a:off x="-70773" y="298098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2" name="Arrow: Right 1031">
            <a:extLst>
              <a:ext uri="{FF2B5EF4-FFF2-40B4-BE49-F238E27FC236}">
                <a16:creationId xmlns:a16="http://schemas.microsoft.com/office/drawing/2014/main" id="{36CCB7FA-CA7F-F1BB-DAD4-C0681DB636E6}"/>
              </a:ext>
            </a:extLst>
          </p:cNvPr>
          <p:cNvSpPr/>
          <p:nvPr/>
        </p:nvSpPr>
        <p:spPr>
          <a:xfrm>
            <a:off x="4609805" y="3214130"/>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Arrow: Right 1032">
            <a:extLst>
              <a:ext uri="{FF2B5EF4-FFF2-40B4-BE49-F238E27FC236}">
                <a16:creationId xmlns:a16="http://schemas.microsoft.com/office/drawing/2014/main" id="{A7CB2B3B-FCFB-E962-0B58-ABA226BD57F7}"/>
              </a:ext>
            </a:extLst>
          </p:cNvPr>
          <p:cNvSpPr/>
          <p:nvPr/>
        </p:nvSpPr>
        <p:spPr>
          <a:xfrm>
            <a:off x="4609805" y="3971283"/>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Arrow: Right 1033">
            <a:extLst>
              <a:ext uri="{FF2B5EF4-FFF2-40B4-BE49-F238E27FC236}">
                <a16:creationId xmlns:a16="http://schemas.microsoft.com/office/drawing/2014/main" id="{6F621E24-F5E3-E100-9734-EAE4664C23DA}"/>
              </a:ext>
            </a:extLst>
          </p:cNvPr>
          <p:cNvSpPr/>
          <p:nvPr/>
        </p:nvSpPr>
        <p:spPr>
          <a:xfrm>
            <a:off x="1893386" y="3945935"/>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Arrow: Right 1034">
            <a:extLst>
              <a:ext uri="{FF2B5EF4-FFF2-40B4-BE49-F238E27FC236}">
                <a16:creationId xmlns:a16="http://schemas.microsoft.com/office/drawing/2014/main" id="{099F8AE6-CE86-3787-A5ED-635AF555E36B}"/>
              </a:ext>
            </a:extLst>
          </p:cNvPr>
          <p:cNvSpPr/>
          <p:nvPr/>
        </p:nvSpPr>
        <p:spPr>
          <a:xfrm>
            <a:off x="1893386" y="3146742"/>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Arrow: Right 1035">
            <a:extLst>
              <a:ext uri="{FF2B5EF4-FFF2-40B4-BE49-F238E27FC236}">
                <a16:creationId xmlns:a16="http://schemas.microsoft.com/office/drawing/2014/main" id="{3F0940CB-6545-AED1-1AA4-E6936B8899C4}"/>
              </a:ext>
            </a:extLst>
          </p:cNvPr>
          <p:cNvSpPr/>
          <p:nvPr/>
        </p:nvSpPr>
        <p:spPr>
          <a:xfrm>
            <a:off x="7332717" y="3194838"/>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Arrow: Right 1036">
            <a:extLst>
              <a:ext uri="{FF2B5EF4-FFF2-40B4-BE49-F238E27FC236}">
                <a16:creationId xmlns:a16="http://schemas.microsoft.com/office/drawing/2014/main" id="{702A881A-95C2-6A5D-29F5-94964359B684}"/>
              </a:ext>
            </a:extLst>
          </p:cNvPr>
          <p:cNvSpPr/>
          <p:nvPr/>
        </p:nvSpPr>
        <p:spPr>
          <a:xfrm>
            <a:off x="7326224" y="3971283"/>
            <a:ext cx="823033" cy="549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85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F904-D3AF-E355-53D7-AD145E31B928}"/>
              </a:ext>
            </a:extLst>
          </p:cNvPr>
          <p:cNvSpPr>
            <a:spLocks noGrp="1"/>
          </p:cNvSpPr>
          <p:nvPr>
            <p:ph type="title"/>
          </p:nvPr>
        </p:nvSpPr>
        <p:spPr>
          <a:xfrm>
            <a:off x="838200" y="365125"/>
            <a:ext cx="10515600" cy="958463"/>
          </a:xfrm>
        </p:spPr>
        <p:txBody>
          <a:bodyPr>
            <a:normAutofit fontScale="90000"/>
          </a:bodyPr>
          <a:lstStyle/>
          <a:p>
            <a:pPr algn="ctr"/>
            <a:r>
              <a:rPr lang="en-US" dirty="0"/>
              <a:t>The Three Branches of the Army</a:t>
            </a:r>
            <a:br>
              <a:rPr lang="en-US" dirty="0"/>
            </a:br>
            <a:r>
              <a:rPr lang="en-US" sz="2700" dirty="0"/>
              <a:t>Infantry, Artillery, &amp; Cavalry</a:t>
            </a:r>
          </a:p>
        </p:txBody>
      </p:sp>
      <p:sp>
        <p:nvSpPr>
          <p:cNvPr id="3" name="Content Placeholder 2">
            <a:extLst>
              <a:ext uri="{FF2B5EF4-FFF2-40B4-BE49-F238E27FC236}">
                <a16:creationId xmlns:a16="http://schemas.microsoft.com/office/drawing/2014/main" id="{D7FAE0CB-E9A8-63CA-606C-E8D2AEC02611}"/>
              </a:ext>
            </a:extLst>
          </p:cNvPr>
          <p:cNvSpPr>
            <a:spLocks noGrp="1"/>
          </p:cNvSpPr>
          <p:nvPr>
            <p:ph sz="half" idx="1"/>
          </p:nvPr>
        </p:nvSpPr>
        <p:spPr>
          <a:xfrm>
            <a:off x="106680" y="1503551"/>
            <a:ext cx="2565400" cy="3993009"/>
          </a:xfrm>
        </p:spPr>
        <p:txBody>
          <a:bodyPr>
            <a:normAutofit/>
          </a:bodyPr>
          <a:lstStyle/>
          <a:p>
            <a:pPr marL="0" indent="0">
              <a:buNone/>
            </a:pPr>
            <a:r>
              <a:rPr lang="en-US" sz="1800" dirty="0"/>
              <a:t>This is an </a:t>
            </a:r>
            <a:r>
              <a:rPr lang="en-US" sz="1800" u="sng" dirty="0"/>
              <a:t>infantryman</a:t>
            </a:r>
            <a:r>
              <a:rPr lang="en-US" sz="1800" dirty="0"/>
              <a:t>.</a:t>
            </a:r>
            <a:endParaRPr lang="en-US" sz="1800" u="sng" dirty="0"/>
          </a:p>
          <a:p>
            <a:r>
              <a:rPr lang="en-US" sz="1400" dirty="0"/>
              <a:t>Infantry fought on foot and were armed with </a:t>
            </a:r>
            <a:r>
              <a:rPr lang="en-US" sz="1400" u="sng" dirty="0"/>
              <a:t>muskets</a:t>
            </a:r>
            <a:r>
              <a:rPr lang="en-US" sz="1400" dirty="0"/>
              <a:t>.</a:t>
            </a:r>
          </a:p>
          <a:p>
            <a:r>
              <a:rPr lang="en-US" sz="1400" dirty="0"/>
              <a:t>Their muskets also came with a </a:t>
            </a:r>
            <a:r>
              <a:rPr lang="en-US" sz="1400" u="sng" dirty="0"/>
              <a:t>bayonet</a:t>
            </a:r>
            <a:r>
              <a:rPr lang="en-US" sz="1400" dirty="0"/>
              <a:t>, for use in hand-to-hand combat.</a:t>
            </a:r>
          </a:p>
          <a:p>
            <a:r>
              <a:rPr lang="en-US" sz="1400" dirty="0"/>
              <a:t>A musket could hit enemy targets effectively at ranges of around 100 yards or less.</a:t>
            </a:r>
          </a:p>
          <a:p>
            <a:r>
              <a:rPr lang="en-US" sz="1400" dirty="0"/>
              <a:t>Because muskets weren’t very accurate, infantry fought in </a:t>
            </a:r>
            <a:r>
              <a:rPr lang="en-US" sz="1400" u="sng" dirty="0"/>
              <a:t>formations</a:t>
            </a:r>
            <a:r>
              <a:rPr lang="en-US" sz="1400" dirty="0"/>
              <a:t> and fired in massed </a:t>
            </a:r>
            <a:r>
              <a:rPr lang="en-US" sz="1400" u="sng" dirty="0"/>
              <a:t>volleys</a:t>
            </a:r>
            <a:r>
              <a:rPr lang="en-US" sz="1400" dirty="0"/>
              <a:t> to maximize their chance of hitting the enemy.</a:t>
            </a:r>
          </a:p>
        </p:txBody>
      </p:sp>
      <p:pic>
        <p:nvPicPr>
          <p:cNvPr id="1026" name="Picture 2" descr="Left Image">
            <a:extLst>
              <a:ext uri="{FF2B5EF4-FFF2-40B4-BE49-F238E27FC236}">
                <a16:creationId xmlns:a16="http://schemas.microsoft.com/office/drawing/2014/main" id="{35D3D606-713F-5E2C-5E54-5E7FDC75A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896" y="1189953"/>
            <a:ext cx="2274184" cy="448657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8B9F537-40DA-FCA6-9C6F-9946588B136A}"/>
              </a:ext>
            </a:extLst>
          </p:cNvPr>
          <p:cNvSpPr txBox="1">
            <a:spLocks/>
          </p:cNvSpPr>
          <p:nvPr/>
        </p:nvSpPr>
        <p:spPr>
          <a:xfrm>
            <a:off x="4213860" y="1505551"/>
            <a:ext cx="3863340" cy="2478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This is a </a:t>
            </a:r>
            <a:r>
              <a:rPr lang="en-US" sz="1800" u="sng" dirty="0"/>
              <a:t>cannon</a:t>
            </a:r>
            <a:r>
              <a:rPr lang="en-US" sz="1800" dirty="0"/>
              <a:t>.</a:t>
            </a:r>
          </a:p>
          <a:p>
            <a:r>
              <a:rPr lang="en-US" sz="1300" dirty="0"/>
              <a:t>A cannon is crewed by a group of </a:t>
            </a:r>
            <a:r>
              <a:rPr lang="en-US" sz="1300" u="sng" dirty="0"/>
              <a:t>artillerists</a:t>
            </a:r>
            <a:r>
              <a:rPr lang="en-US" sz="1300" dirty="0"/>
              <a:t>.</a:t>
            </a:r>
          </a:p>
          <a:p>
            <a:r>
              <a:rPr lang="en-US" sz="1300" dirty="0"/>
              <a:t>Cannons, referred to collectively as “</a:t>
            </a:r>
            <a:r>
              <a:rPr lang="en-US" sz="1300" u="sng" dirty="0"/>
              <a:t>artillery</a:t>
            </a:r>
            <a:r>
              <a:rPr lang="en-US" sz="1300" dirty="0"/>
              <a:t>”, were rare, and therefore a valuable prize if they could be captured.</a:t>
            </a:r>
          </a:p>
          <a:p>
            <a:r>
              <a:rPr lang="en-US" sz="1300" dirty="0"/>
              <a:t>Cannons had a much longer range and fired larger projectiles than muskets.</a:t>
            </a:r>
          </a:p>
          <a:p>
            <a:r>
              <a:rPr lang="en-US" sz="1300" dirty="0"/>
              <a:t>Cannons were used to destroy </a:t>
            </a:r>
            <a:r>
              <a:rPr lang="en-US" sz="1300" u="sng" dirty="0"/>
              <a:t>fortifications</a:t>
            </a:r>
            <a:r>
              <a:rPr lang="en-US" sz="1300" dirty="0"/>
              <a:t> (defenses) and to break up </a:t>
            </a:r>
            <a:r>
              <a:rPr lang="en-US" sz="1300" u="sng" dirty="0"/>
              <a:t>formations</a:t>
            </a:r>
            <a:r>
              <a:rPr lang="en-US" sz="1300" dirty="0"/>
              <a:t> of infantry or cavalry.</a:t>
            </a:r>
          </a:p>
        </p:txBody>
      </p:sp>
      <p:pic>
        <p:nvPicPr>
          <p:cNvPr id="2050" name="Picture 2" descr="Field Gun">
            <a:extLst>
              <a:ext uri="{FF2B5EF4-FFF2-40B4-BE49-F238E27FC236}">
                <a16:creationId xmlns:a16="http://schemas.microsoft.com/office/drawing/2014/main" id="{8E17F9C5-E577-566D-51A6-B4EEFB7EF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03551"/>
            <a:ext cx="32766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7th Regiment of (Light) Dragoons (17th Lancers) (1784-1810)">
            <a:extLst>
              <a:ext uri="{FF2B5EF4-FFF2-40B4-BE49-F238E27FC236}">
                <a16:creationId xmlns:a16="http://schemas.microsoft.com/office/drawing/2014/main" id="{519F1114-8717-DDBE-E3ED-4708820867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111625"/>
            <a:ext cx="3571875"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0888669-9DD1-8FF8-0026-543550CDE70C}"/>
              </a:ext>
            </a:extLst>
          </p:cNvPr>
          <p:cNvSpPr txBox="1">
            <a:spLocks/>
          </p:cNvSpPr>
          <p:nvPr/>
        </p:nvSpPr>
        <p:spPr>
          <a:xfrm>
            <a:off x="4213860" y="4079225"/>
            <a:ext cx="3863340" cy="2381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This is a group of </a:t>
            </a:r>
            <a:r>
              <a:rPr lang="en-US" sz="1800" u="sng" dirty="0"/>
              <a:t>cavalrymen</a:t>
            </a:r>
            <a:r>
              <a:rPr lang="en-US" sz="1800" dirty="0"/>
              <a:t>.</a:t>
            </a:r>
          </a:p>
          <a:p>
            <a:r>
              <a:rPr lang="en-US" sz="1400" dirty="0"/>
              <a:t>Cavalry units were made of troops on horseback.</a:t>
            </a:r>
          </a:p>
          <a:p>
            <a:r>
              <a:rPr lang="en-US" sz="1400" dirty="0"/>
              <a:t>Their primary job was to </a:t>
            </a:r>
            <a:r>
              <a:rPr lang="en-US" sz="1400" u="sng" dirty="0"/>
              <a:t>gather intelligence</a:t>
            </a:r>
            <a:r>
              <a:rPr lang="en-US" sz="1400" dirty="0"/>
              <a:t> by observing the enemy army. They could also be used in a </a:t>
            </a:r>
            <a:r>
              <a:rPr lang="en-US" sz="1400" u="sng" dirty="0"/>
              <a:t>charge</a:t>
            </a:r>
            <a:r>
              <a:rPr lang="en-US" sz="1400" dirty="0"/>
              <a:t> to break through an enemy line.</a:t>
            </a:r>
          </a:p>
          <a:p>
            <a:r>
              <a:rPr lang="en-US" sz="1400" dirty="0"/>
              <a:t>They were typically armed with a </a:t>
            </a:r>
            <a:r>
              <a:rPr lang="en-US" sz="1400" u="sng" dirty="0"/>
              <a:t>saber</a:t>
            </a:r>
            <a:r>
              <a:rPr lang="en-US" sz="1400" dirty="0"/>
              <a:t> (a type of sword), and one or more </a:t>
            </a:r>
            <a:r>
              <a:rPr lang="en-US" sz="1400" u="sng" dirty="0"/>
              <a:t>pistols</a:t>
            </a:r>
            <a:r>
              <a:rPr lang="en-US" sz="1400" dirty="0"/>
              <a:t>.</a:t>
            </a:r>
          </a:p>
        </p:txBody>
      </p:sp>
    </p:spTree>
    <p:extLst>
      <p:ext uri="{BB962C8B-B14F-4D97-AF65-F5344CB8AC3E}">
        <p14:creationId xmlns:p14="http://schemas.microsoft.com/office/powerpoint/2010/main" val="262096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ollage of portraits of men&#10;&#10;AI-generated content may be incorrect.">
            <a:extLst>
              <a:ext uri="{FF2B5EF4-FFF2-40B4-BE49-F238E27FC236}">
                <a16:creationId xmlns:a16="http://schemas.microsoft.com/office/drawing/2014/main" id="{59BCFB7E-93AF-2A4E-ED0F-FCD4E9348F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1901" y="262647"/>
            <a:ext cx="8537673" cy="6595353"/>
          </a:xfrm>
        </p:spPr>
      </p:pic>
      <p:sp>
        <p:nvSpPr>
          <p:cNvPr id="2" name="Title 1">
            <a:extLst>
              <a:ext uri="{FF2B5EF4-FFF2-40B4-BE49-F238E27FC236}">
                <a16:creationId xmlns:a16="http://schemas.microsoft.com/office/drawing/2014/main" id="{64706B87-27EF-7CEE-9257-D4D8B8370DC7}"/>
              </a:ext>
            </a:extLst>
          </p:cNvPr>
          <p:cNvSpPr>
            <a:spLocks noGrp="1"/>
          </p:cNvSpPr>
          <p:nvPr>
            <p:ph type="title"/>
          </p:nvPr>
        </p:nvSpPr>
        <p:spPr>
          <a:xfrm>
            <a:off x="-3429000" y="262647"/>
            <a:ext cx="10515600" cy="1325563"/>
          </a:xfrm>
        </p:spPr>
        <p:txBody>
          <a:bodyPr>
            <a:normAutofit fontScale="90000"/>
          </a:bodyPr>
          <a:lstStyle/>
          <a:p>
            <a:pPr algn="ctr"/>
            <a:r>
              <a:rPr lang="en-US" dirty="0"/>
              <a:t>Notable </a:t>
            </a:r>
            <a:br>
              <a:rPr lang="en-US" dirty="0"/>
            </a:br>
            <a:r>
              <a:rPr lang="en-US" dirty="0"/>
              <a:t>Leaders</a:t>
            </a:r>
          </a:p>
        </p:txBody>
      </p:sp>
      <p:sp>
        <p:nvSpPr>
          <p:cNvPr id="8" name="TextBox 7">
            <a:extLst>
              <a:ext uri="{FF2B5EF4-FFF2-40B4-BE49-F238E27FC236}">
                <a16:creationId xmlns:a16="http://schemas.microsoft.com/office/drawing/2014/main" id="{74DDC540-3738-D421-3C05-83009135990B}"/>
              </a:ext>
            </a:extLst>
          </p:cNvPr>
          <p:cNvSpPr txBox="1"/>
          <p:nvPr/>
        </p:nvSpPr>
        <p:spPr>
          <a:xfrm>
            <a:off x="263387" y="1848678"/>
            <a:ext cx="3130826" cy="3693319"/>
          </a:xfrm>
          <a:prstGeom prst="rect">
            <a:avLst/>
          </a:prstGeom>
          <a:noFill/>
        </p:spPr>
        <p:txBody>
          <a:bodyPr wrap="square" rtlCol="0">
            <a:spAutoFit/>
          </a:bodyPr>
          <a:lstStyle/>
          <a:p>
            <a:pPr marL="285750" indent="-285750">
              <a:buFont typeface="Arial" panose="020B0604020202020204" pitchFamily="34" charset="0"/>
              <a:buChar char="•"/>
            </a:pPr>
            <a:r>
              <a:rPr lang="en-US" dirty="0"/>
              <a:t>George Washington commanded the whole Continental Army, but there were many other generals leading brigades and divisions.</a:t>
            </a:r>
          </a:p>
          <a:p>
            <a:pPr marL="285750" indent="-285750">
              <a:buFont typeface="Arial" panose="020B0604020202020204" pitchFamily="34" charset="0"/>
              <a:buChar char="•"/>
            </a:pPr>
            <a:r>
              <a:rPr lang="en-US" dirty="0">
                <a:solidFill>
                  <a:schemeClr val="accent1"/>
                </a:solidFill>
              </a:rPr>
              <a:t>These are a few of the generals in the Continental Army.</a:t>
            </a:r>
          </a:p>
          <a:p>
            <a:pPr marL="285750" indent="-285750">
              <a:buFont typeface="Arial" panose="020B0604020202020204" pitchFamily="34" charset="0"/>
              <a:buChar char="•"/>
            </a:pPr>
            <a:r>
              <a:rPr lang="en-US" dirty="0"/>
              <a:t>Some of the generals were from Europe and chose to journey to the United States to fight in the war.</a:t>
            </a:r>
          </a:p>
        </p:txBody>
      </p:sp>
    </p:spTree>
    <p:extLst>
      <p:ext uri="{BB962C8B-B14F-4D97-AF65-F5344CB8AC3E}">
        <p14:creationId xmlns:p14="http://schemas.microsoft.com/office/powerpoint/2010/main" val="151103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80E7-5D5D-05F7-8B6F-2803FC892E40}"/>
              </a:ext>
            </a:extLst>
          </p:cNvPr>
          <p:cNvSpPr>
            <a:spLocks noGrp="1"/>
          </p:cNvSpPr>
          <p:nvPr>
            <p:ph type="title"/>
          </p:nvPr>
        </p:nvSpPr>
        <p:spPr>
          <a:xfrm>
            <a:off x="838200" y="243954"/>
            <a:ext cx="10515600" cy="1325563"/>
          </a:xfrm>
        </p:spPr>
        <p:txBody>
          <a:bodyPr>
            <a:noAutofit/>
          </a:bodyPr>
          <a:lstStyle/>
          <a:p>
            <a:pPr algn="ctr"/>
            <a:r>
              <a:rPr lang="en-US" sz="4400" dirty="0"/>
              <a:t>Soldier Life in the Revolution (In VR!)</a:t>
            </a:r>
          </a:p>
        </p:txBody>
      </p:sp>
      <p:pic>
        <p:nvPicPr>
          <p:cNvPr id="6" name="Online Media 5" title="Soldier Life of the American Revolution: A 360° Experience">
            <a:hlinkClick r:id="" action="ppaction://media"/>
            <a:extLst>
              <a:ext uri="{FF2B5EF4-FFF2-40B4-BE49-F238E27FC236}">
                <a16:creationId xmlns:a16="http://schemas.microsoft.com/office/drawing/2014/main" id="{4D7B9934-6E43-191C-BA14-800F34A49111}"/>
              </a:ext>
            </a:extLst>
          </p:cNvPr>
          <p:cNvPicPr>
            <a:picLocks noGrp="1" noRot="1" noChangeAspect="1"/>
          </p:cNvPicPr>
          <p:nvPr>
            <p:ph idx="1"/>
            <a:videoFile r:link="rId1"/>
          </p:nvPr>
        </p:nvPicPr>
        <p:blipFill>
          <a:blip r:embed="rId4"/>
          <a:stretch>
            <a:fillRect/>
          </a:stretch>
        </p:blipFill>
        <p:spPr>
          <a:xfrm>
            <a:off x="203013" y="1569517"/>
            <a:ext cx="9183579" cy="5188635"/>
          </a:xfrm>
          <a:prstGeom prst="rect">
            <a:avLst/>
          </a:prstGeom>
        </p:spPr>
      </p:pic>
    </p:spTree>
    <p:extLst>
      <p:ext uri="{BB962C8B-B14F-4D97-AF65-F5344CB8AC3E}">
        <p14:creationId xmlns:p14="http://schemas.microsoft.com/office/powerpoint/2010/main" val="32825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C5D5-2A1D-E84C-FFE6-6A3C7C624CA9}"/>
              </a:ext>
            </a:extLst>
          </p:cNvPr>
          <p:cNvSpPr>
            <a:spLocks noGrp="1"/>
          </p:cNvSpPr>
          <p:nvPr>
            <p:ph type="title"/>
          </p:nvPr>
        </p:nvSpPr>
        <p:spPr>
          <a:xfrm>
            <a:off x="838200" y="365125"/>
            <a:ext cx="10515600" cy="1325563"/>
          </a:xfrm>
        </p:spPr>
        <p:txBody>
          <a:bodyPr anchor="ctr">
            <a:normAutofit/>
          </a:bodyPr>
          <a:lstStyle/>
          <a:p>
            <a:r>
              <a:rPr lang="en-US" dirty="0"/>
              <a:t>Early Successes and Failures</a:t>
            </a:r>
          </a:p>
        </p:txBody>
      </p:sp>
      <p:sp>
        <p:nvSpPr>
          <p:cNvPr id="3" name="Content Placeholder 2">
            <a:extLst>
              <a:ext uri="{FF2B5EF4-FFF2-40B4-BE49-F238E27FC236}">
                <a16:creationId xmlns:a16="http://schemas.microsoft.com/office/drawing/2014/main" id="{B79192F6-FE2A-3A5B-4F49-752FEAC3981E}"/>
              </a:ext>
            </a:extLst>
          </p:cNvPr>
          <p:cNvSpPr>
            <a:spLocks noGrp="1"/>
          </p:cNvSpPr>
          <p:nvPr>
            <p:ph sz="half" idx="1"/>
          </p:nvPr>
        </p:nvSpPr>
        <p:spPr>
          <a:xfrm>
            <a:off x="838200" y="1825625"/>
            <a:ext cx="5181600" cy="3850898"/>
          </a:xfrm>
        </p:spPr>
        <p:txBody>
          <a:bodyPr>
            <a:normAutofit/>
          </a:bodyPr>
          <a:lstStyle/>
          <a:p>
            <a:r>
              <a:rPr lang="en-US" sz="1600" dirty="0"/>
              <a:t>The first year and a half of the Continental Army saw both great success and great failure.</a:t>
            </a:r>
          </a:p>
          <a:p>
            <a:r>
              <a:rPr lang="en-US" sz="1600" dirty="0"/>
              <a:t>In early 1776, the army drove British troops out of Boston, inspiring Congress to declare independence that summer.</a:t>
            </a:r>
          </a:p>
          <a:p>
            <a:r>
              <a:rPr lang="en-US" sz="1600" dirty="0"/>
              <a:t>Weeks later, in the Battle of Long Island, the army suffered one of its greatest defeats. After a series of battles, the British captured New York City.</a:t>
            </a:r>
          </a:p>
          <a:p>
            <a:r>
              <a:rPr lang="en-US" sz="1600" dirty="0"/>
              <a:t>By wintertime, British troops were on the outskirts of Philadelphia, the new nation’s capital.</a:t>
            </a:r>
          </a:p>
          <a:p>
            <a:r>
              <a:rPr lang="en-US" sz="1600" dirty="0"/>
              <a:t>1776 ended and 1777 started well, though, when the army defeated British troops at Trenton and Princeton, in New Jersey.</a:t>
            </a:r>
          </a:p>
        </p:txBody>
      </p:sp>
      <p:pic>
        <p:nvPicPr>
          <p:cNvPr id="2050" name="Picture 2" descr="undefined">
            <a:extLst>
              <a:ext uri="{FF2B5EF4-FFF2-40B4-BE49-F238E27FC236}">
                <a16:creationId xmlns:a16="http://schemas.microsoft.com/office/drawing/2014/main" id="{E668B22E-BBE5-090F-81CB-6E33717EDCF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9748" r="13218" b="-1"/>
          <a:stretch/>
        </p:blipFill>
        <p:spPr bwMode="auto">
          <a:xfrm>
            <a:off x="6172200" y="1825625"/>
            <a:ext cx="5181600" cy="385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9845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Thumbnail xmlns="99639bad-cfa9-4ce6-b936-580a309075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973A7F-0549-4C79-B043-8A0905A1909B}">
  <ds:schemaRefs>
    <ds:schemaRef ds:uri="962a2ba3-4e85-4590-8cac-33237e5999cc"/>
    <ds:schemaRef ds:uri="99639bad-cfa9-4ce6-b936-580a309075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ADE51D-CF1D-42B8-B184-75756CB75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3825F3-42FC-426E-9BC5-80FD5901A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1428</TotalTime>
  <Words>3324</Words>
  <Application>Microsoft Office PowerPoint</Application>
  <PresentationFormat>Widescreen</PresentationFormat>
  <Paragraphs>181</Paragraphs>
  <Slides>18</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Adobe Devanagari</vt:lpstr>
      <vt:lpstr>Arial</vt:lpstr>
      <vt:lpstr>Calibri</vt:lpstr>
      <vt:lpstr>Georgia</vt:lpstr>
      <vt:lpstr>Office Theme</vt:lpstr>
      <vt:lpstr>1775 Perspectives: The Continental Army</vt:lpstr>
      <vt:lpstr>Continental Army In4Minutes</vt:lpstr>
      <vt:lpstr>Militia Origins</vt:lpstr>
      <vt:lpstr>Washington Takes Command</vt:lpstr>
      <vt:lpstr>The Continental Army’s Structure</vt:lpstr>
      <vt:lpstr>The Three Branches of the Army Infantry, Artillery, &amp; Cavalry</vt:lpstr>
      <vt:lpstr>Notable  Leaders</vt:lpstr>
      <vt:lpstr>Soldier Life in the Revolution (In VR!)</vt:lpstr>
      <vt:lpstr>Early Successes and Failures</vt:lpstr>
      <vt:lpstr>Surviving Harsh Winters</vt:lpstr>
      <vt:lpstr>Critical Campaigns - 1777</vt:lpstr>
      <vt:lpstr>Training at Valley Forge</vt:lpstr>
      <vt:lpstr>The Continental Line Regiments</vt:lpstr>
      <vt:lpstr>Success in the South</vt:lpstr>
      <vt:lpstr>Yorktown and Victory</vt:lpstr>
      <vt:lpstr>Aftermath</vt:lpstr>
      <vt:lpstr>Primary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42</cp:revision>
  <dcterms:created xsi:type="dcterms:W3CDTF">2019-06-11T12:13:11Z</dcterms:created>
  <dcterms:modified xsi:type="dcterms:W3CDTF">2025-07-21T00:10:00Z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