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941" r:id="rId6"/>
    <p:sldId id="927" r:id="rId7"/>
    <p:sldId id="929" r:id="rId8"/>
    <p:sldId id="930" r:id="rId9"/>
    <p:sldId id="932" r:id="rId10"/>
    <p:sldId id="942" r:id="rId11"/>
    <p:sldId id="943" r:id="rId12"/>
    <p:sldId id="931" r:id="rId13"/>
    <p:sldId id="944" r:id="rId14"/>
    <p:sldId id="945" r:id="rId15"/>
    <p:sldId id="946" r:id="rId16"/>
    <p:sldId id="947" r:id="rId17"/>
    <p:sldId id="948" r:id="rId18"/>
    <p:sldId id="979" r:id="rId19"/>
    <p:sldId id="9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073"/>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A686-5610-140A-7CE3-CA9D37356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D339C-5E33-31BA-034B-0647161AF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8A4AD-FCD8-CC55-AF09-7F11AB3E631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British marched into Lexington and Concord intending to suppress the possibility of rebellion by seizing weapons from the colonists. Instead, their actions sparked the first battle of the Revolutionary War. The colonists’ intricate alarm system summoned local militia companies, enabling them to successfully counter the British threat. Learn more: https://www.battlefields.org/learn/revolutionary-war/battles/lexington-and-concord </a:t>
            </a:r>
            <a:endParaRPr lang="en-US" i="0" dirty="0">
              <a:cs typeface="Calibri"/>
            </a:endParaRPr>
          </a:p>
        </p:txBody>
      </p:sp>
      <p:sp>
        <p:nvSpPr>
          <p:cNvPr id="4" name="Slide Number Placeholder 3">
            <a:extLst>
              <a:ext uri="{FF2B5EF4-FFF2-40B4-BE49-F238E27FC236}">
                <a16:creationId xmlns:a16="http://schemas.microsoft.com/office/drawing/2014/main" id="{1360AD4D-C896-AFE3-1C66-C0BC0CF6FCD1}"/>
              </a:ext>
            </a:extLst>
          </p:cNvPr>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63289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0855-843D-26B5-2478-547E389A9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784E3-D231-2574-6A86-9C732A4FC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5665B-940F-1CB3-EA01-DC348201E5C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Drums sounded around 3:30 p.m., and British forces launched themselves toward the hill and the rail fence running perpendicular to the Mystic River and on the left of the American line. What ensued was a two-hour engagement that ended with American withdrawal and a short-lived pursuit by the weary British soldiery. On the hillside of Breed’s Hill and along the stretch of sandy soil on the bank of the Mystic River laid more than 1,000 dead and wounded British soldiers. Approximately 450 colonials were killed and wounded, including the great Patriot Dr. Joseph Warren, so instrumental in the build-up of Massachusetts and the burgeoning revolutionary movement. He had risen from his bed, where he had been laid-low with a migraine, to rush to Breed’s Hill, where he was one of the last to fall as the redoubt itself fell to the British.</a:t>
            </a:r>
            <a:endParaRPr lang="en-US" dirty="0">
              <a:ea typeface="Calibri"/>
              <a:cs typeface="Calibri"/>
            </a:endParaRPr>
          </a:p>
        </p:txBody>
      </p:sp>
      <p:sp>
        <p:nvSpPr>
          <p:cNvPr id="4" name="Slide Number Placeholder 3">
            <a:extLst>
              <a:ext uri="{FF2B5EF4-FFF2-40B4-BE49-F238E27FC236}">
                <a16:creationId xmlns:a16="http://schemas.microsoft.com/office/drawing/2014/main" id="{CC09455D-B670-BA26-625F-408C1A17D1DF}"/>
              </a:ext>
            </a:extLst>
          </p:cNvPr>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85456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D78F-3946-6847-4CCE-F919197F6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3749-1FB8-E5FA-80FF-E901D5422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F50AE-D59E-1B77-1B5C-96D8B1FDD89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Once more the British push up the hill, stepping over the bodies of their dead and wounded comrades who lay “as thick as sheep in a fold,” and again they receive another patriot volley. Finally, on the third try –and just when the patriots run out of powder and shot—the British succeed in breaking through the patriot works. Intense hand-to-hand fighting occurs inside the fortification. The British are victorious but at a cost. At some point in the struggle, a “black soldier named Salem” is credited with killing British Maj. John Pitcairn, the officer despised for allegedly ordering his men to fire on patriots during the battle of Lexington and Concord weeks earlier.</a:t>
            </a:r>
            <a:endParaRPr lang="en-US" dirty="0">
              <a:ea typeface="Calibri"/>
              <a:cs typeface="Calibri"/>
            </a:endParaRPr>
          </a:p>
        </p:txBody>
      </p:sp>
      <p:sp>
        <p:nvSpPr>
          <p:cNvPr id="4" name="Slide Number Placeholder 3">
            <a:extLst>
              <a:ext uri="{FF2B5EF4-FFF2-40B4-BE49-F238E27FC236}">
                <a16:creationId xmlns:a16="http://schemas.microsoft.com/office/drawing/2014/main" id="{4C86310A-174D-DB3A-A705-E88D8AC34BA7}"/>
              </a:ext>
            </a:extLst>
          </p:cNvPr>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411937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“Our three generals,” a British officer wrote of his commanders in Boston, “expected rather to punish a mob than fight with troops that would look them in the face.” The King’s troops count 282 dead and another 800 wounded. Patriot casualties are less than half of the British total. British General Sir Henry Clinton is appalled at the carnage, calling it “a dear bought victory.” Badly depleted, the British abandon plans to seize another high point near the city and ultimately evacuate Boston.</a:t>
            </a: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16359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Though defeated, the Patriots are not demoralized. Those who choose to stay and keep the British bottled up in Boston become the nucleus of the Continental Army. The task of transforming the mob into a fighting force falls on the shoulders of Virginian George Washington, who assumes command in Cambridge, Massachusetts, within two weeks of the Battle of Bunker Hill.</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46762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View the Lesson Plan Teaching Guide for links to these Primary Sources, worksheets, and discussion suggestions.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76A47-E3E8-4124-BEE6-F406A91115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3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British conduct a running fight until they can reach the cover of British guns on ships anchored in the waterways surrounding Boston. The Patriots chase them but, having no clear orders, ultimately let them escape. </a:t>
            </a:r>
          </a:p>
          <a:p>
            <a:r>
              <a:rPr lang="en-US" sz="1200" b="0" i="0" kern="1200" dirty="0">
                <a:solidFill>
                  <a:schemeClr val="tx1"/>
                </a:solidFill>
                <a:effectLst/>
                <a:latin typeface="+mn-lt"/>
                <a:ea typeface="+mn-ea"/>
                <a:cs typeface="+mn-cs"/>
              </a:rPr>
              <a:t>In the wake of Lexington and Concord, Governor Gage finds Boston faced by a huge militia of men who have arrived from throughout New England to fight for liberty. Numbering 20,000, this resolute force will become part of the Continental Army.</a:t>
            </a:r>
            <a:endParaRPr lang="en-US" i="0"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73288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city of Boston lies on a peninsula. Today much of Boston harbor has been filled in with sediment to create new land, but in 1775 the “neck” of Boston connecting it to the mainland was extremely narrow. This meant that even with superior numbers the Patriots could not attack the city without taking heavy casualties. The roughly 16,000 Patriots outnumbered the 6,000 British Regulars in the city but instead of attacking encircle the town and begin a siege, cutting Boston off from supplies by land. The British fleet, however, continued to sail supplies and reinforcements into Boston Harbor, keeping the city fed and armed. The siege became a stalemate. Learn more: https://www.battlefields.org/learn/articles/ten-facts-boston-during-american-revolution</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5355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Learn more:</a:t>
            </a:r>
          </a:p>
          <a:p>
            <a:r>
              <a:rPr lang="en-US" dirty="0">
                <a:ea typeface="Calibri"/>
                <a:cs typeface="Calibri"/>
              </a:rPr>
              <a:t>Thomas Gage: https://www.battlefields.org/learn/biographies/thomas-gage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56211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Artemas Ward, a native of Massachusetts, commanded the growing force of militia gathering around Boston. He recognized that the only way to end the siege was to prevent British ships from entering Boston Harbor. Without cannons, however, he had no way of accomplishing this. The Continental Congress in Philadelphia thus instructs Benedict Arnold, a patriot leader, to gather a force of troops to attack Fort Ticonderoga, in upstate New York, to capture its cannons so Ward can use them at Boston. Learn more: https://www.battlefields.org/learn/articles/siege-boston</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07959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6A87-E050-B3C1-C64D-83D594C62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E3AB4-BE2F-BBDF-70BD-45BBEEF4F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1AAFE-9367-C0DC-3EDF-032A772FCFB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sheer number of militiamen gathered on the hills outside of Boston deeply troubles Gen. Thomas Gage and his newly arrived subordinates, Gens. William Howe, Henry Clinton, and John Burgoyne. On June 15 and June 16, the Patriots move forward to Breed’s Hill on the Charlestown peninsula, where they prepare a fortified position that all but invites a British response. General John Stark from New Hampshire recognizes that the left flank of the fortified position is exposed along the south bank of the Mystic River. He and his men assemble a makeshift split rail barricade to blunt any flanking action employed by the British. When the British officers look out at what has been erected in the short span of one evening they are stunned. Gage knows he has to take action.</a:t>
            </a:r>
            <a:endParaRPr lang="en-US" dirty="0">
              <a:ea typeface="Calibri"/>
              <a:cs typeface="Calibri"/>
            </a:endParaRPr>
          </a:p>
        </p:txBody>
      </p:sp>
      <p:sp>
        <p:nvSpPr>
          <p:cNvPr id="4" name="Slide Number Placeholder 3">
            <a:extLst>
              <a:ext uri="{FF2B5EF4-FFF2-40B4-BE49-F238E27FC236}">
                <a16:creationId xmlns:a16="http://schemas.microsoft.com/office/drawing/2014/main" id="{1D6ECC09-52E2-162C-BE37-4170A27D8D59}"/>
              </a:ext>
            </a:extLst>
          </p:cNvPr>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0000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A4ED-5A43-9682-0788-9AAFE318A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65075-7572-E9AF-D7F9-90F67650B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CFE78-6446-5BB8-9CC6-AB470E07EE2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British Army planned to launch an attack against the Americans on the heights north and south of Boston. Details of the attack were leaked, however, and a detachment of 1,000 Massachusetts and Connecticut soldiers—more of an armed mob than a military unit—gathered to defend a hill in Charlestown. Among the defenders were several enslaved and free African Americans as well. The violent clash of these forces on what is mistakenly known as “Bunker Hill” signaled that the colonial revolt would not be easily extinguished.</a:t>
            </a:r>
          </a:p>
          <a:p>
            <a:r>
              <a:rPr lang="en-US" sz="1200" b="0" i="0" kern="1200" dirty="0">
                <a:solidFill>
                  <a:schemeClr val="tx1"/>
                </a:solidFill>
                <a:effectLst/>
                <a:latin typeface="+mn-lt"/>
                <a:ea typeface="+mn-ea"/>
                <a:cs typeface="+mn-cs"/>
              </a:rPr>
              <a:t>Learn more: https://www.battlefields.org/learn/articles/battle-bunker-hill-success-too-dearly-bought </a:t>
            </a:r>
            <a:endParaRPr lang="en-US" dirty="0">
              <a:ea typeface="Calibri"/>
              <a:cs typeface="Calibri"/>
            </a:endParaRPr>
          </a:p>
        </p:txBody>
      </p:sp>
      <p:sp>
        <p:nvSpPr>
          <p:cNvPr id="4" name="Slide Number Placeholder 3">
            <a:extLst>
              <a:ext uri="{FF2B5EF4-FFF2-40B4-BE49-F238E27FC236}">
                <a16:creationId xmlns:a16="http://schemas.microsoft.com/office/drawing/2014/main" id="{F0BE1EDF-D0A7-0CE2-9F3E-0573464B40D1}"/>
              </a:ext>
            </a:extLst>
          </p:cNvPr>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264936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video is embedded in the slide, but here is the link: https://www.battlefields.org/learn/videos/bunker-hill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121797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14248-599D-D08E-FAEE-B70EA8774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B395B-3EC3-2C2D-DDEF-A5BF7FC74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E6CE1-285B-1910-621C-6A2BB8EC000F}"/>
              </a:ext>
            </a:extLst>
          </p:cNvPr>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 this sultry afternoon, Gage and his commanders order British regulars and grenadiers to move across Boston Harbor and disembark in lower Charlestown, where Gage will force the rabble’s hand with an assault. As the British move into position, the fatigued but spirited defenders are on the alert inside their hastily built fortifications.</a:t>
            </a:r>
          </a:p>
          <a:p>
            <a:pPr fontAlgn="base"/>
            <a:r>
              <a:rPr lang="en-US" sz="1200" b="0" i="0" kern="1200" dirty="0">
                <a:solidFill>
                  <a:schemeClr val="tx1"/>
                </a:solidFill>
                <a:effectLst/>
                <a:latin typeface="+mn-lt"/>
                <a:ea typeface="+mn-ea"/>
                <a:cs typeface="+mn-cs"/>
              </a:rPr>
              <a:t>Led by Gen. William Howe, King George’s troops climb Breed’s Hill in perfect battle formation. Legend has it that as they advance, American officer William Prescott cautions his men not to waste their powder, exclaiming “don’t fire until you see the whites of their eyes.” When British troops near the redoubt, the patriots unleash a withering volley, creating an absolute slaughter. One patriot remarks afterward, “They advanced toward us in order to swallow us up, but they found a </a:t>
            </a:r>
            <a:r>
              <a:rPr lang="en-US" sz="1200" b="0" i="0" kern="1200" dirty="0" err="1">
                <a:solidFill>
                  <a:schemeClr val="tx1"/>
                </a:solidFill>
                <a:effectLst/>
                <a:latin typeface="+mn-lt"/>
                <a:ea typeface="+mn-ea"/>
                <a:cs typeface="+mn-cs"/>
              </a:rPr>
              <a:t>choaky</a:t>
            </a:r>
            <a:r>
              <a:rPr lang="en-US" sz="1200" b="0" i="0" kern="1200" dirty="0">
                <a:solidFill>
                  <a:schemeClr val="tx1"/>
                </a:solidFill>
                <a:effectLst/>
                <a:latin typeface="+mn-lt"/>
                <a:ea typeface="+mn-ea"/>
                <a:cs typeface="+mn-cs"/>
              </a:rPr>
              <a:t>[sic] mouthful of us.” It is a veritable bloodbath as the British retreat back to their lines.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27BAA4EE-BDEE-E0C8-10EB-3A0C821A0503}"/>
              </a:ext>
            </a:extLst>
          </p:cNvPr>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579166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battlefields.org/learn/primary-sources/bunker-hill-we-entrenchd-made-for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mgeq7uqqmn8?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800" dirty="0"/>
              <a:t>1775 Perspectives: Battle of Bunker Hill</a:t>
            </a:r>
            <a:endParaRPr lang="en-US"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A Revolutionary War Lesson Plan</a:t>
            </a:r>
          </a:p>
        </p:txBody>
      </p:sp>
    </p:spTree>
    <p:extLst>
      <p:ext uri="{BB962C8B-B14F-4D97-AF65-F5344CB8AC3E}">
        <p14:creationId xmlns:p14="http://schemas.microsoft.com/office/powerpoint/2010/main" val="67548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F94C7-EEB9-C8D3-93A1-C87E6CCBC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17C52-3BB6-0C89-AC2C-9B26A585A7A6}"/>
              </a:ext>
            </a:extLst>
          </p:cNvPr>
          <p:cNvSpPr>
            <a:spLocks noGrp="1"/>
          </p:cNvSpPr>
          <p:nvPr>
            <p:ph type="title"/>
          </p:nvPr>
        </p:nvSpPr>
        <p:spPr>
          <a:xfrm>
            <a:off x="752239" y="-107004"/>
            <a:ext cx="3932237" cy="1600200"/>
          </a:xfrm>
        </p:spPr>
        <p:txBody>
          <a:bodyPr anchor="b">
            <a:normAutofit/>
          </a:bodyPr>
          <a:lstStyle/>
          <a:p>
            <a:r>
              <a:rPr lang="en-US" dirty="0">
                <a:solidFill>
                  <a:srgbClr val="C00000"/>
                </a:solidFill>
              </a:rPr>
              <a:t>The American  Plan</a:t>
            </a:r>
          </a:p>
        </p:txBody>
      </p:sp>
      <p:pic>
        <p:nvPicPr>
          <p:cNvPr id="5" name="Picture 4" descr="A group of people in military uniforms&#10;&#10;Description automatically generated">
            <a:extLst>
              <a:ext uri="{FF2B5EF4-FFF2-40B4-BE49-F238E27FC236}">
                <a16:creationId xmlns:a16="http://schemas.microsoft.com/office/drawing/2014/main" id="{978C4012-0445-4CE6-8C13-4977B563F8EE}"/>
              </a:ext>
            </a:extLst>
          </p:cNvPr>
          <p:cNvPicPr>
            <a:picLocks noChangeAspect="1"/>
          </p:cNvPicPr>
          <p:nvPr/>
        </p:nvPicPr>
        <p:blipFill>
          <a:blip r:embed="rId3">
            <a:extLst>
              <a:ext uri="{28A0092B-C50C-407E-A947-70E740481C1C}">
                <a14:useLocalDpi xmlns:a14="http://schemas.microsoft.com/office/drawing/2010/main" val="0"/>
              </a:ext>
            </a:extLst>
          </a:blip>
          <a:srcRect l="4281" r="11500" b="1"/>
          <a:stretch/>
        </p:blipFill>
        <p:spPr>
          <a:xfrm>
            <a:off x="5183188" y="987425"/>
            <a:ext cx="6172200" cy="4873625"/>
          </a:xfrm>
          <a:prstGeom prst="rect">
            <a:avLst/>
          </a:prstGeom>
          <a:noFill/>
        </p:spPr>
      </p:pic>
      <p:sp>
        <p:nvSpPr>
          <p:cNvPr id="3" name="Content Placeholder 2">
            <a:extLst>
              <a:ext uri="{FF2B5EF4-FFF2-40B4-BE49-F238E27FC236}">
                <a16:creationId xmlns:a16="http://schemas.microsoft.com/office/drawing/2014/main" id="{C63C7FCD-EBE7-2281-140D-8B5C65B6D87B}"/>
              </a:ext>
            </a:extLst>
          </p:cNvPr>
          <p:cNvSpPr>
            <a:spLocks noGrp="1"/>
          </p:cNvSpPr>
          <p:nvPr>
            <p:ph type="body" sz="half" idx="2"/>
          </p:nvPr>
        </p:nvSpPr>
        <p:spPr>
          <a:xfrm>
            <a:off x="603116" y="1775298"/>
            <a:ext cx="4081360" cy="3662464"/>
          </a:xfrm>
        </p:spPr>
        <p:txBody>
          <a:bodyPr vert="horz" lIns="91440" tIns="45720" rIns="91440" bIns="45720" rtlCol="0">
            <a:normAutofit/>
          </a:bodyPr>
          <a:lstStyle/>
          <a:p>
            <a:pPr marL="285750" indent="-285750">
              <a:buFont typeface="Arial" panose="020B0604020202020204" pitchFamily="34" charset="0"/>
              <a:buChar char="•"/>
            </a:pPr>
            <a:r>
              <a:rPr lang="en-US" dirty="0"/>
              <a:t>The British typically attacked in tightly-packed formations, relying on their numbers to give victory as they rushed in for hand-to-hand combat. </a:t>
            </a:r>
          </a:p>
          <a:p>
            <a:pPr marL="285750" indent="-285750">
              <a:buFont typeface="Arial" panose="020B0604020202020204" pitchFamily="34" charset="0"/>
              <a:buChar char="•"/>
            </a:pPr>
            <a:r>
              <a:rPr lang="en-US" dirty="0"/>
              <a:t>The New England Militia hoped to counter the British tactics by waiting to shoot until the British were within close range, maximizing the British casualties. </a:t>
            </a:r>
          </a:p>
          <a:p>
            <a:pPr marL="285750" indent="-285750">
              <a:buFont typeface="Arial" panose="020B0604020202020204" pitchFamily="34" charset="0"/>
              <a:buChar char="•"/>
            </a:pPr>
            <a:r>
              <a:rPr lang="en-US" dirty="0"/>
              <a:t>One militia leader legendarily said: </a:t>
            </a:r>
            <a:r>
              <a:rPr lang="en-US" dirty="0">
                <a:solidFill>
                  <a:srgbClr val="C00000"/>
                </a:solidFill>
              </a:rPr>
              <a:t>“don’t fire until you see the whites of their eyes.”</a:t>
            </a:r>
          </a:p>
        </p:txBody>
      </p:sp>
      <p:sp>
        <p:nvSpPr>
          <p:cNvPr id="6" name="TextBox 5">
            <a:extLst>
              <a:ext uri="{FF2B5EF4-FFF2-40B4-BE49-F238E27FC236}">
                <a16:creationId xmlns:a16="http://schemas.microsoft.com/office/drawing/2014/main" id="{12452F10-096D-5BFD-5F24-19D825C42AF3}"/>
              </a:ext>
            </a:extLst>
          </p:cNvPr>
          <p:cNvSpPr txBox="1"/>
          <p:nvPr/>
        </p:nvSpPr>
        <p:spPr>
          <a:xfrm>
            <a:off x="5183188" y="5870575"/>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269034976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5821-C100-F802-47C3-1273C5CC7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DA355-42C0-C38B-BACA-79BC46546699}"/>
              </a:ext>
            </a:extLst>
          </p:cNvPr>
          <p:cNvSpPr>
            <a:spLocks noGrp="1"/>
          </p:cNvSpPr>
          <p:nvPr>
            <p:ph type="title"/>
          </p:nvPr>
        </p:nvSpPr>
        <p:spPr>
          <a:xfrm>
            <a:off x="839788" y="0"/>
            <a:ext cx="3932237" cy="1600200"/>
          </a:xfrm>
        </p:spPr>
        <p:txBody>
          <a:bodyPr anchor="b">
            <a:normAutofit/>
          </a:bodyPr>
          <a:lstStyle/>
          <a:p>
            <a:r>
              <a:rPr lang="en-US" dirty="0">
                <a:solidFill>
                  <a:srgbClr val="C00000"/>
                </a:solidFill>
              </a:rPr>
              <a:t>The Charge</a:t>
            </a:r>
          </a:p>
        </p:txBody>
      </p:sp>
      <p:sp>
        <p:nvSpPr>
          <p:cNvPr id="3" name="Content Placeholder 2">
            <a:extLst>
              <a:ext uri="{FF2B5EF4-FFF2-40B4-BE49-F238E27FC236}">
                <a16:creationId xmlns:a16="http://schemas.microsoft.com/office/drawing/2014/main" id="{DC5A40C1-5EF5-B1D8-32C9-E4BC83C19EB3}"/>
              </a:ext>
            </a:extLst>
          </p:cNvPr>
          <p:cNvSpPr>
            <a:spLocks noGrp="1"/>
          </p:cNvSpPr>
          <p:nvPr>
            <p:ph type="body" sz="half" idx="2"/>
          </p:nvPr>
        </p:nvSpPr>
        <p:spPr>
          <a:xfrm>
            <a:off x="839788" y="2057400"/>
            <a:ext cx="3932237" cy="3537642"/>
          </a:xfrm>
        </p:spPr>
        <p:txBody>
          <a:bodyPr vert="horz" lIns="91440" tIns="45720" rIns="91440" bIns="45720" rtlCol="0">
            <a:normAutofit/>
          </a:bodyPr>
          <a:lstStyle/>
          <a:p>
            <a:pPr marL="285750" indent="-285750">
              <a:buFont typeface="Arial" panose="020B0604020202020204" pitchFamily="34" charset="0"/>
              <a:buChar char="•"/>
            </a:pPr>
            <a:r>
              <a:rPr lang="en-US" dirty="0"/>
              <a:t>The British marched toward Bunker Hill and up the slopes. The Americans held their fire until the last moment, then unleashed a devastating volley.</a:t>
            </a:r>
          </a:p>
          <a:p>
            <a:pPr marL="285750" indent="-285750">
              <a:buFont typeface="Arial" panose="020B0604020202020204" pitchFamily="34" charset="0"/>
              <a:buChar char="•"/>
            </a:pPr>
            <a:r>
              <a:rPr lang="en-US" dirty="0"/>
              <a:t>Militia soldiers were told to aim at British officers. Many were killed in the first charge, leaving many British soldiers leaderless.</a:t>
            </a:r>
          </a:p>
          <a:p>
            <a:pPr marL="285750" indent="-285750">
              <a:buFont typeface="Arial" panose="020B0604020202020204" pitchFamily="34" charset="0"/>
              <a:buChar char="•"/>
            </a:pPr>
            <a:r>
              <a:rPr lang="en-US" dirty="0"/>
              <a:t>The British charged the hill three times. The Americans beat them back twice. On the third charge, the Redcoats broke into the defenses.</a:t>
            </a:r>
          </a:p>
        </p:txBody>
      </p:sp>
      <p:pic>
        <p:nvPicPr>
          <p:cNvPr id="4" name="Picture 3" descr="A map of a battle&#10;&#10;Description automatically generated">
            <a:extLst>
              <a:ext uri="{FF2B5EF4-FFF2-40B4-BE49-F238E27FC236}">
                <a16:creationId xmlns:a16="http://schemas.microsoft.com/office/drawing/2014/main" id="{FE643940-C0AF-0A1A-0B88-4DCEBA6CADD3}"/>
              </a:ext>
            </a:extLst>
          </p:cNvPr>
          <p:cNvPicPr>
            <a:picLocks noChangeAspect="1"/>
          </p:cNvPicPr>
          <p:nvPr/>
        </p:nvPicPr>
        <p:blipFill>
          <a:blip r:embed="rId3">
            <a:extLst>
              <a:ext uri="{28A0092B-C50C-407E-A947-70E740481C1C}">
                <a14:useLocalDpi xmlns:a14="http://schemas.microsoft.com/office/drawing/2010/main" val="0"/>
              </a:ext>
            </a:extLst>
          </a:blip>
          <a:srcRect l="773" r="6774" b="-3"/>
          <a:stretch/>
        </p:blipFill>
        <p:spPr>
          <a:xfrm>
            <a:off x="5183207" y="987425"/>
            <a:ext cx="6172161" cy="4873625"/>
          </a:xfrm>
          <a:prstGeom prst="rect">
            <a:avLst/>
          </a:prstGeom>
          <a:noFill/>
        </p:spPr>
      </p:pic>
    </p:spTree>
    <p:extLst>
      <p:ext uri="{BB962C8B-B14F-4D97-AF65-F5344CB8AC3E}">
        <p14:creationId xmlns:p14="http://schemas.microsoft.com/office/powerpoint/2010/main" val="15678391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3DB3-DC93-C5B0-9F3B-37FCCBC7D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4861B-0131-CB18-B337-04F88774E631}"/>
              </a:ext>
            </a:extLst>
          </p:cNvPr>
          <p:cNvSpPr>
            <a:spLocks noGrp="1"/>
          </p:cNvSpPr>
          <p:nvPr>
            <p:ph type="title"/>
          </p:nvPr>
        </p:nvSpPr>
        <p:spPr>
          <a:xfrm>
            <a:off x="838200" y="365125"/>
            <a:ext cx="10515600" cy="1325563"/>
          </a:xfrm>
        </p:spPr>
        <p:txBody>
          <a:bodyPr anchor="ctr">
            <a:normAutofit/>
          </a:bodyPr>
          <a:lstStyle/>
          <a:p>
            <a:r>
              <a:rPr lang="en-US" dirty="0">
                <a:solidFill>
                  <a:srgbClr val="C00000"/>
                </a:solidFill>
              </a:rPr>
              <a:t>Close Combat</a:t>
            </a:r>
          </a:p>
        </p:txBody>
      </p:sp>
      <p:pic>
        <p:nvPicPr>
          <p:cNvPr id="6" name="Picture 5" descr="A painting of a group of people in military uniforms&#10;&#10;Description automatically generated">
            <a:extLst>
              <a:ext uri="{FF2B5EF4-FFF2-40B4-BE49-F238E27FC236}">
                <a16:creationId xmlns:a16="http://schemas.microsoft.com/office/drawing/2014/main" id="{A1BF7D0E-B54E-7941-5C2B-3A89016D5A57}"/>
              </a:ext>
            </a:extLst>
          </p:cNvPr>
          <p:cNvPicPr>
            <a:picLocks noChangeAspect="1"/>
          </p:cNvPicPr>
          <p:nvPr/>
        </p:nvPicPr>
        <p:blipFill>
          <a:blip r:embed="rId3">
            <a:extLst>
              <a:ext uri="{28A0092B-C50C-407E-A947-70E740481C1C}">
                <a14:useLocalDpi xmlns:a14="http://schemas.microsoft.com/office/drawing/2010/main" val="0"/>
              </a:ext>
            </a:extLst>
          </a:blip>
          <a:srcRect l="5871" r="5324" b="2"/>
          <a:stretch/>
        </p:blipFill>
        <p:spPr>
          <a:xfrm>
            <a:off x="838200" y="1825625"/>
            <a:ext cx="5181600" cy="3850898"/>
          </a:xfrm>
          <a:prstGeom prst="rect">
            <a:avLst/>
          </a:prstGeom>
          <a:noFill/>
        </p:spPr>
      </p:pic>
      <p:sp>
        <p:nvSpPr>
          <p:cNvPr id="3" name="Content Placeholder 2">
            <a:extLst>
              <a:ext uri="{FF2B5EF4-FFF2-40B4-BE49-F238E27FC236}">
                <a16:creationId xmlns:a16="http://schemas.microsoft.com/office/drawing/2014/main" id="{2B834A69-B749-51E0-6DFB-8A264DBAA2B2}"/>
              </a:ext>
            </a:extLst>
          </p:cNvPr>
          <p:cNvSpPr>
            <a:spLocks noGrp="1"/>
          </p:cNvSpPr>
          <p:nvPr>
            <p:ph sz="half" idx="2"/>
          </p:nvPr>
        </p:nvSpPr>
        <p:spPr>
          <a:xfrm>
            <a:off x="6172200" y="1825625"/>
            <a:ext cx="5181600" cy="3850898"/>
          </a:xfrm>
        </p:spPr>
        <p:txBody>
          <a:bodyPr vert="horz" lIns="91440" tIns="45720" rIns="91440" bIns="45720" rtlCol="0">
            <a:normAutofit fontScale="92500" lnSpcReduction="10000"/>
          </a:bodyPr>
          <a:lstStyle/>
          <a:p>
            <a:pPr marL="285750" indent="-285750">
              <a:buFont typeface="Arial" panose="020B0604020202020204" pitchFamily="34" charset="0"/>
              <a:buChar char="•"/>
            </a:pPr>
            <a:r>
              <a:rPr lang="en-US" sz="2000" dirty="0"/>
              <a:t>When the British finally broke into the American defenses, they put their bayonets to use. </a:t>
            </a:r>
          </a:p>
          <a:p>
            <a:pPr marL="285750" indent="-285750">
              <a:buFont typeface="Arial" panose="020B0604020202020204" pitchFamily="34" charset="0"/>
              <a:buChar char="•"/>
            </a:pPr>
            <a:r>
              <a:rPr lang="en-US" sz="2000" dirty="0">
                <a:solidFill>
                  <a:schemeClr val="accent1"/>
                </a:solidFill>
              </a:rPr>
              <a:t>Bayonets were blades attached to the end of muskets and used for stabbing and hand-to-hand combat.</a:t>
            </a:r>
          </a:p>
          <a:p>
            <a:pPr marL="285750" indent="-285750">
              <a:buFont typeface="Arial" panose="020B0604020202020204" pitchFamily="34" charset="0"/>
              <a:buChar char="•"/>
            </a:pPr>
            <a:r>
              <a:rPr lang="en-US" sz="2000" dirty="0"/>
              <a:t>British soldiers, well trained on bayonet tactics, pushed back the untrained Patriot militia.</a:t>
            </a:r>
          </a:p>
          <a:p>
            <a:pPr marL="285750" indent="-285750">
              <a:buFont typeface="Arial" panose="020B0604020202020204" pitchFamily="34" charset="0"/>
              <a:buChar char="•"/>
            </a:pPr>
            <a:r>
              <a:rPr lang="en-US" sz="2000" dirty="0"/>
              <a:t>Dr. Joseph Warren, a notable Boston patriot, fell in the intense fighting. </a:t>
            </a:r>
          </a:p>
          <a:p>
            <a:pPr marL="285750" indent="-285750">
              <a:buFont typeface="Arial" panose="020B0604020202020204" pitchFamily="34" charset="0"/>
              <a:buChar char="•"/>
            </a:pPr>
            <a:r>
              <a:rPr lang="en-US" sz="2000" dirty="0"/>
              <a:t>The British captured Bunker Hill, forcing the militia to leave the high ground and the Charlestown Peninsula.</a:t>
            </a:r>
          </a:p>
        </p:txBody>
      </p:sp>
      <p:sp>
        <p:nvSpPr>
          <p:cNvPr id="7" name="TextBox 6">
            <a:extLst>
              <a:ext uri="{FF2B5EF4-FFF2-40B4-BE49-F238E27FC236}">
                <a16:creationId xmlns:a16="http://schemas.microsoft.com/office/drawing/2014/main" id="{3B887ED0-844F-5F3D-D4EE-E39550BD83A0}"/>
              </a:ext>
            </a:extLst>
          </p:cNvPr>
          <p:cNvSpPr txBox="1"/>
          <p:nvPr/>
        </p:nvSpPr>
        <p:spPr>
          <a:xfrm>
            <a:off x="4687077" y="5676523"/>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205199362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8EBB-9C99-A3C6-8475-1720F690F730}"/>
              </a:ext>
            </a:extLst>
          </p:cNvPr>
          <p:cNvSpPr>
            <a:spLocks noGrp="1"/>
          </p:cNvSpPr>
          <p:nvPr>
            <p:ph type="title"/>
          </p:nvPr>
        </p:nvSpPr>
        <p:spPr/>
        <p:txBody>
          <a:bodyPr/>
          <a:lstStyle/>
          <a:p>
            <a:pPr algn="ctr"/>
            <a:r>
              <a:rPr lang="en-US" dirty="0">
                <a:solidFill>
                  <a:srgbClr val="C00000"/>
                </a:solidFill>
              </a:rPr>
              <a:t>Bunker Hill by the Numbers</a:t>
            </a:r>
          </a:p>
        </p:txBody>
      </p:sp>
      <p:pic>
        <p:nvPicPr>
          <p:cNvPr id="10" name="Picture 9">
            <a:extLst>
              <a:ext uri="{FF2B5EF4-FFF2-40B4-BE49-F238E27FC236}">
                <a16:creationId xmlns:a16="http://schemas.microsoft.com/office/drawing/2014/main" id="{690FF429-06E6-F392-2783-5A799FFE22F5}"/>
              </a:ext>
            </a:extLst>
          </p:cNvPr>
          <p:cNvPicPr>
            <a:picLocks noChangeAspect="1"/>
          </p:cNvPicPr>
          <p:nvPr/>
        </p:nvPicPr>
        <p:blipFill>
          <a:blip r:embed="rId3"/>
          <a:stretch>
            <a:fillRect/>
          </a:stretch>
        </p:blipFill>
        <p:spPr>
          <a:xfrm>
            <a:off x="2897956" y="1690688"/>
            <a:ext cx="3569755" cy="2209207"/>
          </a:xfrm>
          <a:prstGeom prst="rect">
            <a:avLst/>
          </a:prstGeom>
        </p:spPr>
      </p:pic>
      <p:pic>
        <p:nvPicPr>
          <p:cNvPr id="12" name="Picture 11">
            <a:extLst>
              <a:ext uri="{FF2B5EF4-FFF2-40B4-BE49-F238E27FC236}">
                <a16:creationId xmlns:a16="http://schemas.microsoft.com/office/drawing/2014/main" id="{8D606A4D-4872-0E7D-2724-AC76D2188943}"/>
              </a:ext>
            </a:extLst>
          </p:cNvPr>
          <p:cNvPicPr>
            <a:picLocks noChangeAspect="1"/>
          </p:cNvPicPr>
          <p:nvPr/>
        </p:nvPicPr>
        <p:blipFill>
          <a:blip r:embed="rId4"/>
          <a:stretch>
            <a:fillRect/>
          </a:stretch>
        </p:blipFill>
        <p:spPr>
          <a:xfrm>
            <a:off x="5913531" y="3812905"/>
            <a:ext cx="4383902" cy="2679970"/>
          </a:xfrm>
          <a:prstGeom prst="rect">
            <a:avLst/>
          </a:prstGeom>
        </p:spPr>
      </p:pic>
    </p:spTree>
    <p:extLst>
      <p:ext uri="{BB962C8B-B14F-4D97-AF65-F5344CB8AC3E}">
        <p14:creationId xmlns:p14="http://schemas.microsoft.com/office/powerpoint/2010/main" val="54057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7635-D109-E2D4-F4F7-8A4100142B2C}"/>
              </a:ext>
            </a:extLst>
          </p:cNvPr>
          <p:cNvSpPr>
            <a:spLocks noGrp="1"/>
          </p:cNvSpPr>
          <p:nvPr>
            <p:ph type="title"/>
          </p:nvPr>
        </p:nvSpPr>
        <p:spPr>
          <a:xfrm>
            <a:off x="839788" y="0"/>
            <a:ext cx="3932237" cy="1600200"/>
          </a:xfrm>
        </p:spPr>
        <p:txBody>
          <a:bodyPr anchor="b">
            <a:normAutofit/>
          </a:bodyPr>
          <a:lstStyle/>
          <a:p>
            <a:r>
              <a:rPr lang="en-US" dirty="0">
                <a:solidFill>
                  <a:srgbClr val="C00000"/>
                </a:solidFill>
              </a:rPr>
              <a:t>Aftermath</a:t>
            </a:r>
          </a:p>
        </p:txBody>
      </p:sp>
      <p:pic>
        <p:nvPicPr>
          <p:cNvPr id="6" name="Picture Placeholder 5" descr="A painting of a battle&#10;&#10;Description automatically generated">
            <a:extLst>
              <a:ext uri="{FF2B5EF4-FFF2-40B4-BE49-F238E27FC236}">
                <a16:creationId xmlns:a16="http://schemas.microsoft.com/office/drawing/2014/main" id="{4304BD89-6671-CDE4-0967-424E0EDC2D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356550"/>
            <a:ext cx="6172200" cy="4135374"/>
          </a:xfrm>
          <a:noFill/>
        </p:spPr>
      </p:pic>
      <p:sp>
        <p:nvSpPr>
          <p:cNvPr id="4" name="Text Placeholder 3">
            <a:extLst>
              <a:ext uri="{FF2B5EF4-FFF2-40B4-BE49-F238E27FC236}">
                <a16:creationId xmlns:a16="http://schemas.microsoft.com/office/drawing/2014/main" id="{316220BA-FB90-3EB0-2518-CC20AF7F4F02}"/>
              </a:ext>
            </a:extLst>
          </p:cNvPr>
          <p:cNvSpPr>
            <a:spLocks noGrp="1"/>
          </p:cNvSpPr>
          <p:nvPr>
            <p:ph type="body" sz="half" idx="2"/>
          </p:nvPr>
        </p:nvSpPr>
        <p:spPr>
          <a:xfrm>
            <a:off x="839788" y="2057400"/>
            <a:ext cx="3932237" cy="3501428"/>
          </a:xfrm>
        </p:spPr>
        <p:txBody>
          <a:bodyPr>
            <a:normAutofit/>
          </a:bodyPr>
          <a:lstStyle/>
          <a:p>
            <a:pPr marL="285750" indent="-285750">
              <a:buFont typeface="Arial" panose="020B0604020202020204" pitchFamily="34" charset="0"/>
              <a:buChar char="•"/>
            </a:pPr>
            <a:r>
              <a:rPr lang="en-US" sz="1400" dirty="0"/>
              <a:t>The British suffered heavy casualties. One in three British soldiers who attacked at Bunker Hill were killed or wounded.</a:t>
            </a:r>
          </a:p>
          <a:p>
            <a:pPr marL="285750" indent="-285750">
              <a:buFont typeface="Arial" panose="020B0604020202020204" pitchFamily="34" charset="0"/>
              <a:buChar char="•"/>
            </a:pPr>
            <a:r>
              <a:rPr lang="en-US" sz="1400" dirty="0"/>
              <a:t>Although the British captured the hill, the Americans proved they could stand up to British soldiers in combat.</a:t>
            </a:r>
          </a:p>
          <a:p>
            <a:pPr marL="285750" indent="-285750">
              <a:buFont typeface="Arial" panose="020B0604020202020204" pitchFamily="34" charset="0"/>
              <a:buChar char="•"/>
            </a:pPr>
            <a:r>
              <a:rPr lang="en-US" sz="1400" dirty="0"/>
              <a:t>News of the battle boosted the American cause, convincing many to join the fight to enlist in the Continental Army and local militias.</a:t>
            </a:r>
          </a:p>
          <a:p>
            <a:pPr marL="285750" indent="-285750">
              <a:buFont typeface="Arial" panose="020B0604020202020204" pitchFamily="34" charset="0"/>
              <a:buChar char="•"/>
            </a:pPr>
            <a:r>
              <a:rPr lang="en-US" sz="1400" dirty="0"/>
              <a:t>General Howe, wishing to avoid further loss, decided not to launch any more attacks on American positions, cementing the stalemate at Boston, to Patriot advantage.</a:t>
            </a:r>
          </a:p>
        </p:txBody>
      </p:sp>
    </p:spTree>
    <p:extLst>
      <p:ext uri="{BB962C8B-B14F-4D97-AF65-F5344CB8AC3E}">
        <p14:creationId xmlns:p14="http://schemas.microsoft.com/office/powerpoint/2010/main" val="25043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lstStyle/>
          <a:p>
            <a:r>
              <a:rPr lang="en-US" dirty="0"/>
              <a:t>Primary Sources</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en-US" b="1" dirty="0"/>
              <a:t>British</a:t>
            </a:r>
          </a:p>
          <a:p>
            <a:r>
              <a:rPr lang="en-US" i="1" dirty="0"/>
              <a:t>1775: “In His Majesty’s Name, Offer and Promise, His Most Gracious Pardon”</a:t>
            </a:r>
          </a:p>
          <a:p>
            <a:r>
              <a:rPr lang="en-US" i="1" dirty="0"/>
              <a:t>Bunker Hill: “Very Fatal to the 1</a:t>
            </a:r>
            <a:r>
              <a:rPr lang="en-US" i="1" baseline="30000" dirty="0"/>
              <a:t>st</a:t>
            </a:r>
            <a:r>
              <a:rPr lang="en-US" i="1" dirty="0"/>
              <a:t> Battalion of Marines”</a:t>
            </a:r>
          </a:p>
          <a:p>
            <a:r>
              <a:rPr lang="en-US" i="1" dirty="0"/>
              <a:t>Bunker Hill: "To Acquaint Your Lordship of an Action on the 17th"</a:t>
            </a:r>
          </a:p>
          <a:p>
            <a:pPr marL="0" indent="0">
              <a:buNone/>
            </a:pPr>
            <a:endParaRPr lang="en-US" b="1" dirty="0"/>
          </a:p>
          <a:p>
            <a:pPr marL="0" indent="0">
              <a:buNone/>
            </a:pPr>
            <a:endParaRPr lang="en-US" b="0" i="1" dirty="0">
              <a:solidFill>
                <a:srgbClr val="002060"/>
              </a:solidFill>
              <a:ea typeface="+mn-lt"/>
              <a:cs typeface="+mn-lt"/>
            </a:endParaRPr>
          </a:p>
        </p:txBody>
      </p:sp>
      <p:sp>
        <p:nvSpPr>
          <p:cNvPr id="5" name="Content Placeholder 4">
            <a:extLst>
              <a:ext uri="{FF2B5EF4-FFF2-40B4-BE49-F238E27FC236}">
                <a16:creationId xmlns:a16="http://schemas.microsoft.com/office/drawing/2014/main" id="{BDF459E2-0A99-8D20-3610-508239759EA8}"/>
              </a:ext>
            </a:extLst>
          </p:cNvPr>
          <p:cNvSpPr>
            <a:spLocks noGrp="1"/>
          </p:cNvSpPr>
          <p:nvPr>
            <p:ph sz="half" idx="2"/>
          </p:nvPr>
        </p:nvSpPr>
        <p:spPr>
          <a:xfrm>
            <a:off x="6019800" y="1825625"/>
            <a:ext cx="5181600" cy="3850898"/>
          </a:xfrm>
        </p:spPr>
        <p:txBody>
          <a:bodyPr vert="horz" lIns="91440" tIns="45720" rIns="91440" bIns="45720" rtlCol="0" anchor="t">
            <a:normAutofit fontScale="77500" lnSpcReduction="20000"/>
          </a:bodyPr>
          <a:lstStyle/>
          <a:p>
            <a:pPr marL="0" indent="0">
              <a:buNone/>
            </a:pPr>
            <a:r>
              <a:rPr lang="en-US" b="1" dirty="0"/>
              <a:t>American</a:t>
            </a:r>
          </a:p>
          <a:p>
            <a:r>
              <a:rPr lang="en-US" i="1" dirty="0"/>
              <a:t>Bunker Hill: “We </a:t>
            </a:r>
            <a:r>
              <a:rPr lang="en-US" i="1" dirty="0" err="1"/>
              <a:t>Entrench’d</a:t>
            </a:r>
            <a:r>
              <a:rPr lang="en-US" i="1" dirty="0"/>
              <a:t> &amp; Made a Fort”</a:t>
            </a:r>
          </a:p>
          <a:p>
            <a:r>
              <a:rPr lang="en-US" i="1" dirty="0"/>
              <a:t>Bunker Hill: “My Brother was Missing”</a:t>
            </a:r>
          </a:p>
          <a:p>
            <a:r>
              <a:rPr lang="en-US" i="1" dirty="0"/>
              <a:t>1775: “Dr. Warren…Fell Gloriously Fighting For His Country”</a:t>
            </a:r>
          </a:p>
          <a:p>
            <a:r>
              <a:rPr lang="en-US" i="1" dirty="0"/>
              <a:t>1775: The Committee of Safety’s Account of The Battle of Bunker Hill</a:t>
            </a:r>
          </a:p>
          <a:p>
            <a:r>
              <a:rPr lang="en-US" i="1" dirty="0"/>
              <a:t>Dedication Speech for the Unveiling of the Bunker Hill Monument</a:t>
            </a:r>
          </a:p>
          <a:p>
            <a:endParaRPr lang="en-US" b="1" dirty="0">
              <a:hlinkClick r:id="rId3"/>
            </a:endParaRPr>
          </a:p>
          <a:p>
            <a:endParaRPr lang="en-US" dirty="0"/>
          </a:p>
        </p:txBody>
      </p:sp>
    </p:spTree>
    <p:extLst>
      <p:ext uri="{BB962C8B-B14F-4D97-AF65-F5344CB8AC3E}">
        <p14:creationId xmlns:p14="http://schemas.microsoft.com/office/powerpoint/2010/main" val="402363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5986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7548-1C14-81F1-463E-584370EC2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4D4CE-2140-F061-A0F9-1198ED5CA705}"/>
              </a:ext>
            </a:extLst>
          </p:cNvPr>
          <p:cNvSpPr>
            <a:spLocks noGrp="1"/>
          </p:cNvSpPr>
          <p:nvPr>
            <p:ph type="title"/>
          </p:nvPr>
        </p:nvSpPr>
        <p:spPr>
          <a:xfrm>
            <a:off x="8380448" y="462519"/>
            <a:ext cx="3811552" cy="673085"/>
          </a:xfrm>
        </p:spPr>
        <p:txBody>
          <a:bodyPr anchor="b">
            <a:normAutofit fontScale="90000"/>
          </a:bodyPr>
          <a:lstStyle/>
          <a:p>
            <a:pPr algn="ctr"/>
            <a:r>
              <a:rPr lang="en-US" sz="3200" dirty="0">
                <a:solidFill>
                  <a:srgbClr val="C00000"/>
                </a:solidFill>
              </a:rPr>
              <a:t>The Revolution Begins</a:t>
            </a:r>
            <a:endParaRPr lang="en-US" dirty="0"/>
          </a:p>
        </p:txBody>
      </p:sp>
      <p:sp>
        <p:nvSpPr>
          <p:cNvPr id="8" name="Content Placeholder 7">
            <a:extLst>
              <a:ext uri="{FF2B5EF4-FFF2-40B4-BE49-F238E27FC236}">
                <a16:creationId xmlns:a16="http://schemas.microsoft.com/office/drawing/2014/main" id="{E49D1A0B-425B-CC4A-A1A2-242F3287F7E8}"/>
              </a:ext>
            </a:extLst>
          </p:cNvPr>
          <p:cNvSpPr>
            <a:spLocks noGrp="1"/>
          </p:cNvSpPr>
          <p:nvPr>
            <p:ph type="body" idx="1"/>
          </p:nvPr>
        </p:nvSpPr>
        <p:spPr>
          <a:xfrm>
            <a:off x="8376733" y="1584012"/>
            <a:ext cx="3815267" cy="5736507"/>
          </a:xfrm>
        </p:spPr>
        <p:txBody>
          <a:bodyPr anchor="t">
            <a:normAutofit/>
          </a:bodyPr>
          <a:lstStyle/>
          <a:p>
            <a:pPr marL="285750" indent="-285750">
              <a:buFont typeface="Arial"/>
              <a:buChar char="•"/>
            </a:pPr>
            <a:r>
              <a:rPr lang="en-US" sz="2000" dirty="0">
                <a:solidFill>
                  <a:schemeClr val="tx1"/>
                </a:solidFill>
              </a:rPr>
              <a:t>On April 19, 1775, British soldiers marched to Concord, Massachusetts, hoping to seize guns and gunpowder from the local militia.</a:t>
            </a:r>
            <a:endParaRPr lang="en-US" sz="2000" dirty="0">
              <a:solidFill>
                <a:schemeClr val="tx1"/>
              </a:solidFill>
              <a:ea typeface="+mn-lt"/>
              <a:cs typeface="+mn-lt"/>
            </a:endParaRPr>
          </a:p>
          <a:p>
            <a:pPr marL="285750" indent="-285750">
              <a:buFont typeface="Arial"/>
              <a:buChar char="•"/>
            </a:pPr>
            <a:r>
              <a:rPr lang="en-US" sz="2000" dirty="0">
                <a:solidFill>
                  <a:schemeClr val="tx1"/>
                </a:solidFill>
                <a:ea typeface="+mn-lt"/>
                <a:cs typeface="+mn-lt"/>
              </a:rPr>
              <a:t>Patriot militiamen, warned about the British advance, gathered at Lexington. Shots were fired.</a:t>
            </a:r>
          </a:p>
          <a:p>
            <a:pPr marL="285750" indent="-285750">
              <a:buFont typeface="Arial"/>
              <a:buChar char="•"/>
            </a:pPr>
            <a:r>
              <a:rPr lang="en-US" sz="2000" dirty="0">
                <a:solidFill>
                  <a:schemeClr val="tx1"/>
                </a:solidFill>
                <a:ea typeface="+mn-lt"/>
                <a:cs typeface="+mn-lt"/>
              </a:rPr>
              <a:t>The British continued to Concord and more fighting occurred. </a:t>
            </a:r>
          </a:p>
        </p:txBody>
      </p:sp>
      <p:sp>
        <p:nvSpPr>
          <p:cNvPr id="5" name="TextBox 4">
            <a:extLst>
              <a:ext uri="{FF2B5EF4-FFF2-40B4-BE49-F238E27FC236}">
                <a16:creationId xmlns:a16="http://schemas.microsoft.com/office/drawing/2014/main" id="{BECAE938-A5C9-921E-8CA9-8FDE7FF72AA1}"/>
              </a:ext>
            </a:extLst>
          </p:cNvPr>
          <p:cNvSpPr txBox="1"/>
          <p:nvPr/>
        </p:nvSpPr>
        <p:spPr>
          <a:xfrm>
            <a:off x="8380446" y="6550223"/>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pic>
        <p:nvPicPr>
          <p:cNvPr id="9" name="Picture 8" descr="A group of men in historical clothing&#10;&#10;Description automatically generated">
            <a:extLst>
              <a:ext uri="{FF2B5EF4-FFF2-40B4-BE49-F238E27FC236}">
                <a16:creationId xmlns:a16="http://schemas.microsoft.com/office/drawing/2014/main" id="{6059E700-444F-4879-CB0E-B637C86B3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380448" cy="6858000"/>
          </a:xfrm>
          <a:prstGeom prst="rect">
            <a:avLst/>
          </a:prstGeom>
        </p:spPr>
      </p:pic>
    </p:spTree>
    <p:extLst>
      <p:ext uri="{BB962C8B-B14F-4D97-AF65-F5344CB8AC3E}">
        <p14:creationId xmlns:p14="http://schemas.microsoft.com/office/powerpoint/2010/main" val="37829997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03CA-4A15-3104-C23A-1325A8FFACBB}"/>
              </a:ext>
            </a:extLst>
          </p:cNvPr>
          <p:cNvSpPr>
            <a:spLocks noGrp="1"/>
          </p:cNvSpPr>
          <p:nvPr>
            <p:ph type="title"/>
          </p:nvPr>
        </p:nvSpPr>
        <p:spPr>
          <a:xfrm>
            <a:off x="6096000" y="462519"/>
            <a:ext cx="6245526" cy="673085"/>
          </a:xfrm>
        </p:spPr>
        <p:txBody>
          <a:bodyPr anchor="b">
            <a:normAutofit/>
          </a:bodyPr>
          <a:lstStyle/>
          <a:p>
            <a:pPr algn="ctr"/>
            <a:r>
              <a:rPr lang="en-US" sz="3200" dirty="0">
                <a:solidFill>
                  <a:srgbClr val="C00000"/>
                </a:solidFill>
              </a:rPr>
              <a:t>A Bloody Retreat</a:t>
            </a:r>
            <a:endParaRPr lang="en-US" dirty="0"/>
          </a:p>
        </p:txBody>
      </p:sp>
      <p:sp>
        <p:nvSpPr>
          <p:cNvPr id="8" name="Content Placeholder 7">
            <a:extLst>
              <a:ext uri="{FF2B5EF4-FFF2-40B4-BE49-F238E27FC236}">
                <a16:creationId xmlns:a16="http://schemas.microsoft.com/office/drawing/2014/main" id="{1B2505DD-2550-A323-B130-D7093E1BADC4}"/>
              </a:ext>
            </a:extLst>
          </p:cNvPr>
          <p:cNvSpPr>
            <a:spLocks noGrp="1"/>
          </p:cNvSpPr>
          <p:nvPr>
            <p:ph type="body" idx="1"/>
          </p:nvPr>
        </p:nvSpPr>
        <p:spPr>
          <a:xfrm>
            <a:off x="6096000" y="1393868"/>
            <a:ext cx="6099714" cy="5736507"/>
          </a:xfrm>
        </p:spPr>
        <p:txBody>
          <a:bodyPr anchor="t">
            <a:normAutofit/>
          </a:bodyPr>
          <a:lstStyle/>
          <a:p>
            <a:pPr marL="285750" indent="-285750">
              <a:buFont typeface="Arial"/>
              <a:buChar char="•"/>
            </a:pPr>
            <a:r>
              <a:rPr lang="en-US" sz="2000" dirty="0">
                <a:solidFill>
                  <a:schemeClr val="tx1"/>
                </a:solidFill>
                <a:ea typeface="+mn-lt"/>
                <a:cs typeface="+mn-lt"/>
              </a:rPr>
              <a:t>The British retreated from Concord on April 19, 1775.</a:t>
            </a:r>
          </a:p>
          <a:p>
            <a:pPr marL="285750" indent="-285750">
              <a:buFont typeface="Arial"/>
              <a:buChar char="•"/>
            </a:pPr>
            <a:r>
              <a:rPr lang="en-US" sz="2000" dirty="0">
                <a:solidFill>
                  <a:schemeClr val="tx1"/>
                </a:solidFill>
                <a:ea typeface="+mn-lt"/>
                <a:cs typeface="+mn-lt"/>
              </a:rPr>
              <a:t>Massachusetts militia ambushed the British,  hiding behind stone walls and trees.</a:t>
            </a:r>
          </a:p>
          <a:p>
            <a:pPr marL="285750" indent="-285750">
              <a:buFont typeface="Arial"/>
              <a:buChar char="•"/>
            </a:pPr>
            <a:r>
              <a:rPr lang="en-US" sz="2000" dirty="0">
                <a:solidFill>
                  <a:schemeClr val="tx1"/>
                </a:solidFill>
                <a:ea typeface="+mn-lt"/>
                <a:cs typeface="+mn-lt"/>
              </a:rPr>
              <a:t>After meeting reinforcements, the British returned to Boston, following by hundreds of militiamen. </a:t>
            </a:r>
          </a:p>
          <a:p>
            <a:pPr marL="285750" indent="-285750">
              <a:buFont typeface="Arial"/>
              <a:buChar char="•"/>
            </a:pPr>
            <a:r>
              <a:rPr lang="en-US" sz="2000" dirty="0">
                <a:solidFill>
                  <a:schemeClr val="tx1"/>
                </a:solidFill>
                <a:ea typeface="+mn-lt"/>
                <a:cs typeface="+mn-lt"/>
              </a:rPr>
              <a:t>Word of the British defeat spread across New England, and militia companies from many of the colonies marched to Massachusetts.</a:t>
            </a:r>
          </a:p>
        </p:txBody>
      </p:sp>
      <p:pic>
        <p:nvPicPr>
          <p:cNvPr id="4" name="Picture 4" descr="A picture containing outdoor&#10;&#10;Description automatically generated">
            <a:extLst>
              <a:ext uri="{FF2B5EF4-FFF2-40B4-BE49-F238E27FC236}">
                <a16:creationId xmlns:a16="http://schemas.microsoft.com/office/drawing/2014/main" id="{D9B35E9A-9C55-936F-EA1F-1A067963B1E6}"/>
              </a:ext>
            </a:extLst>
          </p:cNvPr>
          <p:cNvPicPr>
            <a:picLocks noChangeAspect="1"/>
          </p:cNvPicPr>
          <p:nvPr/>
        </p:nvPicPr>
        <p:blipFill rotWithShape="1">
          <a:blip r:embed="rId3"/>
          <a:srcRect l="6916" r="20356" b="1"/>
          <a:stretch/>
        </p:blipFill>
        <p:spPr>
          <a:xfrm>
            <a:off x="20" y="197565"/>
            <a:ext cx="5955436" cy="6660435"/>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 name="TextBox 4">
            <a:extLst>
              <a:ext uri="{FF2B5EF4-FFF2-40B4-BE49-F238E27FC236}">
                <a16:creationId xmlns:a16="http://schemas.microsoft.com/office/drawing/2014/main" id="{5BA47044-ED89-68BD-8695-07FD1CA34130}"/>
              </a:ext>
            </a:extLst>
          </p:cNvPr>
          <p:cNvSpPr txBox="1"/>
          <p:nvPr/>
        </p:nvSpPr>
        <p:spPr>
          <a:xfrm>
            <a:off x="5616222" y="6547555"/>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41116887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FFC-C0ED-400A-2D4B-38E760CD1011}"/>
              </a:ext>
            </a:extLst>
          </p:cNvPr>
          <p:cNvSpPr>
            <a:spLocks noGrp="1"/>
          </p:cNvSpPr>
          <p:nvPr>
            <p:ph type="title"/>
          </p:nvPr>
        </p:nvSpPr>
        <p:spPr>
          <a:xfrm>
            <a:off x="0" y="172465"/>
            <a:ext cx="4616161" cy="704675"/>
          </a:xfrm>
          <a:noFill/>
        </p:spPr>
        <p:txBody>
          <a:bodyPr vert="horz" lIns="91440" tIns="45720" rIns="91440" bIns="45720" rtlCol="0" anchor="b">
            <a:normAutofit/>
          </a:bodyPr>
          <a:lstStyle/>
          <a:p>
            <a:pPr algn="ctr"/>
            <a:r>
              <a:rPr lang="en-US" sz="3200" dirty="0">
                <a:solidFill>
                  <a:srgbClr val="C00000"/>
                </a:solidFill>
              </a:rPr>
              <a:t>Boston Under Siege</a:t>
            </a:r>
          </a:p>
        </p:txBody>
      </p:sp>
      <p:sp>
        <p:nvSpPr>
          <p:cNvPr id="7" name="TextBox 6">
            <a:extLst>
              <a:ext uri="{FF2B5EF4-FFF2-40B4-BE49-F238E27FC236}">
                <a16:creationId xmlns:a16="http://schemas.microsoft.com/office/drawing/2014/main" id="{21D07ADC-5E77-9908-7337-DC613332A437}"/>
              </a:ext>
            </a:extLst>
          </p:cNvPr>
          <p:cNvSpPr txBox="1"/>
          <p:nvPr/>
        </p:nvSpPr>
        <p:spPr>
          <a:xfrm>
            <a:off x="0" y="877140"/>
            <a:ext cx="462224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ea typeface="+mn-lt"/>
                <a:cs typeface="+mn-lt"/>
              </a:rPr>
              <a:t>After Lexington and Concord, militia units encircled Boston. </a:t>
            </a:r>
          </a:p>
          <a:p>
            <a:pPr marL="342900" indent="-342900">
              <a:buFont typeface="Arial" panose="020B0604020202020204" pitchFamily="34" charset="0"/>
              <a:buChar char="•"/>
            </a:pPr>
            <a:r>
              <a:rPr lang="en-US" sz="2000" dirty="0">
                <a:ea typeface="+mn-lt"/>
                <a:cs typeface="+mn-lt"/>
              </a:rPr>
              <a:t>British troops defended the narrow “neck” of the Boston peninsula. The other three sides of the town were protected by water.</a:t>
            </a:r>
          </a:p>
          <a:p>
            <a:pPr marL="342900" indent="-342900">
              <a:buFont typeface="Arial" panose="020B0604020202020204" pitchFamily="34" charset="0"/>
              <a:buChar char="•"/>
            </a:pPr>
            <a:r>
              <a:rPr lang="en-US" sz="2000" dirty="0">
                <a:ea typeface="+mn-lt"/>
                <a:cs typeface="+mn-lt"/>
              </a:rPr>
              <a:t>Because of Boston’s natural defenses and the large British army there, the militia settled into a “siege”, keeping the British troops trapped inside Boston.</a:t>
            </a:r>
          </a:p>
          <a:p>
            <a:pPr marL="342900" indent="-342900">
              <a:buFont typeface="Arial" panose="020B0604020202020204" pitchFamily="34" charset="0"/>
              <a:buChar char="•"/>
            </a:pPr>
            <a:r>
              <a:rPr lang="en-US" sz="2000" dirty="0">
                <a:ea typeface="+mn-lt"/>
                <a:cs typeface="+mn-lt"/>
              </a:rPr>
              <a:t>The British sent reinforcements and supplies by ship to Boston Harbor. The standoff became a stalemate.</a:t>
            </a:r>
            <a:endParaRPr lang="en-US" sz="2000" dirty="0"/>
          </a:p>
          <a:p>
            <a:pPr marL="342900" indent="-342900">
              <a:buFont typeface="Arial"/>
              <a:buChar char="•"/>
            </a:pPr>
            <a:endParaRPr lang="en-US" sz="2000" dirty="0"/>
          </a:p>
        </p:txBody>
      </p:sp>
      <p:pic>
        <p:nvPicPr>
          <p:cNvPr id="4" name="Picture 3" descr="A map of land with roads and buildings&#10;&#10;Description automatically generated">
            <a:extLst>
              <a:ext uri="{FF2B5EF4-FFF2-40B4-BE49-F238E27FC236}">
                <a16:creationId xmlns:a16="http://schemas.microsoft.com/office/drawing/2014/main" id="{D725CC0D-2270-C047-6978-99E02B53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161" y="0"/>
            <a:ext cx="10664314" cy="6858000"/>
          </a:xfrm>
          <a:prstGeom prst="rect">
            <a:avLst/>
          </a:prstGeom>
        </p:spPr>
      </p:pic>
    </p:spTree>
    <p:extLst>
      <p:ext uri="{BB962C8B-B14F-4D97-AF65-F5344CB8AC3E}">
        <p14:creationId xmlns:p14="http://schemas.microsoft.com/office/powerpoint/2010/main" val="292445987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0B58-5C9B-5FA2-FA39-F9AF32C437B8}"/>
              </a:ext>
            </a:extLst>
          </p:cNvPr>
          <p:cNvSpPr>
            <a:spLocks noGrp="1"/>
          </p:cNvSpPr>
          <p:nvPr>
            <p:ph type="title"/>
          </p:nvPr>
        </p:nvSpPr>
        <p:spPr>
          <a:xfrm>
            <a:off x="5479542" y="260096"/>
            <a:ext cx="6712458" cy="750469"/>
          </a:xfrm>
        </p:spPr>
        <p:txBody>
          <a:bodyPr anchor="b">
            <a:normAutofit/>
          </a:bodyPr>
          <a:lstStyle/>
          <a:p>
            <a:pPr algn="ctr"/>
            <a:r>
              <a:rPr lang="en-US" sz="4000" dirty="0">
                <a:solidFill>
                  <a:srgbClr val="C00000"/>
                </a:solidFill>
              </a:rPr>
              <a:t>General Thomas Gage</a:t>
            </a:r>
          </a:p>
        </p:txBody>
      </p:sp>
      <p:sp>
        <p:nvSpPr>
          <p:cNvPr id="3" name="Content Placeholder 2">
            <a:extLst>
              <a:ext uri="{FF2B5EF4-FFF2-40B4-BE49-F238E27FC236}">
                <a16:creationId xmlns:a16="http://schemas.microsoft.com/office/drawing/2014/main" id="{CD0C5391-150E-CA19-4A57-DA4EC620B4A8}"/>
              </a:ext>
            </a:extLst>
          </p:cNvPr>
          <p:cNvSpPr>
            <a:spLocks noGrp="1"/>
          </p:cNvSpPr>
          <p:nvPr>
            <p:ph type="body" idx="4294967295"/>
          </p:nvPr>
        </p:nvSpPr>
        <p:spPr>
          <a:xfrm>
            <a:off x="5479542" y="1010565"/>
            <a:ext cx="6712458" cy="5847435"/>
          </a:xfrm>
        </p:spPr>
        <p:txBody>
          <a:bodyPr vert="horz" lIns="91440" tIns="45720" rIns="91440" bIns="45720" rtlCol="0" anchor="t">
            <a:noAutofit/>
          </a:bodyPr>
          <a:lstStyle/>
          <a:p>
            <a:r>
              <a:rPr lang="en-US" sz="3000" b="0" dirty="0"/>
              <a:t>The British commander, Sir Thomas Gage, </a:t>
            </a:r>
            <a:r>
              <a:rPr lang="en-US" sz="3000" dirty="0"/>
              <a:t>worried about </a:t>
            </a:r>
            <a:r>
              <a:rPr lang="en-US" sz="3000" b="0" dirty="0"/>
              <a:t>how many militia troops encamped outside Boston.</a:t>
            </a:r>
          </a:p>
          <a:p>
            <a:pPr marL="0" indent="0">
              <a:buNone/>
            </a:pPr>
            <a:r>
              <a:rPr lang="en-US" sz="2000" dirty="0">
                <a:latin typeface="+mj-lt"/>
              </a:rPr>
              <a:t>“</a:t>
            </a:r>
            <a:r>
              <a:rPr lang="en-US" sz="2000" b="0" i="0" dirty="0">
                <a:effectLst/>
                <a:latin typeface="+mj-lt"/>
              </a:rPr>
              <a:t>The rebels are not the despicable rabble too many have supposed them to be.... In all their wars against the French they never showed such conduct, attention, and perseverance as they do now.”</a:t>
            </a:r>
          </a:p>
          <a:p>
            <a:r>
              <a:rPr lang="en-US" sz="3000" dirty="0">
                <a:latin typeface="+mj-lt"/>
                <a:ea typeface="+mn-lt"/>
                <a:cs typeface="+mn-lt"/>
              </a:rPr>
              <a:t>Outnumbered, Gage gave up defenses at Charlestown, a village separated from Boston by the Charles River.</a:t>
            </a:r>
          </a:p>
          <a:p>
            <a:r>
              <a:rPr lang="en-US" sz="3000" b="0" dirty="0">
                <a:latin typeface="+mj-lt"/>
                <a:ea typeface="+mn-lt"/>
                <a:cs typeface="+mn-lt"/>
              </a:rPr>
              <a:t>The British retre</a:t>
            </a:r>
            <a:r>
              <a:rPr lang="en-US" sz="3000" dirty="0">
                <a:latin typeface="+mj-lt"/>
                <a:ea typeface="+mn-lt"/>
                <a:cs typeface="+mn-lt"/>
              </a:rPr>
              <a:t>at left Breed’s Hill and Bunker Hill undefended.</a:t>
            </a:r>
            <a:endParaRPr lang="en-US" sz="3000" b="0" dirty="0">
              <a:latin typeface="+mj-lt"/>
              <a:ea typeface="+mn-lt"/>
              <a:cs typeface="+mn-lt"/>
            </a:endParaRPr>
          </a:p>
          <a:p>
            <a:endParaRPr lang="en-US" sz="1700" dirty="0">
              <a:ea typeface="+mn-lt"/>
              <a:cs typeface="+mn-lt"/>
            </a:endParaRPr>
          </a:p>
        </p:txBody>
      </p:sp>
      <p:sp>
        <p:nvSpPr>
          <p:cNvPr id="7" name="Line Callout 1 (No Border) 6">
            <a:extLst>
              <a:ext uri="{FF2B5EF4-FFF2-40B4-BE49-F238E27FC236}">
                <a16:creationId xmlns:a16="http://schemas.microsoft.com/office/drawing/2014/main" id="{383E7D71-D4AB-2A4E-6F62-C5125EC39C33}"/>
              </a:ext>
            </a:extLst>
          </p:cNvPr>
          <p:cNvSpPr/>
          <p:nvPr/>
        </p:nvSpPr>
        <p:spPr>
          <a:xfrm>
            <a:off x="9167752" y="3597688"/>
            <a:ext cx="2857474" cy="1188067"/>
          </a:xfrm>
          <a:prstGeom prst="callout1">
            <a:avLst>
              <a:gd name="adj1" fmla="val 55579"/>
              <a:gd name="adj2" fmla="val -4437"/>
              <a:gd name="adj3" fmla="val -25087"/>
              <a:gd name="adj4" fmla="val 9689"/>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9" name="Picture 8" descr="A person in a military uniform&#10;&#10;Description automatically generated">
            <a:extLst>
              <a:ext uri="{FF2B5EF4-FFF2-40B4-BE49-F238E27FC236}">
                <a16:creationId xmlns:a16="http://schemas.microsoft.com/office/drawing/2014/main" id="{C1EC255D-5A09-C4F1-1A78-83FA5EC37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79542" cy="6858000"/>
          </a:xfrm>
          <a:prstGeom prst="rect">
            <a:avLst/>
          </a:prstGeom>
        </p:spPr>
      </p:pic>
    </p:spTree>
    <p:extLst>
      <p:ext uri="{BB962C8B-B14F-4D97-AF65-F5344CB8AC3E}">
        <p14:creationId xmlns:p14="http://schemas.microsoft.com/office/powerpoint/2010/main" val="339915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map of a treasure island&#10;&#10;Description automatically generated">
            <a:extLst>
              <a:ext uri="{FF2B5EF4-FFF2-40B4-BE49-F238E27FC236}">
                <a16:creationId xmlns:a16="http://schemas.microsoft.com/office/drawing/2014/main" id="{EA4734FD-0A18-468C-D7F5-0711B9641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715" y="0"/>
            <a:ext cx="8369658" cy="6858000"/>
          </a:xfrm>
          <a:prstGeom prst="rect">
            <a:avLst/>
          </a:prstGeom>
        </p:spPr>
      </p:pic>
      <p:sp>
        <p:nvSpPr>
          <p:cNvPr id="2" name="Title 1">
            <a:extLst>
              <a:ext uri="{FF2B5EF4-FFF2-40B4-BE49-F238E27FC236}">
                <a16:creationId xmlns:a16="http://schemas.microsoft.com/office/drawing/2014/main" id="{698A0B58-5C9B-5FA2-FA39-F9AF32C437B8}"/>
              </a:ext>
            </a:extLst>
          </p:cNvPr>
          <p:cNvSpPr>
            <a:spLocks noGrp="1"/>
          </p:cNvSpPr>
          <p:nvPr>
            <p:ph type="title"/>
          </p:nvPr>
        </p:nvSpPr>
        <p:spPr>
          <a:xfrm>
            <a:off x="0" y="197371"/>
            <a:ext cx="4009292" cy="867755"/>
          </a:xfrm>
        </p:spPr>
        <p:txBody>
          <a:bodyPr>
            <a:normAutofit/>
          </a:bodyPr>
          <a:lstStyle/>
          <a:p>
            <a:pPr algn="ctr"/>
            <a:r>
              <a:rPr lang="en-US" sz="3200" dirty="0">
                <a:solidFill>
                  <a:srgbClr val="C00000"/>
                </a:solidFill>
              </a:rPr>
              <a:t>The Patriot Strategy</a:t>
            </a:r>
          </a:p>
        </p:txBody>
      </p:sp>
      <p:sp>
        <p:nvSpPr>
          <p:cNvPr id="3" name="Content Placeholder 2">
            <a:extLst>
              <a:ext uri="{FF2B5EF4-FFF2-40B4-BE49-F238E27FC236}">
                <a16:creationId xmlns:a16="http://schemas.microsoft.com/office/drawing/2014/main" id="{CD0C5391-150E-CA19-4A57-DA4EC620B4A8}"/>
              </a:ext>
            </a:extLst>
          </p:cNvPr>
          <p:cNvSpPr>
            <a:spLocks noGrp="1"/>
          </p:cNvSpPr>
          <p:nvPr>
            <p:ph type="subTitle" idx="4294967295"/>
          </p:nvPr>
        </p:nvSpPr>
        <p:spPr>
          <a:xfrm>
            <a:off x="0" y="994787"/>
            <a:ext cx="4009292" cy="5181510"/>
          </a:xfrm>
        </p:spPr>
        <p:txBody>
          <a:bodyPr vert="horz" lIns="91440" tIns="45720" rIns="91440" bIns="45720" rtlCol="0" anchor="t">
            <a:noAutofit/>
          </a:bodyPr>
          <a:lstStyle/>
          <a:p>
            <a:r>
              <a:rPr lang="en-US" sz="2000" dirty="0">
                <a:ea typeface="+mn-lt"/>
                <a:cs typeface="+mn-lt"/>
              </a:rPr>
              <a:t>Artemas Ward commanded the militia troops around Boston.</a:t>
            </a:r>
          </a:p>
          <a:p>
            <a:r>
              <a:rPr lang="en-US" sz="2000" dirty="0">
                <a:ea typeface="+mn-lt"/>
                <a:cs typeface="+mn-lt"/>
              </a:rPr>
              <a:t>He wanted to force the British to leave Boston. To do this, he needed to stop British ships from delivering supplies. Cannons and a good position of high ground might help. </a:t>
            </a:r>
          </a:p>
          <a:p>
            <a:r>
              <a:rPr lang="en-US" sz="2000" dirty="0">
                <a:ea typeface="+mn-lt"/>
                <a:cs typeface="+mn-lt"/>
              </a:rPr>
              <a:t>Benedict Arnold planned to capture Fort Ticonderoga and its cannons—nearly 200 miles away from Boston.</a:t>
            </a:r>
          </a:p>
          <a:p>
            <a:r>
              <a:rPr lang="en-US" sz="2000" dirty="0">
                <a:ea typeface="+mn-lt"/>
                <a:cs typeface="+mn-lt"/>
              </a:rPr>
              <a:t>However, Bunker Hill could be a perfect spot to place these  cannons to shoot at British ships.</a:t>
            </a:r>
          </a:p>
        </p:txBody>
      </p:sp>
      <p:pic>
        <p:nvPicPr>
          <p:cNvPr id="8" name="Picture 7" descr="A portrait of a person&#10;&#10;Description automatically generated">
            <a:extLst>
              <a:ext uri="{FF2B5EF4-FFF2-40B4-BE49-F238E27FC236}">
                <a16:creationId xmlns:a16="http://schemas.microsoft.com/office/drawing/2014/main" id="{98411762-6A20-5870-4FFA-D88562478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845" y="-240839"/>
            <a:ext cx="2546699" cy="3008289"/>
          </a:xfrm>
          <a:prstGeom prst="rect">
            <a:avLst/>
          </a:prstGeom>
          <a:effectLst>
            <a:softEdge rad="635000"/>
          </a:effectLst>
        </p:spPr>
      </p:pic>
    </p:spTree>
    <p:extLst>
      <p:ext uri="{BB962C8B-B14F-4D97-AF65-F5344CB8AC3E}">
        <p14:creationId xmlns:p14="http://schemas.microsoft.com/office/powerpoint/2010/main" val="355941482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A8C2F-A1B9-CABC-8113-DE029AD19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310A0-26E1-8E08-DAB5-813FD3F73906}"/>
              </a:ext>
            </a:extLst>
          </p:cNvPr>
          <p:cNvSpPr>
            <a:spLocks noGrp="1"/>
          </p:cNvSpPr>
          <p:nvPr>
            <p:ph type="title"/>
          </p:nvPr>
        </p:nvSpPr>
        <p:spPr>
          <a:xfrm>
            <a:off x="836612" y="617639"/>
            <a:ext cx="3932237" cy="432881"/>
          </a:xfrm>
        </p:spPr>
        <p:txBody>
          <a:bodyPr anchor="b">
            <a:normAutofit fontScale="90000"/>
          </a:bodyPr>
          <a:lstStyle/>
          <a:p>
            <a:r>
              <a:rPr lang="en-US" dirty="0">
                <a:solidFill>
                  <a:srgbClr val="C00000"/>
                </a:solidFill>
              </a:rPr>
              <a:t>The British Response</a:t>
            </a:r>
          </a:p>
        </p:txBody>
      </p:sp>
      <p:pic>
        <p:nvPicPr>
          <p:cNvPr id="5" name="Picture 4" descr="A person in a hat&#10;&#10;Description automatically generated">
            <a:extLst>
              <a:ext uri="{FF2B5EF4-FFF2-40B4-BE49-F238E27FC236}">
                <a16:creationId xmlns:a16="http://schemas.microsoft.com/office/drawing/2014/main" id="{2E65AE63-4BA2-70BB-55D8-B84187333D7F}"/>
              </a:ext>
            </a:extLst>
          </p:cNvPr>
          <p:cNvPicPr>
            <a:picLocks noChangeAspect="1"/>
          </p:cNvPicPr>
          <p:nvPr/>
        </p:nvPicPr>
        <p:blipFill>
          <a:blip r:embed="rId3">
            <a:extLst>
              <a:ext uri="{28A0092B-C50C-407E-A947-70E740481C1C}">
                <a14:useLocalDpi xmlns:a14="http://schemas.microsoft.com/office/drawing/2010/main" val="0"/>
              </a:ext>
            </a:extLst>
          </a:blip>
          <a:srcRect r="2" b="26963"/>
          <a:stretch/>
        </p:blipFill>
        <p:spPr>
          <a:xfrm>
            <a:off x="5183188" y="987425"/>
            <a:ext cx="6172200" cy="4873625"/>
          </a:xfrm>
          <a:prstGeom prst="rect">
            <a:avLst/>
          </a:prstGeom>
          <a:noFill/>
        </p:spPr>
      </p:pic>
      <p:sp>
        <p:nvSpPr>
          <p:cNvPr id="3" name="Content Placeholder 2">
            <a:extLst>
              <a:ext uri="{FF2B5EF4-FFF2-40B4-BE49-F238E27FC236}">
                <a16:creationId xmlns:a16="http://schemas.microsoft.com/office/drawing/2014/main" id="{E31DE032-0913-DF8F-05D7-9D33E6767F3D}"/>
              </a:ext>
            </a:extLst>
          </p:cNvPr>
          <p:cNvSpPr>
            <a:spLocks noGrp="1"/>
          </p:cNvSpPr>
          <p:nvPr>
            <p:ph type="body" sz="half" idx="2"/>
          </p:nvPr>
        </p:nvSpPr>
        <p:spPr>
          <a:xfrm>
            <a:off x="836611" y="1203865"/>
            <a:ext cx="3932237" cy="4440744"/>
          </a:xfrm>
        </p:spPr>
        <p:txBody>
          <a:bodyPr vert="horz" lIns="91440" tIns="45720" rIns="91440" bIns="45720" rtlCol="0">
            <a:normAutofit/>
          </a:bodyPr>
          <a:lstStyle/>
          <a:p>
            <a:pPr marL="285750" indent="-285750">
              <a:buFont typeface="Arial" panose="020B0604020202020204" pitchFamily="34" charset="0"/>
              <a:buChar char="•"/>
            </a:pPr>
            <a:r>
              <a:rPr lang="en-US" sz="1900" dirty="0"/>
              <a:t>General Sir William Howe and General John Burgoyne arrived in Boston on May 19, 1775—joining General Gage.</a:t>
            </a:r>
          </a:p>
          <a:p>
            <a:pPr marL="285750" indent="-285750">
              <a:buFont typeface="Arial" panose="020B0604020202020204" pitchFamily="34" charset="0"/>
              <a:buChar char="•"/>
            </a:pPr>
            <a:r>
              <a:rPr lang="en-US" sz="1900" dirty="0"/>
              <a:t>Howe inspected the city’s defenses and was shocked that Bunker Hill, overlooking Boston, was left undefended.</a:t>
            </a:r>
          </a:p>
          <a:p>
            <a:pPr marL="285750" indent="-285750">
              <a:buFont typeface="Arial" panose="020B0604020202020204" pitchFamily="34" charset="0"/>
              <a:buChar char="•"/>
            </a:pPr>
            <a:r>
              <a:rPr lang="en-US" sz="1900" dirty="0"/>
              <a:t>Howe began preparations to land British troops in Charlestown to reoccupy Bunker Hill.</a:t>
            </a:r>
          </a:p>
          <a:p>
            <a:pPr marL="285750" indent="-285750">
              <a:buFont typeface="Arial" panose="020B0604020202020204" pitchFamily="34" charset="0"/>
              <a:buChar char="•"/>
            </a:pPr>
            <a:r>
              <a:rPr lang="en-US" sz="1900" dirty="0"/>
              <a:t>Militia sympathizers living in Boston heard rumors of the plan and alerted American leaders.</a:t>
            </a:r>
          </a:p>
        </p:txBody>
      </p:sp>
    </p:spTree>
    <p:extLst>
      <p:ext uri="{BB962C8B-B14F-4D97-AF65-F5344CB8AC3E}">
        <p14:creationId xmlns:p14="http://schemas.microsoft.com/office/powerpoint/2010/main" val="27253627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E9FA8-5BD4-7C3B-FD06-8579A63B1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5300D-4C5C-974E-0553-C7EA6FE7707F}"/>
              </a:ext>
            </a:extLst>
          </p:cNvPr>
          <p:cNvSpPr>
            <a:spLocks noGrp="1"/>
          </p:cNvSpPr>
          <p:nvPr>
            <p:ph type="title"/>
          </p:nvPr>
        </p:nvSpPr>
        <p:spPr>
          <a:xfrm>
            <a:off x="836632" y="0"/>
            <a:ext cx="3932237" cy="1600200"/>
          </a:xfrm>
        </p:spPr>
        <p:txBody>
          <a:bodyPr anchor="b">
            <a:normAutofit/>
          </a:bodyPr>
          <a:lstStyle/>
          <a:p>
            <a:r>
              <a:rPr lang="en-US" dirty="0">
                <a:solidFill>
                  <a:srgbClr val="C00000"/>
                </a:solidFill>
              </a:rPr>
              <a:t>A Bold Move</a:t>
            </a:r>
          </a:p>
        </p:txBody>
      </p:sp>
      <p:pic>
        <p:nvPicPr>
          <p:cNvPr id="5" name="Picture 4" descr="A map of a battle&#10;&#10;Description automatically generated">
            <a:extLst>
              <a:ext uri="{FF2B5EF4-FFF2-40B4-BE49-F238E27FC236}">
                <a16:creationId xmlns:a16="http://schemas.microsoft.com/office/drawing/2014/main" id="{14B950CB-E4CA-4F4C-E5DF-1D0A3A58F1C4}"/>
              </a:ext>
            </a:extLst>
          </p:cNvPr>
          <p:cNvPicPr>
            <a:picLocks noChangeAspect="1"/>
          </p:cNvPicPr>
          <p:nvPr/>
        </p:nvPicPr>
        <p:blipFill>
          <a:blip r:embed="rId3">
            <a:extLst>
              <a:ext uri="{28A0092B-C50C-407E-A947-70E740481C1C}">
                <a14:useLocalDpi xmlns:a14="http://schemas.microsoft.com/office/drawing/2010/main" val="0"/>
              </a:ext>
            </a:extLst>
          </a:blip>
          <a:srcRect l="773" r="6774" b="-3"/>
          <a:stretch/>
        </p:blipFill>
        <p:spPr>
          <a:xfrm>
            <a:off x="5183207" y="987425"/>
            <a:ext cx="6172161" cy="4873625"/>
          </a:xfrm>
          <a:prstGeom prst="rect">
            <a:avLst/>
          </a:prstGeom>
          <a:noFill/>
        </p:spPr>
      </p:pic>
      <p:sp>
        <p:nvSpPr>
          <p:cNvPr id="3" name="Content Placeholder 2">
            <a:extLst>
              <a:ext uri="{FF2B5EF4-FFF2-40B4-BE49-F238E27FC236}">
                <a16:creationId xmlns:a16="http://schemas.microsoft.com/office/drawing/2014/main" id="{0B2EEE7A-B105-EDC3-16D5-190AA15BB939}"/>
              </a:ext>
            </a:extLst>
          </p:cNvPr>
          <p:cNvSpPr>
            <a:spLocks noGrp="1"/>
          </p:cNvSpPr>
          <p:nvPr>
            <p:ph type="body" sz="half" idx="2"/>
          </p:nvPr>
        </p:nvSpPr>
        <p:spPr>
          <a:xfrm>
            <a:off x="379379" y="1853119"/>
            <a:ext cx="4389489" cy="3537642"/>
          </a:xfrm>
        </p:spPr>
        <p:txBody>
          <a:bodyPr vert="horz" lIns="91440" tIns="45720" rIns="91440" bIns="45720" rtlCol="0">
            <a:noAutofit/>
          </a:bodyPr>
          <a:lstStyle/>
          <a:p>
            <a:pPr marL="285750" indent="-285750">
              <a:buFont typeface="Arial" panose="020B0604020202020204" pitchFamily="34" charset="0"/>
              <a:buChar char="•"/>
            </a:pPr>
            <a:r>
              <a:rPr lang="en-US" sz="1400" dirty="0"/>
              <a:t>Informed of Howe’s plan, General Ward ordered 1,200 militia troops, led by Colonel William Prescott, to occupy and fortify the high ground</a:t>
            </a:r>
          </a:p>
          <a:p>
            <a:pPr marL="285750" indent="-285750">
              <a:buFont typeface="Arial" panose="020B0604020202020204" pitchFamily="34" charset="0"/>
              <a:buChar char="•"/>
            </a:pPr>
            <a:r>
              <a:rPr lang="en-US" sz="1400" dirty="0"/>
              <a:t>Prescott and his men march to Bunker Hill after dark on June 16 and worked quickly to build fortifications.</a:t>
            </a:r>
          </a:p>
          <a:p>
            <a:pPr marL="285750" indent="-285750">
              <a:buFont typeface="Arial" panose="020B0604020202020204" pitchFamily="34" charset="0"/>
              <a:buChar char="•"/>
            </a:pPr>
            <a:r>
              <a:rPr lang="en-US" sz="1400" dirty="0"/>
              <a:t>The next morning the British were surprised to see a redoubt (fortifications) on the high ground. </a:t>
            </a:r>
          </a:p>
          <a:p>
            <a:pPr marL="285750" indent="-285750">
              <a:buFont typeface="Arial" panose="020B0604020202020204" pitchFamily="34" charset="0"/>
              <a:buChar char="•"/>
            </a:pPr>
            <a:r>
              <a:rPr lang="en-US" sz="1400" dirty="0"/>
              <a:t>General Howe ordered an attack on the redoubt.</a:t>
            </a:r>
          </a:p>
          <a:p>
            <a:pPr marL="285750" indent="-285750">
              <a:buFont typeface="Arial" panose="020B0604020202020204" pitchFamily="34" charset="0"/>
              <a:buChar char="•"/>
            </a:pPr>
            <a:r>
              <a:rPr lang="en-US" sz="1400" dirty="0">
                <a:solidFill>
                  <a:schemeClr val="accent1"/>
                </a:solidFill>
              </a:rPr>
              <a:t>The Battle of Bunker Hill was fought on June 17, 1775.</a:t>
            </a:r>
          </a:p>
          <a:p>
            <a:pPr marL="285750" indent="-285750">
              <a:buFont typeface="Arial" panose="020B0604020202020204" pitchFamily="34" charset="0"/>
              <a:buChar char="•"/>
            </a:pPr>
            <a:r>
              <a:rPr lang="en-US" sz="1400" dirty="0">
                <a:solidFill>
                  <a:schemeClr val="accent1"/>
                </a:solidFill>
              </a:rPr>
              <a:t>Bunker Hill or Breed’s Hill? Breed’s Hill was the location of most of the fighting but is part of the slope toward Bunker Hill; generally, it has been referred to as the Battle of Bunker Hill. </a:t>
            </a:r>
          </a:p>
        </p:txBody>
      </p:sp>
    </p:spTree>
    <p:extLst>
      <p:ext uri="{BB962C8B-B14F-4D97-AF65-F5344CB8AC3E}">
        <p14:creationId xmlns:p14="http://schemas.microsoft.com/office/powerpoint/2010/main" val="27847533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B0E0-4A3F-37E2-7F56-648FEB2C368E}"/>
              </a:ext>
            </a:extLst>
          </p:cNvPr>
          <p:cNvSpPr>
            <a:spLocks noGrp="1"/>
          </p:cNvSpPr>
          <p:nvPr>
            <p:ph type="title"/>
          </p:nvPr>
        </p:nvSpPr>
        <p:spPr>
          <a:xfrm>
            <a:off x="5645" y="209903"/>
            <a:ext cx="12180710" cy="831674"/>
          </a:xfrm>
        </p:spPr>
        <p:txBody>
          <a:bodyPr>
            <a:normAutofit/>
          </a:bodyPr>
          <a:lstStyle/>
          <a:p>
            <a:pPr algn="ctr"/>
            <a:r>
              <a:rPr lang="en-US" sz="3200" dirty="0">
                <a:solidFill>
                  <a:srgbClr val="C00000"/>
                </a:solidFill>
              </a:rPr>
              <a:t>The Battle Begins</a:t>
            </a:r>
          </a:p>
        </p:txBody>
      </p:sp>
      <p:pic>
        <p:nvPicPr>
          <p:cNvPr id="6" name="Online Media 5" title="Bunker Hill: The Revolutionary War in Four Minutes">
            <a:hlinkClick r:id="" action="ppaction://media"/>
            <a:extLst>
              <a:ext uri="{FF2B5EF4-FFF2-40B4-BE49-F238E27FC236}">
                <a16:creationId xmlns:a16="http://schemas.microsoft.com/office/drawing/2014/main" id="{DC71B233-7385-2F9B-A965-AB1B549EA272}"/>
              </a:ext>
            </a:extLst>
          </p:cNvPr>
          <p:cNvPicPr>
            <a:picLocks noGrp="1" noRot="1" noChangeAspect="1"/>
          </p:cNvPicPr>
          <p:nvPr>
            <p:ph idx="1"/>
            <a:videoFile r:link="rId1"/>
          </p:nvPr>
        </p:nvPicPr>
        <p:blipFill>
          <a:blip r:embed="rId4"/>
          <a:stretch>
            <a:fillRect/>
          </a:stretch>
        </p:blipFill>
        <p:spPr>
          <a:xfrm>
            <a:off x="2072865" y="1155967"/>
            <a:ext cx="8046269" cy="4546066"/>
          </a:xfrm>
          <a:prstGeom prst="rect">
            <a:avLst/>
          </a:prstGeom>
        </p:spPr>
      </p:pic>
    </p:spTree>
    <p:extLst>
      <p:ext uri="{BB962C8B-B14F-4D97-AF65-F5344CB8AC3E}">
        <p14:creationId xmlns:p14="http://schemas.microsoft.com/office/powerpoint/2010/main" val="857242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Thumbnail xmlns="99639bad-cfa9-4ce6-b936-580a309075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825F3-42FC-426E-9BC5-80FD5901A77B}">
  <ds:schemaRefs>
    <ds:schemaRef ds:uri="http://schemas.microsoft.com/sharepoint/v3/contenttype/forms"/>
  </ds:schemaRefs>
</ds:datastoreItem>
</file>

<file path=customXml/itemProps2.xml><?xml version="1.0" encoding="utf-8"?>
<ds:datastoreItem xmlns:ds="http://schemas.openxmlformats.org/officeDocument/2006/customXml" ds:itemID="{90973A7F-0549-4C79-B043-8A0905A1909B}">
  <ds:schemaRefs>
    <ds:schemaRef ds:uri="962a2ba3-4e85-4590-8cac-33237e5999cc"/>
    <ds:schemaRef ds:uri="99639bad-cfa9-4ce6-b936-580a309075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ADE51D-CF1D-42B8-B184-75756CB75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441</TotalTime>
  <Words>2409</Words>
  <Application>Microsoft Office PowerPoint</Application>
  <PresentationFormat>Widescreen</PresentationFormat>
  <Paragraphs>106</Paragraphs>
  <Slides>16</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Devanagari</vt:lpstr>
      <vt:lpstr>Arial</vt:lpstr>
      <vt:lpstr>Calibri</vt:lpstr>
      <vt:lpstr>Georgia</vt:lpstr>
      <vt:lpstr>Office Theme</vt:lpstr>
      <vt:lpstr>1775 Perspectives: Battle of Bunker Hill</vt:lpstr>
      <vt:lpstr>The Revolution Begins</vt:lpstr>
      <vt:lpstr>A Bloody Retreat</vt:lpstr>
      <vt:lpstr>Boston Under Siege</vt:lpstr>
      <vt:lpstr>General Thomas Gage</vt:lpstr>
      <vt:lpstr>The Patriot Strategy</vt:lpstr>
      <vt:lpstr>The British Response</vt:lpstr>
      <vt:lpstr>A Bold Move</vt:lpstr>
      <vt:lpstr>The Battle Begins</vt:lpstr>
      <vt:lpstr>The American  Plan</vt:lpstr>
      <vt:lpstr>The Charge</vt:lpstr>
      <vt:lpstr>Close Combat</vt:lpstr>
      <vt:lpstr>Bunker Hill by the Numbers</vt:lpstr>
      <vt:lpstr>Aftermath</vt:lpstr>
      <vt:lpstr>Primary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29</cp:revision>
  <dcterms:created xsi:type="dcterms:W3CDTF">2019-06-11T12:13:11Z</dcterms:created>
  <dcterms:modified xsi:type="dcterms:W3CDTF">2025-07-21T14:56:03Z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