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56" r:id="rId5"/>
    <p:sldId id="922" r:id="rId6"/>
    <p:sldId id="924" r:id="rId7"/>
    <p:sldId id="926" r:id="rId8"/>
    <p:sldId id="927" r:id="rId9"/>
    <p:sldId id="928" r:id="rId10"/>
    <p:sldId id="929" r:id="rId11"/>
    <p:sldId id="930" r:id="rId12"/>
    <p:sldId id="931" r:id="rId13"/>
    <p:sldId id="932" r:id="rId14"/>
    <p:sldId id="933" r:id="rId15"/>
    <p:sldId id="934" r:id="rId16"/>
    <p:sldId id="935" r:id="rId17"/>
    <p:sldId id="936" r:id="rId18"/>
    <p:sldId id="9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39F0D2-9385-2663-7EA4-29EB2D9E73D9}" v="3" dt="2022-09-13T16:07:16.561"/>
    <p1510:client id="{F422A0AE-7114-5E80-BAEF-DE54582E1649}" v="4" dt="2022-09-13T16:33:15.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27" autoAdjust="0"/>
    <p:restoredTop sz="84044" autoAdjust="0"/>
  </p:normalViewPr>
  <p:slideViewPr>
    <p:cSldViewPr snapToGrid="0">
      <p:cViewPr varScale="1">
        <p:scale>
          <a:sx n="94" d="100"/>
          <a:sy n="94" d="100"/>
        </p:scale>
        <p:origin x="756" y="7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Portman" userId="S::eportman@battlefields.org::c8384f59-c119-4414-a1ac-9f6b358f2626" providerId="AD" clId="Web-{CE39F0D2-9385-2663-7EA4-29EB2D9E73D9}"/>
    <pc:docChg chg="modSld">
      <pc:chgData name="Evan Portman" userId="S::eportman@battlefields.org::c8384f59-c119-4414-a1ac-9f6b358f2626" providerId="AD" clId="Web-{CE39F0D2-9385-2663-7EA4-29EB2D9E73D9}" dt="2022-09-13T16:07:27.624" v="43"/>
      <pc:docMkLst>
        <pc:docMk/>
      </pc:docMkLst>
      <pc:sldChg chg="modNotes">
        <pc:chgData name="Evan Portman" userId="S::eportman@battlefields.org::c8384f59-c119-4414-a1ac-9f6b358f2626" providerId="AD" clId="Web-{CE39F0D2-9385-2663-7EA4-29EB2D9E73D9}" dt="2022-09-13T15:37:22.583" v="1"/>
        <pc:sldMkLst>
          <pc:docMk/>
          <pc:sldMk cId="1975606949" sldId="922"/>
        </pc:sldMkLst>
      </pc:sldChg>
      <pc:sldChg chg="modNotes">
        <pc:chgData name="Evan Portman" userId="S::eportman@battlefields.org::c8384f59-c119-4414-a1ac-9f6b358f2626" providerId="AD" clId="Web-{CE39F0D2-9385-2663-7EA4-29EB2D9E73D9}" dt="2022-09-13T15:38:12.584" v="4"/>
        <pc:sldMkLst>
          <pc:docMk/>
          <pc:sldMk cId="4134627911" sldId="924"/>
        </pc:sldMkLst>
      </pc:sldChg>
      <pc:sldChg chg="modNotes">
        <pc:chgData name="Evan Portman" userId="S::eportman@battlefields.org::c8384f59-c119-4414-a1ac-9f6b358f2626" providerId="AD" clId="Web-{CE39F0D2-9385-2663-7EA4-29EB2D9E73D9}" dt="2022-09-13T16:01:30.944" v="8"/>
        <pc:sldMkLst>
          <pc:docMk/>
          <pc:sldMk cId="989904636" sldId="926"/>
        </pc:sldMkLst>
      </pc:sldChg>
      <pc:sldChg chg="modNotes">
        <pc:chgData name="Evan Portman" userId="S::eportman@battlefields.org::c8384f59-c119-4414-a1ac-9f6b358f2626" providerId="AD" clId="Web-{CE39F0D2-9385-2663-7EA4-29EB2D9E73D9}" dt="2022-09-13T16:03:48.885" v="11"/>
        <pc:sldMkLst>
          <pc:docMk/>
          <pc:sldMk cId="3500913925" sldId="927"/>
        </pc:sldMkLst>
      </pc:sldChg>
      <pc:sldChg chg="modNotes">
        <pc:chgData name="Evan Portman" userId="S::eportman@battlefields.org::c8384f59-c119-4414-a1ac-9f6b358f2626" providerId="AD" clId="Web-{CE39F0D2-9385-2663-7EA4-29EB2D9E73D9}" dt="2022-09-13T16:03:56.244" v="14"/>
        <pc:sldMkLst>
          <pc:docMk/>
          <pc:sldMk cId="1950821885" sldId="928"/>
        </pc:sldMkLst>
      </pc:sldChg>
      <pc:sldChg chg="modNotes">
        <pc:chgData name="Evan Portman" userId="S::eportman@battlefields.org::c8384f59-c119-4414-a1ac-9f6b358f2626" providerId="AD" clId="Web-{CE39F0D2-9385-2663-7EA4-29EB2D9E73D9}" dt="2022-09-13T16:04:26.979" v="17"/>
        <pc:sldMkLst>
          <pc:docMk/>
          <pc:sldMk cId="1278015953" sldId="929"/>
        </pc:sldMkLst>
      </pc:sldChg>
      <pc:sldChg chg="modNotes">
        <pc:chgData name="Evan Portman" userId="S::eportman@battlefields.org::c8384f59-c119-4414-a1ac-9f6b358f2626" providerId="AD" clId="Web-{CE39F0D2-9385-2663-7EA4-29EB2D9E73D9}" dt="2022-09-13T16:05:51.966" v="20"/>
        <pc:sldMkLst>
          <pc:docMk/>
          <pc:sldMk cId="3224940093" sldId="930"/>
        </pc:sldMkLst>
      </pc:sldChg>
      <pc:sldChg chg="modNotes">
        <pc:chgData name="Evan Portman" userId="S::eportman@battlefields.org::c8384f59-c119-4414-a1ac-9f6b358f2626" providerId="AD" clId="Web-{CE39F0D2-9385-2663-7EA4-29EB2D9E73D9}" dt="2022-09-13T16:06:02.325" v="22"/>
        <pc:sldMkLst>
          <pc:docMk/>
          <pc:sldMk cId="1079278789" sldId="931"/>
        </pc:sldMkLst>
      </pc:sldChg>
      <pc:sldChg chg="modNotes">
        <pc:chgData name="Evan Portman" userId="S::eportman@battlefields.org::c8384f59-c119-4414-a1ac-9f6b358f2626" providerId="AD" clId="Web-{CE39F0D2-9385-2663-7EA4-29EB2D9E73D9}" dt="2022-09-13T16:06:15.451" v="25"/>
        <pc:sldMkLst>
          <pc:docMk/>
          <pc:sldMk cId="478045736" sldId="932"/>
        </pc:sldMkLst>
      </pc:sldChg>
      <pc:sldChg chg="modNotes">
        <pc:chgData name="Evan Portman" userId="S::eportman@battlefields.org::c8384f59-c119-4414-a1ac-9f6b358f2626" providerId="AD" clId="Web-{CE39F0D2-9385-2663-7EA4-29EB2D9E73D9}" dt="2022-09-13T16:06:28.920" v="29"/>
        <pc:sldMkLst>
          <pc:docMk/>
          <pc:sldMk cId="2943691006" sldId="933"/>
        </pc:sldMkLst>
      </pc:sldChg>
      <pc:sldChg chg="modNotes">
        <pc:chgData name="Evan Portman" userId="S::eportman@battlefields.org::c8384f59-c119-4414-a1ac-9f6b358f2626" providerId="AD" clId="Web-{CE39F0D2-9385-2663-7EA4-29EB2D9E73D9}" dt="2022-09-13T16:06:55.858" v="33"/>
        <pc:sldMkLst>
          <pc:docMk/>
          <pc:sldMk cId="3821477988" sldId="934"/>
        </pc:sldMkLst>
      </pc:sldChg>
      <pc:sldChg chg="modNotes">
        <pc:chgData name="Evan Portman" userId="S::eportman@battlefields.org::c8384f59-c119-4414-a1ac-9f6b358f2626" providerId="AD" clId="Web-{CE39F0D2-9385-2663-7EA4-29EB2D9E73D9}" dt="2022-09-13T16:07:15.171" v="40"/>
        <pc:sldMkLst>
          <pc:docMk/>
          <pc:sldMk cId="17185647" sldId="935"/>
        </pc:sldMkLst>
      </pc:sldChg>
      <pc:sldChg chg="modNotes">
        <pc:chgData name="Evan Portman" userId="S::eportman@battlefields.org::c8384f59-c119-4414-a1ac-9f6b358f2626" providerId="AD" clId="Web-{CE39F0D2-9385-2663-7EA4-29EB2D9E73D9}" dt="2022-09-13T16:07:27.624" v="43"/>
        <pc:sldMkLst>
          <pc:docMk/>
          <pc:sldMk cId="3398852568" sldId="936"/>
        </pc:sldMkLst>
      </pc:sldChg>
    </pc:docChg>
  </pc:docChgLst>
  <pc:docChgLst>
    <pc:chgData name="Evan Portman" userId="S::eportman@battlefields.org::c8384f59-c119-4414-a1ac-9f6b358f2626" providerId="AD" clId="Web-{F422A0AE-7114-5E80-BAEF-DE54582E1649}"/>
    <pc:docChg chg="modSld">
      <pc:chgData name="Evan Portman" userId="S::eportman@battlefields.org::c8384f59-c119-4414-a1ac-9f6b358f2626" providerId="AD" clId="Web-{F422A0AE-7114-5E80-BAEF-DE54582E1649}" dt="2022-09-13T16:33:12.196" v="9"/>
      <pc:docMkLst>
        <pc:docMk/>
      </pc:docMkLst>
      <pc:sldChg chg="modNotes">
        <pc:chgData name="Evan Portman" userId="S::eportman@battlefields.org::c8384f59-c119-4414-a1ac-9f6b358f2626" providerId="AD" clId="Web-{F422A0AE-7114-5E80-BAEF-DE54582E1649}" dt="2022-09-13T16:32:50.805" v="2"/>
        <pc:sldMkLst>
          <pc:docMk/>
          <pc:sldMk cId="3224940093" sldId="930"/>
        </pc:sldMkLst>
      </pc:sldChg>
      <pc:sldChg chg="modNotes">
        <pc:chgData name="Evan Portman" userId="S::eportman@battlefields.org::c8384f59-c119-4414-a1ac-9f6b358f2626" providerId="AD" clId="Web-{F422A0AE-7114-5E80-BAEF-DE54582E1649}" dt="2022-09-13T16:32:58.508" v="5"/>
        <pc:sldMkLst>
          <pc:docMk/>
          <pc:sldMk cId="1079278789" sldId="931"/>
        </pc:sldMkLst>
      </pc:sldChg>
      <pc:sldChg chg="modNotes">
        <pc:chgData name="Evan Portman" userId="S::eportman@battlefields.org::c8384f59-c119-4414-a1ac-9f6b358f2626" providerId="AD" clId="Web-{F422A0AE-7114-5E80-BAEF-DE54582E1649}" dt="2022-09-13T16:33:06.102" v="7"/>
        <pc:sldMkLst>
          <pc:docMk/>
          <pc:sldMk cId="3821477988" sldId="934"/>
        </pc:sldMkLst>
      </pc:sldChg>
      <pc:sldChg chg="modNotes">
        <pc:chgData name="Evan Portman" userId="S::eportman@battlefields.org::c8384f59-c119-4414-a1ac-9f6b358f2626" providerId="AD" clId="Web-{F422A0AE-7114-5E80-BAEF-DE54582E1649}" dt="2022-09-13T16:33:12.196" v="9"/>
        <pc:sldMkLst>
          <pc:docMk/>
          <pc:sldMk cId="17185647" sldId="9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Colonial Era and Revolutionary War Era, women had specific roles — primarily maintaining the household and child-rearing. Society’s structures were based on class and gender roles which were largely supported by the concept of family. A family’s name and success secured a social place, and families were usually large for a greater chance of carrying on the male lineage and expanding their influence or wealth in the local communities. </a:t>
            </a:r>
          </a:p>
          <a:p>
            <a:r>
              <a:rPr lang="en-US" dirty="0"/>
              <a:t>Though most women did not take a prominent role in public affairs or public settings, women were seen as the confidants and benefactors of male success in politics and business. Women did not participate in politics by holding office or voting, but many were self-informed of the political issues of the era and had strong opinions which sometimes influenced the men in their lives or social circles. </a:t>
            </a:r>
            <a:endParaRPr lang="en-US" dirty="0">
              <a:cs typeface="Calibri"/>
            </a:endParaRPr>
          </a:p>
          <a:p>
            <a:r>
              <a:rPr lang="en-US" dirty="0"/>
              <a:t>Some of the most influential women in mid-late 18th Century American were the wives or widows of influential men in politics and power. Among these women were the spouses of political leaders, as well as the leading business and merchant class of the main coastal port cities of Boston, New York, Philadelphia and Charleston. Widows, usually through their inheritance of their deceased husband’s property and possessions, held sway within social circles as well as the daughters of powerful leaders. It was rare for a woman of lower-class status to be published in a newspaper, give a speech before a gathered group of the elite, or produce an opinion that influenced how the broader, secular colonial society thought.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63557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their legal status, enslaved black men held no power over their wives. However, most enslaved people could marry by choice in the eighteenth century, though often with the “permission” of their enslavers. It seems many intermarried within the populations of neighboring plantations or within their communities, hoping to keep their families intact. Family was important in enslaved communities, and many traditions were passed from generation to generation, including stories from Africa, accounts of resistance to slavery, and truths to be remembered. The threat of breaking up a family if an enslaver chose to move or chose to sell individuals hung over every marriage, bringing emotions, fears, and strengths that were unknown in white marriages. </a:t>
            </a:r>
          </a:p>
          <a:p>
            <a:r>
              <a:rPr lang="en-US" dirty="0"/>
              <a:t>By law, a child’s status (enslaved or free) was determined by the mother’s status. Thus, even if a free Black man married an enslaved woman, their children would be enslaved. This also held true if a father was white. Mixed race children born to enslaved mothers were proof of relationships between enslaved women and white men, and there is reason to believe many of the relationships were not consensual. </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024910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women chose common law marriages or arrangements instead of civil-recognized marriages to their husbands or partners. While these were legally different in many ways, they were recognized as legitimate partnerships in the eighteenth century. </a:t>
            </a:r>
          </a:p>
          <a:p>
            <a:endParaRPr lang="en-US" dirty="0"/>
          </a:p>
          <a:p>
            <a:r>
              <a:rPr lang="en-US" i="1" dirty="0"/>
              <a:t>Benjamin Franklin and his wife Deborah Reed lived in a common law relationship for the tenure of their marriage until her death in 1774. Deborah had been legally married to another man who had disappeared in the Caribbean; Franklin and Reed married in 1730 under common law whereas the British legal system did not formally recognize them as husband and wife; rather they were cohabitants living within a ‘mutual agreement.’</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2527069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Colonial and Revolutionary War Eras typically saw large families. Many infants and children died of illnesses or tragic accidents. The children who survived quickly entered roles, training, and learning based on their gender. </a:t>
            </a:r>
          </a:p>
          <a:p>
            <a:r>
              <a:rPr lang="en-US" dirty="0"/>
              <a:t>Mothers oversaw the discipline and daily routines of their children regardless of sex, but around age six, daughters came under the wing of their mothers while boys gravitated into the male and public world. Roles were assigned to each whereas by the age of ten a daughter of middling or poor white lineage had been taught to farm or wash clothing and prepare food. By the age of ten boys within the same class structures had some form of education, perhaps mild literacy, and were about to begin an apprenticeship in some trade or profession. </a:t>
            </a:r>
          </a:p>
          <a:p>
            <a:r>
              <a:rPr lang="en-US" dirty="0"/>
              <a:t>Adult daughters, particularly from affluent families, often retained a close relationship with their mothers. Letters show affectionate bonds between mother and daughter. The opposite is typical of adult sons and their fathers; most notably among affluent families, the adult sons were ‘expected’ to perform a certain degree of capability by their fathers. This created a cool and distant relationship that began during a son’s teenage years. (pp. 102-107, Norton, Liberty’s Daughters)</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62822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Divorce in eighteenth century America was extremely difficult to obtain; thus, it was virtually nonexistent in the modern sense. Special circumstances could reward a legal separation of husband and wife, usually if the asking party could prove that the reason for divorce existed prior to their marriage, i.e., the affliction was carried into the legal contract. As such, separations did occur with both husband and wife agreeing to mutually split up. However, property rights laws remained solely in the court of the husband, meaning a husband was under no legal obligation to surrender any property, including what his wife might have brought into the marriage, back to her upon separation. The exceptions came with women who understood equity laws that allowed them narrow control over what assets they brought to the marriage; however, historians dispute how many women took advantage of these laws. (pp. 46-47, Norton, Liberty’s Daughters). Thus, many women chose to remain married to abusive or unloved husbands because of the legal predicament they were in. </a:t>
            </a:r>
            <a:endParaRPr lang="en-US" dirty="0"/>
          </a:p>
          <a:p>
            <a:r>
              <a:rPr lang="en-US"/>
              <a:t>Despite the cultural stigma attached to divorce, specific state laws could aid women in marital trouble. The case of Abigail Bailey of New Hampshire is one extreme example, whereas she discovered her husband having an incestuous affair with their teenage daughter, and promptly threatened to have their daughter testify against him in court (a capital crime in New Hampshire) unless he agreed to divide their property evenly. Mr. Bailey, using the law to his advantage, attempted to abandon her in rural New York state; Mrs. Bailey quickly returned and had him arrested. Only from jail did Mr. Bailey agree to the property settlement so long as she dropped the charge of incest. pp. 49-50, Norton, Liberty’s Daughters. </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51147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Class structures differentiated women, particularly white women, in colonial and Revolutionary America. As historian Mary Beth Norton writes in </a:t>
            </a:r>
            <a:r>
              <a:rPr lang="en-US" i="1" dirty="0"/>
              <a:t>Liberty’s Daughters</a:t>
            </a:r>
            <a:r>
              <a:rPr lang="en-US" dirty="0"/>
              <a:t>, rural and urban white women shared similarities, but varied in their roles in the household. Rural wives acted in the immediate interests of the household, preparing food, ironing and washing clothing, sewing and maintaining clothing, and cleaning the homestead, all while rearing children. Urban wives could rely on city and town markets for food sources, while indentured and enslaved servants did the bulk of housework. </a:t>
            </a:r>
          </a:p>
          <a:p>
            <a:pPr>
              <a:defRPr/>
            </a:pPr>
            <a:r>
              <a:rPr lang="en-US"/>
              <a:t>The true difference, as noted by Norton, was between northern and southern white women. Whereas similarities existed among poor and ‘middling’ classes, white women raised on plantations had a workforce in enslaved people unparalleled with their class equals in the North. While southern wives oversaw the management of their plantations, they generally were hands-off in the physical duties and labor because of the prominence and use of slaves to perform these duties. </a:t>
            </a:r>
            <a:endParaRPr lang="en-US" dirty="0"/>
          </a:p>
          <a:p>
            <a:pPr>
              <a:defRPr/>
            </a:pPr>
            <a:r>
              <a:rPr lang="en-US"/>
              <a:t>White women of plantation families and those of wealthy Northern urban white families shared similarities in having more “free time.” During their unmarried years, girls and women of these social classes received an education and later questioned or improved women’s roles in American society.</a:t>
            </a:r>
            <a:endParaRPr lang="en-US" dirty="0"/>
          </a:p>
          <a:p>
            <a:pPr>
              <a:defRPr/>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34276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 women were expected to remain within the boundaries of “private” life and nearly all families of the 18th Century American practiced this. Private life and public life were separate: wives were expected to be capable and ready to bear and raise children, provide domestic securities for the household (preparing food, cooking, cleaning, ironing, sewing), and usually remaining detached from the business duties of their husbands. Husbands were the face of the family in ‘public’ life, holding nearly all legal rights, including those purchased or inherited through his family, and those inherited through his wife. However, some unmarried women or widows were forced to learn to bridge the gap between public and private life to manage a small business or control property if they did not have male relatives to assist them. </a:t>
            </a:r>
          </a:p>
          <a:p>
            <a:r>
              <a:rPr lang="en-US" dirty="0"/>
              <a:t>Quote: </a:t>
            </a:r>
            <a:r>
              <a:rPr lang="en-US" i="1" dirty="0"/>
              <a:t>Will it be said that the judgment of a male of two years old, is more sage than that of a female of the same age? But…as their years increased, the sister must be wholly domesticated, while the brother is led by the hand through all the flowering paths of science.”</a:t>
            </a:r>
            <a:r>
              <a:rPr lang="en-US" dirty="0"/>
              <a:t> - Judith Sergeant Murray, (p. 197, Berkin, </a:t>
            </a:r>
            <a:r>
              <a:rPr lang="en-US" i="1" dirty="0"/>
              <a:t>First Generations: Women in Colonial America</a:t>
            </a:r>
            <a:r>
              <a:rPr lang="en-US" dirty="0"/>
              <a:t>)</a:t>
            </a:r>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265613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indentured servants who served contractually for a designated period, enslaved African laborers were purchased and considered legal property. The need for help to keep a farm or plantation afloat under-guarded the acceptance of both indentured servitude and slavery beyond the rich and large tobacco and rice plantations of the South. At the time of the Revolutionary War, slavery was legal and practiced in all thirteen colonies, though decreasing in some areas of the north.</a:t>
            </a:r>
          </a:p>
          <a:p>
            <a:r>
              <a:rPr lang="en-US" dirty="0"/>
              <a:t>By the end of the eighteenth century, enslaved women outnumbered men on the fields performing manual labor. Part of the reason for this was men were allowed to learn a trade and become artisans to the benefit of the plantation. To compensate, women who did not work within the main household were forced to perform extensive labor duties with crops and farming. Some enslaved women had more domestic tasks, like cooking, cleaning, or using skills of midwifery or childcare.</a:t>
            </a:r>
            <a:endParaRPr lang="en-US" dirty="0">
              <a:cs typeface="Calibri"/>
            </a:endParaRPr>
          </a:p>
          <a:p>
            <a:r>
              <a:rPr lang="en-US" dirty="0"/>
              <a:t>Free African American communities existing during this period could be found on the outskirts of white communities. Among free black women, paid positions for these services could be found in newspaper ads in cities like Philadelphia. Like their white counterparts, free black women had some autonomy to choose their employment within these circumstances. Though not as prevalent as in later decades, kidnapping of free African Americans and selling them into slavery did happen. Without legal representation and denied civil rights, Black Americans had few ways to defend themselves against kidnapping or other crimes in this era. </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344126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schooling as we know it in the modern era did not exist in the 18th Century. Schools were either religious-based or mainly instructing law. Girls who received an education studied with private instruction or tutors. </a:t>
            </a:r>
          </a:p>
          <a:p>
            <a:r>
              <a:rPr lang="en-US" dirty="0"/>
              <a:t>As more women became literate, advocacy arose among some wealthy social circles to push for more women’s rights. In addition, as education improved for women, the belief that their main role lay within the household began to be challenged. </a:t>
            </a:r>
            <a:endParaRPr lang="en-US" dirty="0">
              <a:cs typeface="Calibri"/>
            </a:endParaRPr>
          </a:p>
          <a:p>
            <a:r>
              <a:rPr lang="en-US" dirty="0"/>
              <a:t>This was not limited to just white women. Phillis Wheatley, a former enslaved woman, is a notable exception for having received an education from her former masters. She would go on to publish poetry in support of the American Revolution.</a:t>
            </a:r>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1908779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Indentured servitude was a formal contract which agreed that an individual would work for a certain number of years in exchange for transportation, food, clothing, shelter, or perhaps skills training. (This was different than slavery which had no agreed ending and no legal rights for the enslaved.) White women who were indentured servants, particularly in urban areas, seem to have only held their jobs for short periods of time. As indentured service decreased in the latter half of the eighteenth century, white house servants were less bound to long-term service (years), and left households after only serving a few months at a time. It appears one reason for this was the abundance of positions available in wealthier households, offering plentiful job opportunities, allowing women to pick and choose to whom they would serve. </a:t>
            </a:r>
          </a:p>
          <a:p>
            <a:r>
              <a:rPr lang="en-US" dirty="0"/>
              <a:t>Some examples show numerous white servants rotating through the households of Philadelphia’s wealthiest citizens in a single year, indicating these servant women were not bound to their service by legal doctrine (as most indentured servitude had been) or through legal property (such as enslaved women). These women had choices and often made them for personal or financial reasons, offering a change in how servitude evolved among the non-enslaved population in the decades immediately after the American Revolution.</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32752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Rights of women depended on which colony they lived in. For instance, some colonies afforded widows considerable property rights if deeded land by their deceased spouse. Others were allowed to challenge men in court. </a:t>
            </a:r>
          </a:p>
          <a:p>
            <a:r>
              <a:rPr lang="en-US" dirty="0"/>
              <a:t>One of the few rights women obtained in colonial British America was over their deceased husbands’ property. Some widows became the beneficiaries of thousands of acres. However, more than likely, the widow was only holding the property rights until their oldest male child could legally inherit it. Similarly, enslaved people considered property could be dowered or held for a period by women until they died. Martha Washington is one example of inheriting dower slaves from her first husband and holding them until her death. George Washington, her second husband, had no legal authority over these people other than ensuring they remained in the family’s possession.</a:t>
            </a:r>
            <a:endParaRPr lang="en-US" dirty="0">
              <a:cs typeface="Calibri"/>
            </a:endParaRPr>
          </a:p>
          <a:p>
            <a:endParaRPr lang="en-US" dirty="0"/>
          </a:p>
          <a:p>
            <a:r>
              <a:rPr lang="en-US" i="1" dirty="0"/>
              <a:t>One of the sole rights retained by married women were dower rights, or the inheritance of property through her first marriage. As a widow, women did retain privileges awarded to them by their deceased husbands’ estates in the sum of 1/3 of the total property. Martha Washington received 1/3 of her deceased husband’s slaves upon his death, which she brought with her into her marriage to George Washington in 1759. Washington, a slave owner himself, held no legal authority over these enslaved peoples at Mount Vernon, aside from being their overseer. As dower slaves, he could not sell them or prevent Martha from selling them as they were legally bound to pass onto her children upon her death.</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209850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Married women faced the uncertainty of handling their husband’s business affairs in the instance of his death. While most widows became executrixes of her deceased husband’s estate, very few of them had any knowledge or knowhow of the legal processes</a:t>
            </a:r>
            <a:r>
              <a:rPr lang="en-US" b="1" u="sng" dirty="0"/>
              <a:t> </a:t>
            </a:r>
            <a:r>
              <a:rPr lang="en-US" dirty="0"/>
              <a:t>that went into settling debts or managing account books. Because of this, widows could be targets of scammers looking to take advantage of their ignorance. Other widows were capable accountants and managers and did so either through acquiring knowledge while their husbands were alive or through paying for legal counsel. </a:t>
            </a:r>
          </a:p>
          <a:p>
            <a:r>
              <a:rPr lang="en-US" dirty="0"/>
              <a:t>A large percentage of women demanded antenuptial agreements from their fiancés to ensure they were left with control over their deceased husband’s estate and property rather than forfeiting these rights to a potential new husband upon remarrying. While such laws did exist and knowledgeable women did take advantage of them to their benefit, most women were either ignorant of these rights or chose not to pursue them for various reasons.</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83423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women assumed they would marry, but there was no guarantee a courtship would lead to a ‘good match’ in a marital partner. In the early colonial period, many matches were conducted as business transactions, particularly among wealthy families seeking to pair their sons and daughters together, preserving their accumulated equitable wealth. While fathers held considerable sway over the matching and approval of their daughters’ marriages, women themselves did retain some autonomy in approving or disapproving of the proposed match. During the later Colonial Era and into the Revolutionary War, the concept of “romantic love” allowed young people to “choose” their marriage partner with less interference from their parents. </a:t>
            </a:r>
          </a:p>
          <a:p>
            <a:r>
              <a:rPr lang="en-US" dirty="0"/>
              <a:t>Once married, women were expected to be submissive to their husbands, following religious, legal, and social norms. A sense of duty governed the lives of many married women and gave them motivation and purpose through joys and difficulties. Evidence from journals and letters by married women points to varying degrees of happiness and misery in marriage; however, if the marriage was unhappy or their husband was unfaithful, the women had little hope or legal precedents to improve their situation.  </a:t>
            </a:r>
            <a:endParaRPr lang="en-US" dirty="0">
              <a:cs typeface="Calibri"/>
            </a:endParaRPr>
          </a:p>
          <a:p>
            <a:r>
              <a:rPr lang="en-US" dirty="0"/>
              <a:t>Some married women wrote about loneliness or a monotonous routine of housework, food preparation, and child rearing — especially if their husbands worked away from home or journeyed to pursue their professions. </a:t>
            </a:r>
            <a:endParaRPr lang="en-US" dirty="0">
              <a:cs typeface="Calibri"/>
            </a:endParaRPr>
          </a:p>
          <a:p>
            <a:r>
              <a:rPr lang="en-US" dirty="0"/>
              <a:t>One of the most profound developments that came about during the Revolutionary period was the call by some women to create legal rights or representation as married women. At the time, all legal rights of married wives were retained by their husbands, including inherited property, financial endowments, and earned wages. Advocating for legal representation among women constituted a call to end this complete control of women through marriage. </a:t>
            </a:r>
            <a:endParaRPr lang="en-US" dirty="0">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845907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467361" y="4882639"/>
            <a:ext cx="11460480" cy="870010"/>
          </a:xfrm>
        </p:spPr>
        <p:txBody>
          <a:bodyPr>
            <a:noAutofit/>
          </a:bodyPr>
          <a:lstStyle/>
          <a:p>
            <a:pPr marL="0" marR="0" algn="ctr">
              <a:lnSpc>
                <a:spcPct val="115000"/>
              </a:lnSpc>
            </a:pPr>
            <a:r>
              <a:rPr lang="en-US" sz="4000" b="1" dirty="0">
                <a:effectLst/>
                <a:latin typeface="Georgia" panose="02040502050405020303" pitchFamily="18" charset="0"/>
                <a:ea typeface="Times New Roman" panose="02020603050405020304" pitchFamily="18" charset="0"/>
                <a:cs typeface="Times New Roman" panose="02020603050405020304" pitchFamily="18" charset="0"/>
              </a:rPr>
              <a:t>Women in Colonial &amp; Revolutionary </a:t>
            </a:r>
            <a:br>
              <a:rPr lang="en-US" sz="4000" b="1" dirty="0">
                <a:effectLst/>
                <a:latin typeface="Georgia" panose="02040502050405020303" pitchFamily="18" charset="0"/>
                <a:ea typeface="Times New Roman" panose="02020603050405020304" pitchFamily="18" charset="0"/>
                <a:cs typeface="Times New Roman" panose="02020603050405020304" pitchFamily="18" charset="0"/>
              </a:rPr>
            </a:br>
            <a:r>
              <a:rPr lang="en-US" sz="4000" b="1" dirty="0">
                <a:effectLst/>
                <a:latin typeface="Georgia" panose="02040502050405020303" pitchFamily="18" charset="0"/>
                <a:ea typeface="Times New Roman" panose="02020603050405020304" pitchFamily="18" charset="0"/>
                <a:cs typeface="Times New Roman" panose="02020603050405020304" pitchFamily="18" charset="0"/>
              </a:rPr>
              <a:t>Era Society</a:t>
            </a:r>
            <a:endParaRPr lang="en-US" sz="4000" dirty="0">
              <a:effectLst/>
              <a:latin typeface="Arial" panose="020B0604020202020204" pitchFamily="34" charset="0"/>
              <a:ea typeface="Arial" panose="020B0604020202020204" pitchFamily="34" charset="0"/>
            </a:endParaRP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9" y="5872864"/>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DE0AA-B511-CD46-A5EA-322B6572DEE3}"/>
              </a:ext>
            </a:extLst>
          </p:cNvPr>
          <p:cNvSpPr>
            <a:spLocks noGrp="1"/>
          </p:cNvSpPr>
          <p:nvPr>
            <p:ph type="title"/>
          </p:nvPr>
        </p:nvSpPr>
        <p:spPr>
          <a:xfrm>
            <a:off x="838200" y="365125"/>
            <a:ext cx="10515600" cy="1325563"/>
          </a:xfrm>
        </p:spPr>
        <p:txBody>
          <a:bodyPr anchor="ctr">
            <a:normAutofit/>
          </a:bodyPr>
          <a:lstStyle/>
          <a:p>
            <a:r>
              <a:rPr lang="en-US"/>
              <a:t>Marriage</a:t>
            </a:r>
          </a:p>
        </p:txBody>
      </p:sp>
      <p:sp>
        <p:nvSpPr>
          <p:cNvPr id="3" name="Content Placeholder 2">
            <a:extLst>
              <a:ext uri="{FF2B5EF4-FFF2-40B4-BE49-F238E27FC236}">
                <a16:creationId xmlns:a16="http://schemas.microsoft.com/office/drawing/2014/main" id="{2278A384-0B52-9248-A80C-579F2C7AA8A7}"/>
              </a:ext>
            </a:extLst>
          </p:cNvPr>
          <p:cNvSpPr>
            <a:spLocks noGrp="1"/>
          </p:cNvSpPr>
          <p:nvPr>
            <p:ph sz="half" idx="1"/>
          </p:nvPr>
        </p:nvSpPr>
        <p:spPr>
          <a:xfrm>
            <a:off x="200247" y="1825625"/>
            <a:ext cx="6381305" cy="3850898"/>
          </a:xfrm>
        </p:spPr>
        <p:txBody>
          <a:bodyPr>
            <a:normAutofit/>
          </a:bodyPr>
          <a:lstStyle/>
          <a:p>
            <a:r>
              <a:rPr lang="en-US" sz="1600" b="0" dirty="0"/>
              <a:t>Most women assumed they would marry, but there was no guarantee of courtship or a ‘good match’</a:t>
            </a:r>
          </a:p>
          <a:p>
            <a:r>
              <a:rPr lang="en-US" sz="1600" b="0" dirty="0"/>
              <a:t>In colonial times, many marriages were conducted for the sake of business, particularly among wealthy families to preserve accumulated wealth</a:t>
            </a:r>
          </a:p>
          <a:p>
            <a:pPr marL="14288" lvl="1" indent="219075"/>
            <a:r>
              <a:rPr lang="en-US" sz="1600" b="0" dirty="0">
                <a:solidFill>
                  <a:schemeClr val="tx1"/>
                </a:solidFill>
              </a:rPr>
              <a:t>Once married</a:t>
            </a:r>
            <a:r>
              <a:rPr lang="en-US" sz="1600" dirty="0">
                <a:solidFill>
                  <a:schemeClr val="tx1"/>
                </a:solidFill>
              </a:rPr>
              <a:t>, women were expected to be submissive to their husbands, following religious, legal and social norms. If a wife was unhappy, women had little hope or legal means to improve their situation</a:t>
            </a:r>
          </a:p>
          <a:p>
            <a:pPr marL="471488" lvl="2" indent="219075"/>
            <a:r>
              <a:rPr lang="en-US" sz="1600" b="0" dirty="0"/>
              <a:t>Many women wrote in journals about loneliness or a monotonous routine of housework, food preparation and child rearing</a:t>
            </a:r>
          </a:p>
          <a:p>
            <a:pPr marL="14288" lvl="2" indent="219075"/>
            <a:r>
              <a:rPr lang="en-US" sz="1600" dirty="0"/>
              <a:t>During the Revolutionary period, some women called to create legal rights for married women</a:t>
            </a:r>
            <a:endParaRPr lang="en-US" sz="1600" b="0" dirty="0"/>
          </a:p>
          <a:p>
            <a:pPr marL="471488" lvl="2" indent="219075"/>
            <a:endParaRPr lang="en-US" sz="1100" b="0" dirty="0"/>
          </a:p>
        </p:txBody>
      </p:sp>
      <p:pic>
        <p:nvPicPr>
          <p:cNvPr id="5" name="Picture 4" descr="A painting of two people standing in front of a crowd&#10;&#10;AI-generated content may be incorrect.">
            <a:extLst>
              <a:ext uri="{FF2B5EF4-FFF2-40B4-BE49-F238E27FC236}">
                <a16:creationId xmlns:a16="http://schemas.microsoft.com/office/drawing/2014/main" id="{56D97303-A6BC-86CB-FD3A-FE7111CD5A4C}"/>
              </a:ext>
            </a:extLst>
          </p:cNvPr>
          <p:cNvPicPr>
            <a:picLocks noChangeAspect="1"/>
          </p:cNvPicPr>
          <p:nvPr/>
        </p:nvPicPr>
        <p:blipFill>
          <a:blip r:embed="rId3">
            <a:extLst>
              <a:ext uri="{28A0092B-C50C-407E-A947-70E740481C1C}">
                <a14:useLocalDpi xmlns:a14="http://schemas.microsoft.com/office/drawing/2010/main" val="0"/>
              </a:ext>
            </a:extLst>
          </a:blip>
          <a:srcRect b="1238"/>
          <a:stretch/>
        </p:blipFill>
        <p:spPr>
          <a:xfrm>
            <a:off x="6810153" y="1690688"/>
            <a:ext cx="5181600" cy="3850898"/>
          </a:xfrm>
          <a:prstGeom prst="rect">
            <a:avLst/>
          </a:prstGeom>
          <a:noFill/>
        </p:spPr>
      </p:pic>
    </p:spTree>
    <p:extLst>
      <p:ext uri="{BB962C8B-B14F-4D97-AF65-F5344CB8AC3E}">
        <p14:creationId xmlns:p14="http://schemas.microsoft.com/office/powerpoint/2010/main" val="47804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6E99-D044-E342-9DCF-5BC856B08EA9}"/>
              </a:ext>
            </a:extLst>
          </p:cNvPr>
          <p:cNvSpPr>
            <a:spLocks noGrp="1"/>
          </p:cNvSpPr>
          <p:nvPr>
            <p:ph type="title"/>
          </p:nvPr>
        </p:nvSpPr>
        <p:spPr>
          <a:xfrm>
            <a:off x="838200" y="365125"/>
            <a:ext cx="10515600" cy="1325563"/>
          </a:xfrm>
        </p:spPr>
        <p:txBody>
          <a:bodyPr anchor="ctr">
            <a:normAutofit/>
          </a:bodyPr>
          <a:lstStyle/>
          <a:p>
            <a:r>
              <a:rPr lang="en-US" sz="4200"/>
              <a:t>What about Slaves and Marriages or Families?</a:t>
            </a:r>
          </a:p>
        </p:txBody>
      </p:sp>
      <p:pic>
        <p:nvPicPr>
          <p:cNvPr id="5" name="Picture 4" descr="A painting of a group of people dancing&#10;&#10;AI-generated content may be incorrect.">
            <a:extLst>
              <a:ext uri="{FF2B5EF4-FFF2-40B4-BE49-F238E27FC236}">
                <a16:creationId xmlns:a16="http://schemas.microsoft.com/office/drawing/2014/main" id="{FABE6509-1AFB-0A6F-6AD1-154DC153A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80008"/>
            <a:ext cx="5181600" cy="3342132"/>
          </a:xfrm>
          <a:prstGeom prst="rect">
            <a:avLst/>
          </a:prstGeom>
          <a:noFill/>
        </p:spPr>
      </p:pic>
      <p:sp>
        <p:nvSpPr>
          <p:cNvPr id="3" name="Content Placeholder 2">
            <a:extLst>
              <a:ext uri="{FF2B5EF4-FFF2-40B4-BE49-F238E27FC236}">
                <a16:creationId xmlns:a16="http://schemas.microsoft.com/office/drawing/2014/main" id="{ECE1A8F9-E96C-CD46-8DB8-8EF4D90B735B}"/>
              </a:ext>
            </a:extLst>
          </p:cNvPr>
          <p:cNvSpPr>
            <a:spLocks noGrp="1"/>
          </p:cNvSpPr>
          <p:nvPr>
            <p:ph sz="half" idx="2"/>
          </p:nvPr>
        </p:nvSpPr>
        <p:spPr>
          <a:xfrm>
            <a:off x="6267893" y="1503551"/>
            <a:ext cx="5800060" cy="3850898"/>
          </a:xfrm>
        </p:spPr>
        <p:txBody>
          <a:bodyPr>
            <a:noAutofit/>
          </a:bodyPr>
          <a:lstStyle/>
          <a:p>
            <a:r>
              <a:rPr lang="en-US" sz="1600" b="0" dirty="0"/>
              <a:t>Most enslaved people could marry by choice in the 18</a:t>
            </a:r>
            <a:r>
              <a:rPr lang="en-US" sz="1600" b="0" baseline="30000" dirty="0"/>
              <a:t>th</a:t>
            </a:r>
            <a:r>
              <a:rPr lang="en-US" sz="1600" b="0" dirty="0"/>
              <a:t> century, with “permission” of their enslavers</a:t>
            </a:r>
          </a:p>
          <a:p>
            <a:r>
              <a:rPr lang="en-US" sz="1600" b="0" dirty="0"/>
              <a:t>Many slaves intermarried within populations of neighboring plantations, hoping to keep families intact</a:t>
            </a:r>
          </a:p>
          <a:p>
            <a:pPr lvl="1"/>
            <a:r>
              <a:rPr lang="en-US" sz="1600" b="0" dirty="0">
                <a:solidFill>
                  <a:schemeClr val="tx1"/>
                </a:solidFill>
              </a:rPr>
              <a:t>Family was important in enslaved communities as traditions, stories from Africa, accounts of resistance and truths were passed on to be reme</a:t>
            </a:r>
            <a:r>
              <a:rPr lang="en-US" sz="1600" dirty="0">
                <a:solidFill>
                  <a:schemeClr val="tx1"/>
                </a:solidFill>
              </a:rPr>
              <a:t>mbered</a:t>
            </a:r>
          </a:p>
          <a:p>
            <a:pPr lvl="1"/>
            <a:r>
              <a:rPr lang="en-US" sz="1600" b="0" dirty="0">
                <a:solidFill>
                  <a:schemeClr val="tx1"/>
                </a:solidFill>
              </a:rPr>
              <a:t>Threat of breaking up families by way of moving or selling slaves hung over e</a:t>
            </a:r>
            <a:r>
              <a:rPr lang="en-US" sz="1600" dirty="0">
                <a:solidFill>
                  <a:schemeClr val="tx1"/>
                </a:solidFill>
              </a:rPr>
              <a:t>very enslaved marriage</a:t>
            </a:r>
          </a:p>
          <a:p>
            <a:pPr marL="14288" lvl="1" indent="219075"/>
            <a:r>
              <a:rPr lang="en-US" sz="1600" b="0" dirty="0">
                <a:solidFill>
                  <a:schemeClr val="tx1"/>
                </a:solidFill>
              </a:rPr>
              <a:t>By law at the time, a child’s status (enslaved or free) was determined by the mother’s status</a:t>
            </a:r>
          </a:p>
          <a:p>
            <a:pPr marL="471488" lvl="2" indent="219075"/>
            <a:r>
              <a:rPr lang="en-US" sz="1600" dirty="0"/>
              <a:t>Even if a free man, whether black or white, married an enslaved woman and had children, the children would be enslaved</a:t>
            </a:r>
          </a:p>
          <a:p>
            <a:pPr marL="14288" lvl="2" indent="219075"/>
            <a:r>
              <a:rPr lang="en-US" sz="1600" b="0" dirty="0"/>
              <a:t>Relatio</a:t>
            </a:r>
            <a:r>
              <a:rPr lang="en-US" sz="1600" dirty="0"/>
              <a:t>nships between enslaved women and white men did exist, but there are many reasons to believe many were NOT consensual</a:t>
            </a:r>
            <a:endParaRPr lang="en-US" sz="1600" b="0" dirty="0"/>
          </a:p>
        </p:txBody>
      </p:sp>
    </p:spTree>
    <p:extLst>
      <p:ext uri="{BB962C8B-B14F-4D97-AF65-F5344CB8AC3E}">
        <p14:creationId xmlns:p14="http://schemas.microsoft.com/office/powerpoint/2010/main" val="2943691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C288C-46FC-7C47-9489-47FC71795D7D}"/>
              </a:ext>
            </a:extLst>
          </p:cNvPr>
          <p:cNvSpPr>
            <a:spLocks noGrp="1"/>
          </p:cNvSpPr>
          <p:nvPr>
            <p:ph type="title"/>
          </p:nvPr>
        </p:nvSpPr>
        <p:spPr>
          <a:xfrm>
            <a:off x="3970366" y="609600"/>
            <a:ext cx="4267200" cy="1351472"/>
          </a:xfrm>
        </p:spPr>
        <p:txBody>
          <a:bodyPr>
            <a:normAutofit/>
          </a:bodyPr>
          <a:lstStyle/>
          <a:p>
            <a:pPr algn="ctr"/>
            <a:r>
              <a:rPr lang="en-US" sz="3000">
                <a:solidFill>
                  <a:schemeClr val="tx1">
                    <a:lumMod val="85000"/>
                    <a:lumOff val="15000"/>
                  </a:schemeClr>
                </a:solidFill>
              </a:rPr>
              <a:t>Common Law Marriage: A Different Kind of Marriage</a:t>
            </a:r>
          </a:p>
        </p:txBody>
      </p:sp>
      <p:pic>
        <p:nvPicPr>
          <p:cNvPr id="5" name="Picture 4" descr="A painting of a person&#10;&#10;Description automatically generated with medium confidence">
            <a:extLst>
              <a:ext uri="{FF2B5EF4-FFF2-40B4-BE49-F238E27FC236}">
                <a16:creationId xmlns:a16="http://schemas.microsoft.com/office/drawing/2014/main" id="{0DA4FB3B-4DDD-324E-A2E6-FD1363AB5CBA}"/>
              </a:ext>
            </a:extLst>
          </p:cNvPr>
          <p:cNvPicPr>
            <a:picLocks noChangeAspect="1"/>
          </p:cNvPicPr>
          <p:nvPr/>
        </p:nvPicPr>
        <p:blipFill rotWithShape="1">
          <a:blip r:embed="rId3">
            <a:extLst>
              <a:ext uri="{28A0092B-C50C-407E-A947-70E740481C1C}">
                <a14:useLocalDpi xmlns:a14="http://schemas.microsoft.com/office/drawing/2010/main" val="0"/>
              </a:ext>
            </a:extLst>
          </a:blip>
          <a:srcRect l="22485" r="7460"/>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BCAC592C-B45F-4E4D-B366-52DC894F12CE}"/>
              </a:ext>
            </a:extLst>
          </p:cNvPr>
          <p:cNvSpPr>
            <a:spLocks noGrp="1"/>
          </p:cNvSpPr>
          <p:nvPr>
            <p:ph idx="1"/>
          </p:nvPr>
        </p:nvSpPr>
        <p:spPr>
          <a:xfrm>
            <a:off x="4198966" y="2147357"/>
            <a:ext cx="3810000" cy="4101042"/>
          </a:xfrm>
        </p:spPr>
        <p:txBody>
          <a:bodyPr>
            <a:normAutofit/>
          </a:bodyPr>
          <a:lstStyle/>
          <a:p>
            <a:r>
              <a:rPr lang="en-US" sz="1400" b="0">
                <a:solidFill>
                  <a:schemeClr val="tx1">
                    <a:lumMod val="85000"/>
                    <a:lumOff val="15000"/>
                  </a:schemeClr>
                </a:solidFill>
              </a:rPr>
              <a:t>Legally different than a civil-recognized marriage</a:t>
            </a:r>
          </a:p>
          <a:p>
            <a:r>
              <a:rPr lang="en-US" sz="1400" b="0">
                <a:solidFill>
                  <a:schemeClr val="tx1">
                    <a:lumMod val="85000"/>
                    <a:lumOff val="15000"/>
                  </a:schemeClr>
                </a:solidFill>
              </a:rPr>
              <a:t>Though different, they were recognized as legitimate partnerships in the 18</a:t>
            </a:r>
            <a:r>
              <a:rPr lang="en-US" sz="1400" b="0" baseline="30000">
                <a:solidFill>
                  <a:schemeClr val="tx1">
                    <a:lumMod val="85000"/>
                    <a:lumOff val="15000"/>
                  </a:schemeClr>
                </a:solidFill>
              </a:rPr>
              <a:t>th</a:t>
            </a:r>
            <a:r>
              <a:rPr lang="en-US" sz="1400" b="0">
                <a:solidFill>
                  <a:schemeClr val="tx1">
                    <a:lumMod val="85000"/>
                    <a:lumOff val="15000"/>
                  </a:schemeClr>
                </a:solidFill>
              </a:rPr>
              <a:t> century</a:t>
            </a:r>
          </a:p>
          <a:p>
            <a:r>
              <a:rPr lang="en-US" sz="1400" b="0">
                <a:solidFill>
                  <a:schemeClr val="tx1">
                    <a:lumMod val="85000"/>
                    <a:lumOff val="15000"/>
                  </a:schemeClr>
                </a:solidFill>
              </a:rPr>
              <a:t>Benjamin Franklin and Deborah Reed</a:t>
            </a:r>
          </a:p>
          <a:p>
            <a:pPr lvl="1"/>
            <a:r>
              <a:rPr lang="en-US" sz="1400">
                <a:solidFill>
                  <a:schemeClr val="tx1">
                    <a:lumMod val="85000"/>
                    <a:lumOff val="15000"/>
                  </a:schemeClr>
                </a:solidFill>
              </a:rPr>
              <a:t>Reed had been legally married to another man who disappeared in the Caribbean</a:t>
            </a:r>
          </a:p>
          <a:p>
            <a:pPr lvl="1"/>
            <a:r>
              <a:rPr lang="en-US" sz="1400" b="0">
                <a:solidFill>
                  <a:schemeClr val="tx1">
                    <a:lumMod val="85000"/>
                    <a:lumOff val="15000"/>
                  </a:schemeClr>
                </a:solidFill>
              </a:rPr>
              <a:t>Franklin and Reed married in 1730 under Common Law</a:t>
            </a:r>
          </a:p>
          <a:p>
            <a:pPr lvl="1"/>
            <a:r>
              <a:rPr lang="en-US" sz="1400">
                <a:solidFill>
                  <a:schemeClr val="tx1">
                    <a:lumMod val="85000"/>
                    <a:lumOff val="15000"/>
                  </a:schemeClr>
                </a:solidFill>
              </a:rPr>
              <a:t>British legal system did not see them as husband and wife, but rather living in a “mutual agreement”</a:t>
            </a:r>
          </a:p>
          <a:p>
            <a:pPr lvl="1"/>
            <a:r>
              <a:rPr lang="en-US" sz="1400" b="0">
                <a:solidFill>
                  <a:schemeClr val="tx1">
                    <a:lumMod val="85000"/>
                    <a:lumOff val="15000"/>
                  </a:schemeClr>
                </a:solidFill>
              </a:rPr>
              <a:t>Stayed this way until Reed’s death in 1774</a:t>
            </a:r>
          </a:p>
        </p:txBody>
      </p:sp>
      <p:pic>
        <p:nvPicPr>
          <p:cNvPr id="7" name="Picture 6" descr="A painting of a person&#10;&#10;Description automatically generated with medium confidence">
            <a:extLst>
              <a:ext uri="{FF2B5EF4-FFF2-40B4-BE49-F238E27FC236}">
                <a16:creationId xmlns:a16="http://schemas.microsoft.com/office/drawing/2014/main" id="{669F76FD-7E8C-BD41-98A7-F7854AF81C4A}"/>
              </a:ext>
            </a:extLst>
          </p:cNvPr>
          <p:cNvPicPr>
            <a:picLocks noChangeAspect="1"/>
          </p:cNvPicPr>
          <p:nvPr/>
        </p:nvPicPr>
        <p:blipFill rotWithShape="1">
          <a:blip r:embed="rId4">
            <a:extLst>
              <a:ext uri="{28A0092B-C50C-407E-A947-70E740481C1C}">
                <a14:useLocalDpi xmlns:a14="http://schemas.microsoft.com/office/drawing/2010/main" val="0"/>
              </a:ext>
            </a:extLst>
          </a:blip>
          <a:srcRect l="13428" r="22546"/>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82147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7F12-3284-D34B-8170-6D649AE5E535}"/>
              </a:ext>
            </a:extLst>
          </p:cNvPr>
          <p:cNvSpPr>
            <a:spLocks noGrp="1"/>
          </p:cNvSpPr>
          <p:nvPr>
            <p:ph type="title"/>
          </p:nvPr>
        </p:nvSpPr>
        <p:spPr>
          <a:xfrm>
            <a:off x="838200" y="365125"/>
            <a:ext cx="10515600" cy="1325563"/>
          </a:xfrm>
        </p:spPr>
        <p:txBody>
          <a:bodyPr anchor="ctr">
            <a:normAutofit/>
          </a:bodyPr>
          <a:lstStyle/>
          <a:p>
            <a:r>
              <a:rPr lang="en-US"/>
              <a:t>Children</a:t>
            </a:r>
          </a:p>
        </p:txBody>
      </p:sp>
      <p:sp>
        <p:nvSpPr>
          <p:cNvPr id="3" name="Content Placeholder 2">
            <a:extLst>
              <a:ext uri="{FF2B5EF4-FFF2-40B4-BE49-F238E27FC236}">
                <a16:creationId xmlns:a16="http://schemas.microsoft.com/office/drawing/2014/main" id="{F5AB731B-D6F4-834F-9D37-F495A7F8C825}"/>
              </a:ext>
            </a:extLst>
          </p:cNvPr>
          <p:cNvSpPr>
            <a:spLocks noGrp="1"/>
          </p:cNvSpPr>
          <p:nvPr>
            <p:ph sz="half" idx="1"/>
          </p:nvPr>
        </p:nvSpPr>
        <p:spPr>
          <a:xfrm>
            <a:off x="142440" y="1690688"/>
            <a:ext cx="7251405" cy="3850898"/>
          </a:xfrm>
        </p:spPr>
        <p:txBody>
          <a:bodyPr>
            <a:noAutofit/>
          </a:bodyPr>
          <a:lstStyle/>
          <a:p>
            <a:r>
              <a:rPr lang="en-US" sz="1600" b="0" dirty="0"/>
              <a:t>Colonial and Revolutionary War era families were typically large</a:t>
            </a:r>
          </a:p>
          <a:p>
            <a:r>
              <a:rPr lang="en-US" sz="1600" b="0" dirty="0"/>
              <a:t>Many infants and children died of illness or tragic accidents</a:t>
            </a:r>
          </a:p>
          <a:p>
            <a:pPr lvl="1"/>
            <a:r>
              <a:rPr lang="en-US" sz="1600" b="0" dirty="0">
                <a:solidFill>
                  <a:schemeClr val="tx1"/>
                </a:solidFill>
              </a:rPr>
              <a:t>Those who survived quickly entered roles, training and learning based on their gender</a:t>
            </a:r>
          </a:p>
          <a:p>
            <a:pPr marL="14288" lvl="1" indent="220663"/>
            <a:r>
              <a:rPr lang="en-US" sz="1600" dirty="0">
                <a:solidFill>
                  <a:schemeClr val="tx1"/>
                </a:solidFill>
              </a:rPr>
              <a:t>Mothers oversaw discipline and daily routines of both genders, but around age six daughters came under the wing of their mothers while sons gravitated towards the male and public world</a:t>
            </a:r>
          </a:p>
          <a:p>
            <a:pPr marL="471488" lvl="2" indent="220663"/>
            <a:r>
              <a:rPr lang="en-US" sz="1600" dirty="0"/>
              <a:t>In poor or middling white lineage, daughters by age ten had been taught to farm, wash clothing and prepare food</a:t>
            </a:r>
          </a:p>
          <a:p>
            <a:pPr marL="471488" lvl="2" indent="220663"/>
            <a:r>
              <a:rPr lang="en-US" sz="1600" b="0" dirty="0"/>
              <a:t>By ag</a:t>
            </a:r>
            <a:r>
              <a:rPr lang="en-US" sz="1600" dirty="0"/>
              <a:t>e ten boys of the same class had some form of education, mild literacy and were about to begin an apprenticeship of some kind</a:t>
            </a:r>
          </a:p>
          <a:p>
            <a:pPr marL="14288" lvl="2" indent="220663"/>
            <a:r>
              <a:rPr lang="en-US" sz="1600" b="0" dirty="0"/>
              <a:t>Adult daughters, especially in affluent families, retained a close relationship with their mothers and letters show the close bonds</a:t>
            </a:r>
          </a:p>
        </p:txBody>
      </p:sp>
      <p:pic>
        <p:nvPicPr>
          <p:cNvPr id="5" name="Picture 4" descr="A painting of a person and two girls&#10;&#10;AI-generated content may be incorrect.">
            <a:extLst>
              <a:ext uri="{FF2B5EF4-FFF2-40B4-BE49-F238E27FC236}">
                <a16:creationId xmlns:a16="http://schemas.microsoft.com/office/drawing/2014/main" id="{EBAC971D-AF65-5324-947C-B8A63BF9B731}"/>
              </a:ext>
            </a:extLst>
          </p:cNvPr>
          <p:cNvPicPr>
            <a:picLocks noChangeAspect="1"/>
          </p:cNvPicPr>
          <p:nvPr/>
        </p:nvPicPr>
        <p:blipFill>
          <a:blip r:embed="rId3">
            <a:extLst>
              <a:ext uri="{28A0092B-C50C-407E-A947-70E740481C1C}">
                <a14:useLocalDpi xmlns:a14="http://schemas.microsoft.com/office/drawing/2010/main" val="0"/>
              </a:ext>
            </a:extLst>
          </a:blip>
          <a:srcRect l="9672" r="11614" b="1"/>
          <a:stretch/>
        </p:blipFill>
        <p:spPr>
          <a:xfrm>
            <a:off x="7688442" y="1829918"/>
            <a:ext cx="4303310" cy="3198164"/>
          </a:xfrm>
          <a:prstGeom prst="rect">
            <a:avLst/>
          </a:prstGeom>
          <a:noFill/>
        </p:spPr>
      </p:pic>
    </p:spTree>
    <p:extLst>
      <p:ext uri="{BB962C8B-B14F-4D97-AF65-F5344CB8AC3E}">
        <p14:creationId xmlns:p14="http://schemas.microsoft.com/office/powerpoint/2010/main" val="1718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8A33-172F-DD47-82AC-28D921B04FE9}"/>
              </a:ext>
            </a:extLst>
          </p:cNvPr>
          <p:cNvSpPr>
            <a:spLocks noGrp="1"/>
          </p:cNvSpPr>
          <p:nvPr>
            <p:ph type="title"/>
          </p:nvPr>
        </p:nvSpPr>
        <p:spPr/>
        <p:txBody>
          <a:bodyPr>
            <a:normAutofit/>
          </a:bodyPr>
          <a:lstStyle/>
          <a:p>
            <a:pPr algn="ctr"/>
            <a:r>
              <a:rPr lang="en-US" sz="4000" dirty="0"/>
              <a:t>Divorce and Separations</a:t>
            </a:r>
          </a:p>
        </p:txBody>
      </p:sp>
      <p:sp>
        <p:nvSpPr>
          <p:cNvPr id="3" name="Content Placeholder 2">
            <a:extLst>
              <a:ext uri="{FF2B5EF4-FFF2-40B4-BE49-F238E27FC236}">
                <a16:creationId xmlns:a16="http://schemas.microsoft.com/office/drawing/2014/main" id="{F6794329-E91B-4D49-AAF5-8C7EFEA59580}"/>
              </a:ext>
            </a:extLst>
          </p:cNvPr>
          <p:cNvSpPr>
            <a:spLocks noGrp="1"/>
          </p:cNvSpPr>
          <p:nvPr>
            <p:ph idx="1"/>
          </p:nvPr>
        </p:nvSpPr>
        <p:spPr/>
        <p:txBody>
          <a:bodyPr>
            <a:normAutofit/>
          </a:bodyPr>
          <a:lstStyle/>
          <a:p>
            <a:r>
              <a:rPr lang="en-US" sz="1800" b="0" dirty="0"/>
              <a:t>Divorce in 18</a:t>
            </a:r>
            <a:r>
              <a:rPr lang="en-US" sz="1800" b="0" baseline="30000" dirty="0"/>
              <a:t>th</a:t>
            </a:r>
            <a:r>
              <a:rPr lang="en-US" sz="1800" b="0" dirty="0"/>
              <a:t> Century America was extremely difficult to obtain; thus it was virtually nonexistent</a:t>
            </a:r>
          </a:p>
          <a:p>
            <a:r>
              <a:rPr lang="en-US" sz="1800" b="0" dirty="0"/>
              <a:t>Special circumstances could reward legal separation, such as an affliction carried into the legal contract</a:t>
            </a:r>
          </a:p>
          <a:p>
            <a:r>
              <a:rPr lang="en-US" sz="1800" b="0" dirty="0"/>
              <a:t>If agreed upon by both husband and wife, mutual separations did occur</a:t>
            </a:r>
          </a:p>
          <a:p>
            <a:pPr lvl="1"/>
            <a:r>
              <a:rPr lang="en-US" sz="1600" dirty="0">
                <a:solidFill>
                  <a:schemeClr val="tx1"/>
                </a:solidFill>
              </a:rPr>
              <a:t>Property rights laws remained solely in the court of the husband</a:t>
            </a:r>
          </a:p>
          <a:p>
            <a:pPr marL="58738" lvl="1" indent="176213"/>
            <a:r>
              <a:rPr lang="en-US" sz="1800" b="0" dirty="0">
                <a:solidFill>
                  <a:schemeClr val="tx1"/>
                </a:solidFill>
              </a:rPr>
              <a:t>Because many women were not </a:t>
            </a:r>
            <a:r>
              <a:rPr lang="en-US" sz="1800" dirty="0">
                <a:solidFill>
                  <a:schemeClr val="tx1"/>
                </a:solidFill>
              </a:rPr>
              <a:t>versed in equity law, they chose to remain in abusive or loveless marriages</a:t>
            </a:r>
          </a:p>
          <a:p>
            <a:pPr marL="58738" lvl="1" indent="176213"/>
            <a:r>
              <a:rPr lang="en-US" sz="1800" b="0" dirty="0">
                <a:solidFill>
                  <a:schemeClr val="tx1"/>
                </a:solidFill>
              </a:rPr>
              <a:t>Specific state laws could aid women in marital trouble </a:t>
            </a:r>
          </a:p>
        </p:txBody>
      </p:sp>
    </p:spTree>
    <p:extLst>
      <p:ext uri="{BB962C8B-B14F-4D97-AF65-F5344CB8AC3E}">
        <p14:creationId xmlns:p14="http://schemas.microsoft.com/office/powerpoint/2010/main" val="3398852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4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F5F35-FD09-46B5-833B-0E162964E15E}"/>
              </a:ext>
            </a:extLst>
          </p:cNvPr>
          <p:cNvSpPr>
            <a:spLocks noGrp="1"/>
          </p:cNvSpPr>
          <p:nvPr>
            <p:ph type="title"/>
          </p:nvPr>
        </p:nvSpPr>
        <p:spPr>
          <a:xfrm>
            <a:off x="7320466" y="609600"/>
            <a:ext cx="4140014" cy="1330839"/>
          </a:xfrm>
        </p:spPr>
        <p:txBody>
          <a:bodyPr vert="horz" lIns="91440" tIns="45720" rIns="91440" bIns="45720" rtlCol="0" anchor="ctr">
            <a:normAutofit/>
          </a:bodyPr>
          <a:lstStyle/>
          <a:p>
            <a:pPr algn="ctr"/>
            <a:r>
              <a:rPr lang="en-US" sz="4400" dirty="0"/>
              <a:t>Gender Roles  </a:t>
            </a:r>
          </a:p>
        </p:txBody>
      </p:sp>
      <p:pic>
        <p:nvPicPr>
          <p:cNvPr id="5" name="Picture 4" descr="A person wearing a hat&#10;&#10;Description automatically generated with low confidence">
            <a:extLst>
              <a:ext uri="{FF2B5EF4-FFF2-40B4-BE49-F238E27FC236}">
                <a16:creationId xmlns:a16="http://schemas.microsoft.com/office/drawing/2014/main" id="{59E6E8E1-2B90-E140-B0B4-724D7DB442FB}"/>
              </a:ext>
            </a:extLst>
          </p:cNvPr>
          <p:cNvPicPr>
            <a:picLocks noChangeAspect="1"/>
          </p:cNvPicPr>
          <p:nvPr/>
        </p:nvPicPr>
        <p:blipFill rotWithShape="1">
          <a:blip r:embed="rId3">
            <a:extLst>
              <a:ext uri="{28A0092B-C50C-407E-A947-70E740481C1C}">
                <a14:useLocalDpi xmlns:a14="http://schemas.microsoft.com/office/drawing/2010/main" val="0"/>
              </a:ext>
            </a:extLst>
          </a:blip>
          <a:srcRect b="33673"/>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D8DF6717-BE15-3D46-A6F9-C5013AF22025}"/>
              </a:ext>
            </a:extLst>
          </p:cNvPr>
          <p:cNvSpPr txBox="1"/>
          <p:nvPr/>
        </p:nvSpPr>
        <p:spPr>
          <a:xfrm>
            <a:off x="7320465" y="2194102"/>
            <a:ext cx="4140013" cy="3908586"/>
          </a:xfrm>
          <a:prstGeom prst="rect">
            <a:avLst/>
          </a:prstGeom>
        </p:spPr>
        <p:txBody>
          <a:bodyPr vert="horz" lIns="91440" tIns="45720" rIns="91440" bIns="45720" rtlCol="0">
            <a:noAutofit/>
          </a:bodyPr>
          <a:lstStyle/>
          <a:p>
            <a:pPr marL="342900" indent="-285750">
              <a:lnSpc>
                <a:spcPct val="90000"/>
              </a:lnSpc>
              <a:spcAft>
                <a:spcPts val="600"/>
              </a:spcAft>
              <a:buFont typeface="Arial" panose="020B0604020202020204" pitchFamily="34" charset="0"/>
              <a:buChar char="•"/>
            </a:pPr>
            <a:r>
              <a:rPr lang="en-US" sz="1600" dirty="0"/>
              <a:t>In the 18</a:t>
            </a:r>
            <a:r>
              <a:rPr lang="en-US" sz="1600" baseline="30000" dirty="0"/>
              <a:t>th</a:t>
            </a:r>
            <a:r>
              <a:rPr lang="en-US" sz="1600" dirty="0"/>
              <a:t> century, women had specific roles: primarily the household and child-rearing</a:t>
            </a:r>
          </a:p>
          <a:p>
            <a:pPr marL="406400" lvl="5" indent="-285750">
              <a:lnSpc>
                <a:spcPct val="90000"/>
              </a:lnSpc>
              <a:spcAft>
                <a:spcPts val="600"/>
              </a:spcAft>
              <a:buFont typeface="Arial" panose="020B0604020202020204" pitchFamily="34" charset="0"/>
              <a:buChar char="•"/>
            </a:pPr>
            <a:r>
              <a:rPr lang="en-US" sz="1600" dirty="0"/>
              <a:t>Women did not take a prominent role in public affairs or politics, were seen as benefactors of male success</a:t>
            </a:r>
          </a:p>
          <a:p>
            <a:pPr marL="863600" lvl="6" indent="-285750">
              <a:lnSpc>
                <a:spcPct val="90000"/>
              </a:lnSpc>
              <a:spcAft>
                <a:spcPts val="600"/>
              </a:spcAft>
              <a:buFont typeface="Arial" panose="020B0604020202020204" pitchFamily="34" charset="0"/>
              <a:buChar char="•"/>
            </a:pPr>
            <a:r>
              <a:rPr lang="en-US" sz="1600" dirty="0"/>
              <a:t>Sometimes they would take a more active role (i.e. the Daughters of Liberty)</a:t>
            </a:r>
          </a:p>
          <a:p>
            <a:pPr marL="285750" lvl="6" indent="-285750">
              <a:lnSpc>
                <a:spcPct val="90000"/>
              </a:lnSpc>
              <a:spcAft>
                <a:spcPts val="600"/>
              </a:spcAft>
              <a:buFont typeface="Arial" panose="020B0604020202020204" pitchFamily="34" charset="0"/>
              <a:buChar char="•"/>
            </a:pPr>
            <a:r>
              <a:rPr lang="en-US" sz="1600" dirty="0"/>
              <a:t>Women that were influential at the time were usually wives, widows or daughters of influential men</a:t>
            </a:r>
          </a:p>
          <a:p>
            <a:pPr marL="285750" lvl="7" indent="-285750">
              <a:lnSpc>
                <a:spcPct val="90000"/>
              </a:lnSpc>
              <a:spcAft>
                <a:spcPts val="600"/>
              </a:spcAft>
              <a:buFont typeface="Arial" panose="020B0604020202020204" pitchFamily="34" charset="0"/>
              <a:buChar char="•"/>
            </a:pPr>
            <a:r>
              <a:rPr lang="en-US" sz="1600" dirty="0"/>
              <a:t>Class took a huge role; it was very rare for women of lower-class status to be published or give a speech</a:t>
            </a:r>
          </a:p>
        </p:txBody>
      </p:sp>
    </p:spTree>
    <p:extLst>
      <p:ext uri="{BB962C8B-B14F-4D97-AF65-F5344CB8AC3E}">
        <p14:creationId xmlns:p14="http://schemas.microsoft.com/office/powerpoint/2010/main" val="197560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1627EE-D07C-4A96-9579-364ED0EAEE66}"/>
              </a:ext>
            </a:extLst>
          </p:cNvPr>
          <p:cNvSpPr>
            <a:spLocks noGrp="1"/>
          </p:cNvSpPr>
          <p:nvPr>
            <p:ph type="title"/>
          </p:nvPr>
        </p:nvSpPr>
        <p:spPr>
          <a:xfrm>
            <a:off x="643467" y="321734"/>
            <a:ext cx="10905066" cy="1135737"/>
          </a:xfrm>
        </p:spPr>
        <p:txBody>
          <a:bodyPr>
            <a:normAutofit/>
          </a:bodyPr>
          <a:lstStyle/>
          <a:p>
            <a:pPr algn="ctr"/>
            <a:r>
              <a:rPr lang="en-US" sz="3600" dirty="0"/>
              <a:t>Urban and Rural Differences</a:t>
            </a:r>
          </a:p>
        </p:txBody>
      </p:sp>
      <p:sp>
        <p:nvSpPr>
          <p:cNvPr id="3" name="Content Placeholder 2">
            <a:extLst>
              <a:ext uri="{FF2B5EF4-FFF2-40B4-BE49-F238E27FC236}">
                <a16:creationId xmlns:a16="http://schemas.microsoft.com/office/drawing/2014/main" id="{022C26A1-F393-4BD6-BAA3-6C58132FDD51}"/>
              </a:ext>
            </a:extLst>
          </p:cNvPr>
          <p:cNvSpPr>
            <a:spLocks noGrp="1"/>
          </p:cNvSpPr>
          <p:nvPr>
            <p:ph idx="1"/>
          </p:nvPr>
        </p:nvSpPr>
        <p:spPr>
          <a:xfrm>
            <a:off x="432880" y="1577515"/>
            <a:ext cx="5902960" cy="4393982"/>
          </a:xfrm>
        </p:spPr>
        <p:txBody>
          <a:bodyPr>
            <a:noAutofit/>
          </a:bodyPr>
          <a:lstStyle/>
          <a:p>
            <a:r>
              <a:rPr lang="en-US" sz="1600" b="0" dirty="0"/>
              <a:t>Urban and rural white women had shared similarities, but their roles in the home varied</a:t>
            </a:r>
          </a:p>
          <a:p>
            <a:r>
              <a:rPr lang="en-US" sz="1600" b="0" dirty="0"/>
              <a:t>Urban women could rely on city and town markets for food sources</a:t>
            </a:r>
          </a:p>
          <a:p>
            <a:pPr marL="233363" lvl="1" indent="-233363"/>
            <a:r>
              <a:rPr lang="en-US" sz="1600" b="0" dirty="0">
                <a:solidFill>
                  <a:schemeClr val="tx1"/>
                </a:solidFill>
              </a:rPr>
              <a:t>Meanwhile, rural </a:t>
            </a:r>
            <a:r>
              <a:rPr lang="en-US" sz="1600" dirty="0">
                <a:solidFill>
                  <a:schemeClr val="tx1"/>
                </a:solidFill>
              </a:rPr>
              <a:t>women </a:t>
            </a:r>
            <a:r>
              <a:rPr lang="en-US" sz="1600" b="0" dirty="0">
                <a:solidFill>
                  <a:schemeClr val="tx1"/>
                </a:solidFill>
              </a:rPr>
              <a:t>did much more to immediate interests of the household, </a:t>
            </a:r>
            <a:r>
              <a:rPr lang="en-US" sz="1600" dirty="0">
                <a:solidFill>
                  <a:schemeClr val="tx1"/>
                </a:solidFill>
              </a:rPr>
              <a:t>p</a:t>
            </a:r>
            <a:r>
              <a:rPr lang="en-US" sz="1600" b="0" dirty="0">
                <a:solidFill>
                  <a:schemeClr val="tx1"/>
                </a:solidFill>
              </a:rPr>
              <a:t>reparing food, ironing &amp; washing clothes, and sewing all while caring for children</a:t>
            </a:r>
          </a:p>
          <a:p>
            <a:pPr marL="14288" lvl="2" indent="220663"/>
            <a:r>
              <a:rPr lang="en-US" sz="1600" b="0" dirty="0"/>
              <a:t>More of a difference between Northern and Southern white women</a:t>
            </a:r>
          </a:p>
          <a:p>
            <a:pPr marL="14288" lvl="2" indent="220663"/>
            <a:r>
              <a:rPr lang="en-US" sz="1600" dirty="0"/>
              <a:t>White women raised on plantations had a workforce of slaves</a:t>
            </a:r>
          </a:p>
          <a:p>
            <a:pPr marL="234950" lvl="3" indent="-220663"/>
            <a:r>
              <a:rPr lang="en-US" sz="1600" dirty="0">
                <a:solidFill>
                  <a:schemeClr val="tx1"/>
                </a:solidFill>
              </a:rPr>
              <a:t>White women of southern plantations and wealthy northern urban families both had more “free time”</a:t>
            </a:r>
            <a:endParaRPr lang="en-US" sz="1600" b="0" dirty="0">
              <a:solidFill>
                <a:schemeClr val="tx1"/>
              </a:solidFill>
            </a:endParaRPr>
          </a:p>
          <a:p>
            <a:pPr marL="690563" lvl="2" indent="-233363"/>
            <a:r>
              <a:rPr lang="en-US" sz="1600" b="0" dirty="0"/>
              <a:t>During their unmarried years, these women received an education and later questioned or improved women’s roles in American society</a:t>
            </a: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baby standing next to a table&#10;&#10;Description automatically generated with low confidence">
            <a:extLst>
              <a:ext uri="{FF2B5EF4-FFF2-40B4-BE49-F238E27FC236}">
                <a16:creationId xmlns:a16="http://schemas.microsoft.com/office/drawing/2014/main" id="{C28AB30E-82C4-794E-A045-DF5BDC59F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174" y="1935308"/>
            <a:ext cx="5305492" cy="3541416"/>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3462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CCCE2-ECC8-E24A-3E4A-803C1AEBD58A}"/>
              </a:ext>
            </a:extLst>
          </p:cNvPr>
          <p:cNvSpPr>
            <a:spLocks noGrp="1"/>
          </p:cNvSpPr>
          <p:nvPr>
            <p:ph type="title"/>
          </p:nvPr>
        </p:nvSpPr>
        <p:spPr>
          <a:xfrm>
            <a:off x="836679" y="723898"/>
            <a:ext cx="6002110" cy="1495425"/>
          </a:xfrm>
        </p:spPr>
        <p:txBody>
          <a:bodyPr>
            <a:normAutofit/>
          </a:bodyPr>
          <a:lstStyle/>
          <a:p>
            <a:pPr algn="ctr"/>
            <a:r>
              <a:rPr lang="en-US" sz="4000" dirty="0"/>
              <a:t>The Separation of Public and Private Life</a:t>
            </a:r>
          </a:p>
        </p:txBody>
      </p:sp>
      <p:sp>
        <p:nvSpPr>
          <p:cNvPr id="3" name="Content Placeholder 2">
            <a:extLst>
              <a:ext uri="{FF2B5EF4-FFF2-40B4-BE49-F238E27FC236}">
                <a16:creationId xmlns:a16="http://schemas.microsoft.com/office/drawing/2014/main" id="{B3256510-AFB3-F1EE-3100-2AA34A7DE317}"/>
              </a:ext>
            </a:extLst>
          </p:cNvPr>
          <p:cNvSpPr>
            <a:spLocks noGrp="1"/>
          </p:cNvSpPr>
          <p:nvPr>
            <p:ph idx="1"/>
          </p:nvPr>
        </p:nvSpPr>
        <p:spPr>
          <a:xfrm>
            <a:off x="598665" y="2219323"/>
            <a:ext cx="6002110" cy="3729034"/>
          </a:xfrm>
        </p:spPr>
        <p:txBody>
          <a:bodyPr>
            <a:noAutofit/>
          </a:bodyPr>
          <a:lstStyle/>
          <a:p>
            <a:r>
              <a:rPr lang="en-US" sz="1600" b="0" dirty="0"/>
              <a:t>Nearly all families of the 18</a:t>
            </a:r>
            <a:r>
              <a:rPr lang="en-US" sz="1600" b="0" baseline="30000" dirty="0"/>
              <a:t>th</a:t>
            </a:r>
            <a:r>
              <a:rPr lang="en-US" sz="1600" b="0" dirty="0"/>
              <a:t> century, whether wealthy or not, followed the notion of women remaining in the boundaries of “private” life</a:t>
            </a:r>
          </a:p>
          <a:p>
            <a:pPr marL="234950" lvl="1" indent="-220663"/>
            <a:r>
              <a:rPr lang="en-US" sz="1600" dirty="0">
                <a:solidFill>
                  <a:schemeClr val="tx1"/>
                </a:solidFill>
              </a:rPr>
              <a:t>Husbands were the face of the family in “public” life, making women detached from business duties</a:t>
            </a:r>
          </a:p>
          <a:p>
            <a:pPr marL="635000" lvl="2" indent="-163513"/>
            <a:r>
              <a:rPr lang="en-US" sz="1600" b="0" dirty="0"/>
              <a:t>Held nearly all legal rights, including those purchased or inherited through his family, and those through his wife</a:t>
            </a:r>
          </a:p>
          <a:p>
            <a:pPr marL="234950" lvl="2" indent="-220663"/>
            <a:r>
              <a:rPr lang="en-US" sz="1600" b="0" dirty="0"/>
              <a:t>Some women that were unmarried or widowed were able to bridge this gap if they did not have male relatives to assist them</a:t>
            </a:r>
          </a:p>
          <a:p>
            <a:pPr marL="14288" lvl="2" indent="0">
              <a:buNone/>
            </a:pPr>
            <a:endParaRPr lang="en-US" sz="1600" b="0" dirty="0"/>
          </a:p>
          <a:p>
            <a:pPr marL="14288" lvl="2" indent="0" algn="ctr">
              <a:buNone/>
            </a:pPr>
            <a:r>
              <a:rPr lang="en-US" sz="1600" i="1" dirty="0"/>
              <a:t>“Will it be said that the judgment of a male of two years old, is more sage than that of a female of the same age? But…as their years increased, the sister must be wholly domesticated, while the brother is led by the hand through all the flowering paths of science.”</a:t>
            </a:r>
            <a:r>
              <a:rPr lang="en-US" sz="1600" dirty="0"/>
              <a:t> - Judith Sergeant Murray, (p. 197, </a:t>
            </a:r>
            <a:r>
              <a:rPr lang="en-US" sz="1600" dirty="0" err="1"/>
              <a:t>Berkin</a:t>
            </a:r>
            <a:r>
              <a:rPr lang="en-US" sz="1600" dirty="0"/>
              <a:t>, </a:t>
            </a:r>
            <a:r>
              <a:rPr lang="en-US" sz="1600" i="1" dirty="0"/>
              <a:t>First Generations: Women in Colonial America</a:t>
            </a:r>
            <a:r>
              <a:rPr lang="en-US" sz="1600" dirty="0"/>
              <a:t>)</a:t>
            </a:r>
            <a:endParaRPr lang="en-US" sz="1600" b="0" dirty="0"/>
          </a:p>
        </p:txBody>
      </p:sp>
      <p:pic>
        <p:nvPicPr>
          <p:cNvPr id="7" name="Picture 6" descr="A group of people in clothing&#10;&#10;Description automatically generated with low confidence">
            <a:extLst>
              <a:ext uri="{FF2B5EF4-FFF2-40B4-BE49-F238E27FC236}">
                <a16:creationId xmlns:a16="http://schemas.microsoft.com/office/drawing/2014/main" id="{044BB3C2-B196-494D-B133-A70075846191}"/>
              </a:ext>
            </a:extLst>
          </p:cNvPr>
          <p:cNvPicPr>
            <a:picLocks noChangeAspect="1"/>
          </p:cNvPicPr>
          <p:nvPr/>
        </p:nvPicPr>
        <p:blipFill rotWithShape="1">
          <a:blip r:embed="rId3">
            <a:extLst>
              <a:ext uri="{28A0092B-C50C-407E-A947-70E740481C1C}">
                <a14:useLocalDpi xmlns:a14="http://schemas.microsoft.com/office/drawing/2010/main" val="0"/>
              </a:ext>
            </a:extLst>
          </a:blip>
          <a:srcRect r="9285"/>
          <a:stretch/>
        </p:blipFill>
        <p:spPr>
          <a:xfrm>
            <a:off x="7199440" y="10"/>
            <a:ext cx="4992560" cy="6857990"/>
          </a:xfrm>
          <a:prstGeom prst="rect">
            <a:avLst/>
          </a:prstGeom>
          <a:effectLst/>
        </p:spPr>
      </p:pic>
      <p:sp>
        <p:nvSpPr>
          <p:cNvPr id="6" name="TextBox 5">
            <a:extLst>
              <a:ext uri="{FF2B5EF4-FFF2-40B4-BE49-F238E27FC236}">
                <a16:creationId xmlns:a16="http://schemas.microsoft.com/office/drawing/2014/main" id="{33B35E18-F2A1-BA42-8190-5958038631CB}"/>
              </a:ext>
            </a:extLst>
          </p:cNvPr>
          <p:cNvSpPr txBox="1"/>
          <p:nvPr/>
        </p:nvSpPr>
        <p:spPr>
          <a:xfrm>
            <a:off x="5878227" y="6581001"/>
            <a:ext cx="1921124" cy="276999"/>
          </a:xfrm>
          <a:prstGeom prst="rect">
            <a:avLst/>
          </a:prstGeom>
          <a:noFill/>
        </p:spPr>
        <p:txBody>
          <a:bodyPr wrap="square" rtlCol="0">
            <a:spAutoFit/>
          </a:bodyPr>
          <a:lstStyle/>
          <a:p>
            <a:pPr>
              <a:spcAft>
                <a:spcPts val="600"/>
              </a:spcAft>
            </a:pPr>
            <a:r>
              <a:rPr lang="en-US" sz="1200" i="1" dirty="0"/>
              <a:t>Don Troiani</a:t>
            </a:r>
          </a:p>
        </p:txBody>
      </p:sp>
    </p:spTree>
    <p:extLst>
      <p:ext uri="{BB962C8B-B14F-4D97-AF65-F5344CB8AC3E}">
        <p14:creationId xmlns:p14="http://schemas.microsoft.com/office/powerpoint/2010/main" val="98990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5E63-7065-624B-8A49-73787CB67059}"/>
              </a:ext>
            </a:extLst>
          </p:cNvPr>
          <p:cNvSpPr>
            <a:spLocks noGrp="1"/>
          </p:cNvSpPr>
          <p:nvPr>
            <p:ph type="title"/>
          </p:nvPr>
        </p:nvSpPr>
        <p:spPr>
          <a:xfrm>
            <a:off x="838200" y="365125"/>
            <a:ext cx="10515600" cy="1325563"/>
          </a:xfrm>
        </p:spPr>
        <p:txBody>
          <a:bodyPr anchor="ctr">
            <a:normAutofit/>
          </a:bodyPr>
          <a:lstStyle/>
          <a:p>
            <a:r>
              <a:rPr lang="en-US" sz="4600"/>
              <a:t>What about African American Women?</a:t>
            </a:r>
          </a:p>
        </p:txBody>
      </p:sp>
      <p:sp>
        <p:nvSpPr>
          <p:cNvPr id="3" name="Content Placeholder 2">
            <a:extLst>
              <a:ext uri="{FF2B5EF4-FFF2-40B4-BE49-F238E27FC236}">
                <a16:creationId xmlns:a16="http://schemas.microsoft.com/office/drawing/2014/main" id="{29BD6D94-80A8-6E4B-B69F-EA342B35D6A8}"/>
              </a:ext>
            </a:extLst>
          </p:cNvPr>
          <p:cNvSpPr>
            <a:spLocks noGrp="1"/>
          </p:cNvSpPr>
          <p:nvPr>
            <p:ph sz="half" idx="1"/>
          </p:nvPr>
        </p:nvSpPr>
        <p:spPr>
          <a:xfrm>
            <a:off x="838200" y="1705681"/>
            <a:ext cx="6827875" cy="3850898"/>
          </a:xfrm>
        </p:spPr>
        <p:txBody>
          <a:bodyPr>
            <a:noAutofit/>
          </a:bodyPr>
          <a:lstStyle/>
          <a:p>
            <a:r>
              <a:rPr lang="en-US" sz="1600" b="0" dirty="0"/>
              <a:t>Enslaved African laborers were purchased and considered property</a:t>
            </a:r>
          </a:p>
          <a:p>
            <a:r>
              <a:rPr lang="en-US" sz="1600" dirty="0">
                <a:solidFill>
                  <a:schemeClr val="tx1"/>
                </a:solidFill>
              </a:rPr>
              <a:t>At the time of the American Revolution, slavery was practiced in all thirteen colonies but slowly decreasing in areas of the north</a:t>
            </a:r>
          </a:p>
          <a:p>
            <a:pPr marL="14288" lvl="1" indent="219075">
              <a:tabLst>
                <a:tab pos="217488" algn="l"/>
              </a:tabLst>
            </a:pPr>
            <a:r>
              <a:rPr lang="en-US" sz="1600" b="0" dirty="0">
                <a:solidFill>
                  <a:schemeClr val="tx1"/>
                </a:solidFill>
              </a:rPr>
              <a:t>By the end of the 18</a:t>
            </a:r>
            <a:r>
              <a:rPr lang="en-US" sz="1600" dirty="0">
                <a:solidFill>
                  <a:schemeClr val="tx1"/>
                </a:solidFill>
              </a:rPr>
              <a:t>th century, enslaved women outnumbered men on the fields performing manual labor</a:t>
            </a:r>
          </a:p>
          <a:p>
            <a:pPr marL="471488" lvl="2" indent="219075">
              <a:tabLst>
                <a:tab pos="217488" algn="l"/>
              </a:tabLst>
            </a:pPr>
            <a:r>
              <a:rPr lang="en-US" sz="1600" b="0" dirty="0"/>
              <a:t>Some enslaved women had more domestic duties such as cooking, cleaning or childcare</a:t>
            </a:r>
          </a:p>
          <a:p>
            <a:pPr marL="233363" lvl="2" indent="-219075">
              <a:tabLst>
                <a:tab pos="217488" algn="l"/>
              </a:tabLst>
            </a:pPr>
            <a:r>
              <a:rPr lang="en-US" sz="1600" dirty="0"/>
              <a:t>Free African American communities existed during this time, on the outskirts of white communities</a:t>
            </a:r>
          </a:p>
          <a:p>
            <a:pPr marL="233363" lvl="2" indent="-219075">
              <a:tabLst>
                <a:tab pos="217488" algn="l"/>
              </a:tabLst>
            </a:pPr>
            <a:r>
              <a:rPr lang="en-US" sz="1600" b="0" dirty="0"/>
              <a:t>Free African women could find paid work within these circumstances</a:t>
            </a:r>
          </a:p>
          <a:p>
            <a:pPr marL="233363" lvl="2" indent="-219075">
              <a:tabLst>
                <a:tab pos="217488" algn="l"/>
              </a:tabLst>
            </a:pPr>
            <a:r>
              <a:rPr lang="en-US" sz="1600" dirty="0"/>
              <a:t>They didn’t have civil rights or legal representation</a:t>
            </a:r>
          </a:p>
          <a:p>
            <a:pPr marL="690563" lvl="3" indent="-219075">
              <a:tabLst>
                <a:tab pos="217488" algn="l"/>
              </a:tabLst>
            </a:pPr>
            <a:r>
              <a:rPr lang="en-US" sz="1600" b="0" dirty="0">
                <a:solidFill>
                  <a:schemeClr val="tx1"/>
                </a:solidFill>
              </a:rPr>
              <a:t>Kidnappin</a:t>
            </a:r>
            <a:r>
              <a:rPr lang="en-US" sz="1600" dirty="0">
                <a:solidFill>
                  <a:schemeClr val="tx1"/>
                </a:solidFill>
              </a:rPr>
              <a:t>g of free African Americans did happen in the colonies but was much more common decades later</a:t>
            </a:r>
            <a:endParaRPr lang="en-US" sz="1600" b="0" dirty="0">
              <a:solidFill>
                <a:schemeClr val="tx1"/>
              </a:solidFill>
            </a:endParaRPr>
          </a:p>
        </p:txBody>
      </p:sp>
      <p:pic>
        <p:nvPicPr>
          <p:cNvPr id="5" name="Picture 4" descr="A person sitting at a desk&#10;&#10;AI-generated content may be incorrect.">
            <a:extLst>
              <a:ext uri="{FF2B5EF4-FFF2-40B4-BE49-F238E27FC236}">
                <a16:creationId xmlns:a16="http://schemas.microsoft.com/office/drawing/2014/main" id="{BD38457C-F5A7-AD9E-715E-99CAC278F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218" y="1690688"/>
            <a:ext cx="3032582" cy="3850898"/>
          </a:xfrm>
          <a:prstGeom prst="rect">
            <a:avLst/>
          </a:prstGeom>
          <a:noFill/>
        </p:spPr>
      </p:pic>
    </p:spTree>
    <p:extLst>
      <p:ext uri="{BB962C8B-B14F-4D97-AF65-F5344CB8AC3E}">
        <p14:creationId xmlns:p14="http://schemas.microsoft.com/office/powerpoint/2010/main" val="350091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494B-2ABE-5F44-A1C3-858C4C7F0DED}"/>
              </a:ext>
            </a:extLst>
          </p:cNvPr>
          <p:cNvSpPr>
            <a:spLocks noGrp="1"/>
          </p:cNvSpPr>
          <p:nvPr>
            <p:ph type="title"/>
          </p:nvPr>
        </p:nvSpPr>
        <p:spPr>
          <a:xfrm>
            <a:off x="838200" y="365125"/>
            <a:ext cx="10515600" cy="1325563"/>
          </a:xfrm>
        </p:spPr>
        <p:txBody>
          <a:bodyPr anchor="ctr">
            <a:normAutofit/>
          </a:bodyPr>
          <a:lstStyle/>
          <a:p>
            <a:r>
              <a:rPr lang="en-US"/>
              <a:t>18</a:t>
            </a:r>
            <a:r>
              <a:rPr lang="en-US" baseline="30000"/>
              <a:t>th</a:t>
            </a:r>
            <a:r>
              <a:rPr lang="en-US"/>
              <a:t> Century Education</a:t>
            </a:r>
          </a:p>
        </p:txBody>
      </p:sp>
      <p:sp>
        <p:nvSpPr>
          <p:cNvPr id="3" name="Content Placeholder 2">
            <a:extLst>
              <a:ext uri="{FF2B5EF4-FFF2-40B4-BE49-F238E27FC236}">
                <a16:creationId xmlns:a16="http://schemas.microsoft.com/office/drawing/2014/main" id="{A4A6E2A0-AC39-694D-B42D-89A7E74120E4}"/>
              </a:ext>
            </a:extLst>
          </p:cNvPr>
          <p:cNvSpPr>
            <a:spLocks noGrp="1"/>
          </p:cNvSpPr>
          <p:nvPr>
            <p:ph sz="half" idx="1"/>
          </p:nvPr>
        </p:nvSpPr>
        <p:spPr>
          <a:xfrm>
            <a:off x="838200" y="1857523"/>
            <a:ext cx="6902302" cy="3850898"/>
          </a:xfrm>
        </p:spPr>
        <p:txBody>
          <a:bodyPr>
            <a:normAutofit/>
          </a:bodyPr>
          <a:lstStyle/>
          <a:p>
            <a:r>
              <a:rPr lang="en-US" sz="1600" b="0" dirty="0"/>
              <a:t>Public schools as we know it did not exist in the 18</a:t>
            </a:r>
            <a:r>
              <a:rPr lang="en-US" sz="1600" b="0" baseline="30000" dirty="0"/>
              <a:t>th</a:t>
            </a:r>
            <a:r>
              <a:rPr lang="en-US" sz="1600" b="0" dirty="0"/>
              <a:t> century</a:t>
            </a:r>
          </a:p>
          <a:p>
            <a:r>
              <a:rPr lang="en-US" sz="1600" b="0" dirty="0"/>
              <a:t>Schools were either religious based or instructing law</a:t>
            </a:r>
          </a:p>
          <a:p>
            <a:pPr lvl="1"/>
            <a:r>
              <a:rPr lang="en-US" sz="1600" dirty="0">
                <a:solidFill>
                  <a:schemeClr val="tx1"/>
                </a:solidFill>
              </a:rPr>
              <a:t>Girls who did receive education got it through private instruction or tutors</a:t>
            </a:r>
          </a:p>
          <a:p>
            <a:pPr marL="14288" lvl="1" indent="219075"/>
            <a:r>
              <a:rPr lang="en-US" sz="1600" b="0" dirty="0">
                <a:solidFill>
                  <a:schemeClr val="tx1"/>
                </a:solidFill>
              </a:rPr>
              <a:t>As more women became literate, wealthy social circles began to press for more women’s rights</a:t>
            </a:r>
          </a:p>
          <a:p>
            <a:pPr marL="471488" lvl="2" indent="219075"/>
            <a:r>
              <a:rPr lang="en-US" sz="1600" dirty="0"/>
              <a:t>Their role in the household was challenged</a:t>
            </a:r>
          </a:p>
          <a:p>
            <a:pPr marL="14288" lvl="2" indent="219075"/>
            <a:endParaRPr lang="en-US" sz="1600" b="0" dirty="0"/>
          </a:p>
          <a:p>
            <a:pPr marL="14288" lvl="2" indent="219075"/>
            <a:r>
              <a:rPr lang="en-US" sz="1600" b="0" dirty="0"/>
              <a:t>Phillis Wheatley, a former slave, received schooling from her former masters and would go on to publish poetry during the American Revolution</a:t>
            </a:r>
          </a:p>
        </p:txBody>
      </p:sp>
      <p:pic>
        <p:nvPicPr>
          <p:cNvPr id="5" name="Picture 4" descr="Close-up of a hand writing on a piece of paper&#10;&#10;AI-generated content may be incorrect.">
            <a:extLst>
              <a:ext uri="{FF2B5EF4-FFF2-40B4-BE49-F238E27FC236}">
                <a16:creationId xmlns:a16="http://schemas.microsoft.com/office/drawing/2014/main" id="{F87CE57B-B244-0F89-1DB2-EDB3CE337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295" y="542372"/>
            <a:ext cx="3579804" cy="5550084"/>
          </a:xfrm>
          <a:prstGeom prst="rect">
            <a:avLst/>
          </a:prstGeom>
          <a:noFill/>
        </p:spPr>
      </p:pic>
    </p:spTree>
    <p:extLst>
      <p:ext uri="{BB962C8B-B14F-4D97-AF65-F5344CB8AC3E}">
        <p14:creationId xmlns:p14="http://schemas.microsoft.com/office/powerpoint/2010/main" val="195082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E0ED-3911-5948-8DFC-982AC109DD39}"/>
              </a:ext>
            </a:extLst>
          </p:cNvPr>
          <p:cNvSpPr>
            <a:spLocks noGrp="1"/>
          </p:cNvSpPr>
          <p:nvPr>
            <p:ph type="title"/>
          </p:nvPr>
        </p:nvSpPr>
        <p:spPr/>
        <p:txBody>
          <a:bodyPr>
            <a:normAutofit/>
          </a:bodyPr>
          <a:lstStyle/>
          <a:p>
            <a:pPr algn="ctr"/>
            <a:r>
              <a:rPr lang="en-US" sz="4000" dirty="0"/>
              <a:t>Indentured Servants</a:t>
            </a:r>
          </a:p>
        </p:txBody>
      </p:sp>
      <p:sp>
        <p:nvSpPr>
          <p:cNvPr id="3" name="Content Placeholder 2">
            <a:extLst>
              <a:ext uri="{FF2B5EF4-FFF2-40B4-BE49-F238E27FC236}">
                <a16:creationId xmlns:a16="http://schemas.microsoft.com/office/drawing/2014/main" id="{2AA40586-773F-9D46-893C-7C7803F57FA5}"/>
              </a:ext>
            </a:extLst>
          </p:cNvPr>
          <p:cNvSpPr>
            <a:spLocks noGrp="1"/>
          </p:cNvSpPr>
          <p:nvPr>
            <p:ph idx="1"/>
          </p:nvPr>
        </p:nvSpPr>
        <p:spPr/>
        <p:txBody>
          <a:bodyPr>
            <a:normAutofit/>
          </a:bodyPr>
          <a:lstStyle/>
          <a:p>
            <a:r>
              <a:rPr lang="en-US" sz="1800" b="0" dirty="0"/>
              <a:t>An agreed individual would have a formal contract to work for a certain number of years in exchange for transportation, food, clothing, shelter, or perhaps skills training</a:t>
            </a:r>
          </a:p>
          <a:p>
            <a:pPr lvl="1"/>
            <a:r>
              <a:rPr lang="en-US" sz="1600" dirty="0">
                <a:solidFill>
                  <a:schemeClr val="tx1"/>
                </a:solidFill>
              </a:rPr>
              <a:t>Unlike slavery, indentured servitude had an agreed ending and provided legal rights</a:t>
            </a:r>
          </a:p>
          <a:p>
            <a:pPr marL="14288" lvl="1" indent="219075"/>
            <a:r>
              <a:rPr lang="en-US" sz="1800" b="0" dirty="0">
                <a:solidFill>
                  <a:schemeClr val="tx1"/>
                </a:solidFill>
              </a:rPr>
              <a:t>Some would serve long terms for years, others</a:t>
            </a:r>
            <a:r>
              <a:rPr lang="en-US" sz="1800" dirty="0">
                <a:solidFill>
                  <a:schemeClr val="tx1"/>
                </a:solidFill>
              </a:rPr>
              <a:t> </a:t>
            </a:r>
            <a:r>
              <a:rPr lang="en-US" sz="1800" b="0" dirty="0">
                <a:solidFill>
                  <a:schemeClr val="tx1"/>
                </a:solidFill>
              </a:rPr>
              <a:t>for months</a:t>
            </a:r>
          </a:p>
          <a:p>
            <a:pPr marL="14288" lvl="1" indent="219075"/>
            <a:r>
              <a:rPr lang="en-US" sz="1800" dirty="0">
                <a:solidFill>
                  <a:schemeClr val="tx1"/>
                </a:solidFill>
              </a:rPr>
              <a:t>Women could often pick and choose their position due to the abundance of open jobs in wealthy households</a:t>
            </a:r>
          </a:p>
          <a:p>
            <a:pPr marL="14288" lvl="1" indent="219075"/>
            <a:r>
              <a:rPr lang="en-US" sz="1800" dirty="0">
                <a:solidFill>
                  <a:schemeClr val="tx1"/>
                </a:solidFill>
              </a:rPr>
              <a:t>Examples show numerous white women in Philadelphia rotating through wealthy households</a:t>
            </a:r>
          </a:p>
          <a:p>
            <a:pPr marL="471488" lvl="2" indent="219075"/>
            <a:r>
              <a:rPr lang="en-US" sz="1600" b="0" dirty="0"/>
              <a:t>Means these women were not bound by legal doctrine, such as slaves would be</a:t>
            </a:r>
          </a:p>
          <a:p>
            <a:pPr marL="471488" lvl="2" indent="219075"/>
            <a:r>
              <a:rPr lang="en-US" sz="1600" dirty="0">
                <a:solidFill>
                  <a:schemeClr val="tx1"/>
                </a:solidFill>
              </a:rPr>
              <a:t>These choices were usually made for personal or financial reasons, showing how </a:t>
            </a:r>
            <a:r>
              <a:rPr lang="en-US" sz="1600" dirty="0"/>
              <a:t>indentured servitude change decades immediately following the American Revolution</a:t>
            </a:r>
            <a:endParaRPr lang="en-US" sz="1600" b="0" dirty="0">
              <a:solidFill>
                <a:schemeClr val="tx1"/>
              </a:solidFill>
            </a:endParaRPr>
          </a:p>
          <a:p>
            <a:pPr marL="457200" lvl="1" indent="0">
              <a:buNone/>
            </a:pPr>
            <a:endParaRPr lang="en-US" sz="1400" b="0" dirty="0"/>
          </a:p>
        </p:txBody>
      </p:sp>
    </p:spTree>
    <p:extLst>
      <p:ext uri="{BB962C8B-B14F-4D97-AF65-F5344CB8AC3E}">
        <p14:creationId xmlns:p14="http://schemas.microsoft.com/office/powerpoint/2010/main" val="1278015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B0F9-005D-DD4C-95C8-10BD4D52DEF5}"/>
              </a:ext>
            </a:extLst>
          </p:cNvPr>
          <p:cNvSpPr>
            <a:spLocks noGrp="1"/>
          </p:cNvSpPr>
          <p:nvPr>
            <p:ph type="title"/>
          </p:nvPr>
        </p:nvSpPr>
        <p:spPr>
          <a:xfrm>
            <a:off x="838200" y="365125"/>
            <a:ext cx="10515600" cy="1325563"/>
          </a:xfrm>
        </p:spPr>
        <p:txBody>
          <a:bodyPr anchor="ctr">
            <a:normAutofit/>
          </a:bodyPr>
          <a:lstStyle/>
          <a:p>
            <a:r>
              <a:rPr lang="en-US"/>
              <a:t>Property Rights</a:t>
            </a:r>
          </a:p>
        </p:txBody>
      </p:sp>
      <p:pic>
        <p:nvPicPr>
          <p:cNvPr id="5" name="Picture 4" descr="A picture containing person, indoor, wearing, hair&#10;&#10;Description automatically generated">
            <a:extLst>
              <a:ext uri="{FF2B5EF4-FFF2-40B4-BE49-F238E27FC236}">
                <a16:creationId xmlns:a16="http://schemas.microsoft.com/office/drawing/2014/main" id="{BE5B062F-ED12-B74A-B110-892F1BA5B66B}"/>
              </a:ext>
            </a:extLst>
          </p:cNvPr>
          <p:cNvPicPr>
            <a:picLocks noChangeAspect="1"/>
          </p:cNvPicPr>
          <p:nvPr/>
        </p:nvPicPr>
        <p:blipFill rotWithShape="1">
          <a:blip r:embed="rId3">
            <a:extLst>
              <a:ext uri="{28A0092B-C50C-407E-A947-70E740481C1C}">
                <a14:useLocalDpi xmlns:a14="http://schemas.microsoft.com/office/drawing/2010/main" val="0"/>
              </a:ext>
            </a:extLst>
          </a:blip>
          <a:srcRect l="34404" r="-1" b="-1"/>
          <a:stretch/>
        </p:blipFill>
        <p:spPr>
          <a:xfrm>
            <a:off x="838200" y="1825625"/>
            <a:ext cx="5181600" cy="3850898"/>
          </a:xfrm>
          <a:prstGeom prst="rect">
            <a:avLst/>
          </a:prstGeom>
          <a:noFill/>
        </p:spPr>
      </p:pic>
      <p:sp>
        <p:nvSpPr>
          <p:cNvPr id="3" name="Content Placeholder 2">
            <a:extLst>
              <a:ext uri="{FF2B5EF4-FFF2-40B4-BE49-F238E27FC236}">
                <a16:creationId xmlns:a16="http://schemas.microsoft.com/office/drawing/2014/main" id="{77CDFB44-600E-EA4F-9E4E-4EC82E0F7DF1}"/>
              </a:ext>
            </a:extLst>
          </p:cNvPr>
          <p:cNvSpPr>
            <a:spLocks noGrp="1"/>
          </p:cNvSpPr>
          <p:nvPr>
            <p:ph sz="half" idx="2"/>
          </p:nvPr>
        </p:nvSpPr>
        <p:spPr>
          <a:xfrm>
            <a:off x="6172200" y="1825625"/>
            <a:ext cx="5826760" cy="3850898"/>
          </a:xfrm>
        </p:spPr>
        <p:txBody>
          <a:bodyPr>
            <a:noAutofit/>
          </a:bodyPr>
          <a:lstStyle/>
          <a:p>
            <a:r>
              <a:rPr lang="en-US" sz="1600" b="0" dirty="0"/>
              <a:t>Property rights for women varied depending on what colony they lived in</a:t>
            </a:r>
          </a:p>
          <a:p>
            <a:r>
              <a:rPr lang="en-US" sz="1600" b="0" dirty="0"/>
              <a:t>Some colonies afforded widows considerable property rights, if land was deeded by their deceased spouse</a:t>
            </a:r>
          </a:p>
          <a:p>
            <a:pPr lvl="1"/>
            <a:r>
              <a:rPr lang="en-US" sz="1600" dirty="0">
                <a:solidFill>
                  <a:schemeClr val="tx1"/>
                </a:solidFill>
              </a:rPr>
              <a:t>More than likely a widow would hold onto property rights only until their oldest male child could legally inherit it, this included slaves</a:t>
            </a:r>
          </a:p>
          <a:p>
            <a:pPr marL="14288" lvl="1" indent="219075"/>
            <a:r>
              <a:rPr lang="en-US" sz="1600" dirty="0">
                <a:solidFill>
                  <a:schemeClr val="tx1"/>
                </a:solidFill>
              </a:rPr>
              <a:t>For example, </a:t>
            </a:r>
            <a:r>
              <a:rPr lang="en-US" sz="1600" b="0" dirty="0">
                <a:solidFill>
                  <a:schemeClr val="tx1"/>
                </a:solidFill>
              </a:rPr>
              <a:t>Martha Washington inherited slaves from her first husband</a:t>
            </a:r>
          </a:p>
          <a:p>
            <a:pPr marL="471488" lvl="2" indent="219075"/>
            <a:r>
              <a:rPr lang="en-US" sz="1600" dirty="0"/>
              <a:t>When she married George Washington in 1759, George had no legal authority over these slaves, other than ensuring they remained in the family’s possession</a:t>
            </a:r>
          </a:p>
          <a:p>
            <a:pPr marL="471488" lvl="2" indent="219075"/>
            <a:r>
              <a:rPr lang="en-US" sz="1600" b="0" dirty="0"/>
              <a:t>These were called “dower slaves” and </a:t>
            </a:r>
            <a:r>
              <a:rPr lang="en-US" sz="1600" dirty="0"/>
              <a:t>George could only oversee them, not sell or prevent Martha from selling them</a:t>
            </a:r>
          </a:p>
          <a:p>
            <a:pPr marL="471488" lvl="2" indent="219075"/>
            <a:r>
              <a:rPr lang="en-US" sz="1600" b="0" dirty="0"/>
              <a:t>Legally they were bound to pass onto her children</a:t>
            </a:r>
            <a:r>
              <a:rPr lang="en-US" sz="1600" dirty="0"/>
              <a:t> or other descendants</a:t>
            </a:r>
            <a:r>
              <a:rPr lang="en-US" sz="1600" b="0" dirty="0"/>
              <a:t> upon her death</a:t>
            </a:r>
          </a:p>
        </p:txBody>
      </p:sp>
    </p:spTree>
    <p:extLst>
      <p:ext uri="{BB962C8B-B14F-4D97-AF65-F5344CB8AC3E}">
        <p14:creationId xmlns:p14="http://schemas.microsoft.com/office/powerpoint/2010/main" val="322494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D01D-C62C-5049-A3C7-36DAED637AF6}"/>
              </a:ext>
            </a:extLst>
          </p:cNvPr>
          <p:cNvSpPr>
            <a:spLocks noGrp="1"/>
          </p:cNvSpPr>
          <p:nvPr>
            <p:ph type="title"/>
          </p:nvPr>
        </p:nvSpPr>
        <p:spPr>
          <a:xfrm>
            <a:off x="4965430" y="629268"/>
            <a:ext cx="6586491" cy="1286160"/>
          </a:xfrm>
        </p:spPr>
        <p:txBody>
          <a:bodyPr anchor="b">
            <a:normAutofit/>
          </a:bodyPr>
          <a:lstStyle/>
          <a:p>
            <a:pPr algn="ctr"/>
            <a:r>
              <a:rPr lang="en-US" sz="4100" dirty="0"/>
              <a:t>Operating a Business or land</a:t>
            </a:r>
          </a:p>
        </p:txBody>
      </p:sp>
      <p:sp>
        <p:nvSpPr>
          <p:cNvPr id="3" name="Content Placeholder 2">
            <a:extLst>
              <a:ext uri="{FF2B5EF4-FFF2-40B4-BE49-F238E27FC236}">
                <a16:creationId xmlns:a16="http://schemas.microsoft.com/office/drawing/2014/main" id="{9FD1C870-2AC2-B449-8E36-994C79557466}"/>
              </a:ext>
            </a:extLst>
          </p:cNvPr>
          <p:cNvSpPr>
            <a:spLocks noGrp="1"/>
          </p:cNvSpPr>
          <p:nvPr>
            <p:ph idx="1"/>
          </p:nvPr>
        </p:nvSpPr>
        <p:spPr>
          <a:xfrm>
            <a:off x="4965431" y="2438400"/>
            <a:ext cx="6586489" cy="3785419"/>
          </a:xfrm>
        </p:spPr>
        <p:txBody>
          <a:bodyPr>
            <a:normAutofit/>
          </a:bodyPr>
          <a:lstStyle/>
          <a:p>
            <a:r>
              <a:rPr lang="en-US" sz="1700" b="0" dirty="0"/>
              <a:t>Women had little to no experience handling a business, so if her husband died, she could have a difficult time doing so</a:t>
            </a:r>
          </a:p>
          <a:p>
            <a:pPr lvl="1"/>
            <a:r>
              <a:rPr lang="en-US" sz="1700" dirty="0">
                <a:solidFill>
                  <a:schemeClr val="tx1"/>
                </a:solidFill>
              </a:rPr>
              <a:t>Could be targets of scammers looking to take advantage of their ignorance</a:t>
            </a:r>
          </a:p>
          <a:p>
            <a:pPr lvl="1"/>
            <a:r>
              <a:rPr lang="en-US" sz="1700" b="0" dirty="0">
                <a:solidFill>
                  <a:schemeClr val="tx1"/>
                </a:solidFill>
              </a:rPr>
              <a:t>Some women and widows a</a:t>
            </a:r>
            <a:r>
              <a:rPr lang="en-US" sz="1700" dirty="0">
                <a:solidFill>
                  <a:schemeClr val="tx1"/>
                </a:solidFill>
              </a:rPr>
              <a:t>cquired business knowledge while their husbands were alive or through legal counsel</a:t>
            </a:r>
          </a:p>
          <a:p>
            <a:pPr marL="14288" lvl="1" indent="219075"/>
            <a:r>
              <a:rPr lang="en-US" sz="1700" b="0" dirty="0">
                <a:solidFill>
                  <a:schemeClr val="tx1"/>
                </a:solidFill>
              </a:rPr>
              <a:t>Many women demanded antenuptial agreements from their fiancés</a:t>
            </a:r>
          </a:p>
          <a:p>
            <a:pPr marL="471488" lvl="2" indent="219075"/>
            <a:r>
              <a:rPr lang="en-US" sz="1700" dirty="0"/>
              <a:t>This ensured they were left with control over the deceased husband’s estate and property, rather than forfeiting it to a potential new husband</a:t>
            </a:r>
          </a:p>
          <a:p>
            <a:pPr marL="14288" lvl="2" indent="219075"/>
            <a:r>
              <a:rPr lang="en-US" sz="1700" b="0" dirty="0"/>
              <a:t>Laws such as this existed at the time and some knowledgeable women took advantage, most </a:t>
            </a:r>
            <a:r>
              <a:rPr lang="en-US" sz="1700" dirty="0"/>
              <a:t>either did not know about the laws or </a:t>
            </a:r>
            <a:r>
              <a:rPr lang="en-US" sz="1700" b="0" dirty="0"/>
              <a:t>chose not to pursue them</a:t>
            </a:r>
          </a:p>
        </p:txBody>
      </p:sp>
      <p:pic>
        <p:nvPicPr>
          <p:cNvPr id="5" name="Picture 4" descr="A person holding a basketball&#10;&#10;Description automatically generated">
            <a:extLst>
              <a:ext uri="{FF2B5EF4-FFF2-40B4-BE49-F238E27FC236}">
                <a16:creationId xmlns:a16="http://schemas.microsoft.com/office/drawing/2014/main" id="{EDAE5CE5-C966-474E-9C5B-EFDC0A8D14CC}"/>
              </a:ext>
            </a:extLst>
          </p:cNvPr>
          <p:cNvPicPr>
            <a:picLocks noChangeAspect="1"/>
          </p:cNvPicPr>
          <p:nvPr/>
        </p:nvPicPr>
        <p:blipFill rotWithShape="1">
          <a:blip r:embed="rId3">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cxnSp>
        <p:nvCxnSpPr>
          <p:cNvPr id="2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90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278789"/>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9" ma:contentTypeDescription="Create a new document." ma:contentTypeScope="" ma:versionID="9c965575291eab50b220704f5f20f3de">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78b606f8f58bcb8f901b4e3558625dc"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Thumbnail xmlns="99639bad-cfa9-4ce6-b936-580a309075cc" xsi:nil="true"/>
  </documentManagement>
</p:properties>
</file>

<file path=customXml/itemProps1.xml><?xml version="1.0" encoding="utf-8"?>
<ds:datastoreItem xmlns:ds="http://schemas.openxmlformats.org/officeDocument/2006/customXml" ds:itemID="{239631A0-FA78-4FE1-8C98-1BC20D54A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8CB66B-3D87-44A2-9938-A04A5071241C}">
  <ds:schemaRefs>
    <ds:schemaRef ds:uri="http://schemas.microsoft.com/sharepoint/v3/contenttype/forms"/>
  </ds:schemaRefs>
</ds:datastoreItem>
</file>

<file path=customXml/itemProps3.xml><?xml version="1.0" encoding="utf-8"?>
<ds:datastoreItem xmlns:ds="http://schemas.openxmlformats.org/officeDocument/2006/customXml" ds:itemID="{22579F6B-E306-42B8-B03B-787365B30B72}">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docProps/app.xml><?xml version="1.0" encoding="utf-8"?>
<Properties xmlns="http://schemas.openxmlformats.org/officeDocument/2006/extended-properties" xmlns:vt="http://schemas.openxmlformats.org/officeDocument/2006/docPropsVTypes">
  <TotalTime>7335</TotalTime>
  <Words>4588</Words>
  <Application>Microsoft Office PowerPoint</Application>
  <PresentationFormat>Widescreen</PresentationFormat>
  <Paragraphs>150</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Adobe Devanagari</vt:lpstr>
      <vt:lpstr>Arial</vt:lpstr>
      <vt:lpstr>Calibri</vt:lpstr>
      <vt:lpstr>Georgia</vt:lpstr>
      <vt:lpstr>Office Theme</vt:lpstr>
      <vt:lpstr>Women in Colonial &amp; Revolutionary  Era Society</vt:lpstr>
      <vt:lpstr>Gender Roles  </vt:lpstr>
      <vt:lpstr>Urban and Rural Differences</vt:lpstr>
      <vt:lpstr>The Separation of Public and Private Life</vt:lpstr>
      <vt:lpstr>What about African American Women?</vt:lpstr>
      <vt:lpstr>18th Century Education</vt:lpstr>
      <vt:lpstr>Indentured Servants</vt:lpstr>
      <vt:lpstr>Property Rights</vt:lpstr>
      <vt:lpstr>Operating a Business or land</vt:lpstr>
      <vt:lpstr>Marriage</vt:lpstr>
      <vt:lpstr>What about Slaves and Marriages or Families?</vt:lpstr>
      <vt:lpstr>Common Law Marriage: A Different Kind of Marriage</vt:lpstr>
      <vt:lpstr>Children</vt:lpstr>
      <vt:lpstr>Divorce and Separations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Sarah Kay Bierle</cp:lastModifiedBy>
  <cp:revision>128</cp:revision>
  <dcterms:created xsi:type="dcterms:W3CDTF">2019-06-11T12:13:11Z</dcterms:created>
  <dcterms:modified xsi:type="dcterms:W3CDTF">2025-03-19T15:14:16Z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MediaServiceImageTags">
    <vt:lpwstr/>
  </property>
</Properties>
</file>