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9"/>
  </p:notesMasterIdLst>
  <p:sldIdLst>
    <p:sldId id="256" r:id="rId5"/>
    <p:sldId id="891" r:id="rId6"/>
    <p:sldId id="892" r:id="rId7"/>
    <p:sldId id="894" r:id="rId8"/>
    <p:sldId id="885" r:id="rId9"/>
    <p:sldId id="902" r:id="rId10"/>
    <p:sldId id="904" r:id="rId11"/>
    <p:sldId id="903" r:id="rId12"/>
    <p:sldId id="905" r:id="rId13"/>
    <p:sldId id="906" r:id="rId14"/>
    <p:sldId id="907" r:id="rId15"/>
    <p:sldId id="887" r:id="rId16"/>
    <p:sldId id="908" r:id="rId17"/>
    <p:sldId id="909" r:id="rId18"/>
    <p:sldId id="910" r:id="rId19"/>
    <p:sldId id="911" r:id="rId20"/>
    <p:sldId id="919" r:id="rId21"/>
    <p:sldId id="914" r:id="rId22"/>
    <p:sldId id="918" r:id="rId23"/>
    <p:sldId id="917" r:id="rId24"/>
    <p:sldId id="916" r:id="rId25"/>
    <p:sldId id="915" r:id="rId26"/>
    <p:sldId id="913" r:id="rId27"/>
    <p:sldId id="92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opher White" initials="KW" lastIdx="2" clrIdx="0">
    <p:extLst>
      <p:ext uri="{19B8F6BF-5375-455C-9EA6-DF929625EA0E}">
        <p15:presenceInfo xmlns:p15="http://schemas.microsoft.com/office/powerpoint/2012/main" userId="S::kWhite@civilwar.org::a4023de2-8562-49cd-ab15-dfde532063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985E32-D01D-EA72-5B8A-3CEFAB2FA6B2}" v="1" dt="2021-08-19T15:36:01.4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43" autoAdjust="0"/>
    <p:restoredTop sz="86301" autoAdjust="0"/>
  </p:normalViewPr>
  <p:slideViewPr>
    <p:cSldViewPr snapToGrid="0">
      <p:cViewPr varScale="1">
        <p:scale>
          <a:sx n="71" d="100"/>
          <a:sy n="71" d="100"/>
        </p:scale>
        <p:origin x="1142" y="53"/>
      </p:cViewPr>
      <p:guideLst/>
    </p:cSldViewPr>
  </p:slideViewPr>
  <p:notesTextViewPr>
    <p:cViewPr>
      <p:scale>
        <a:sx n="1" d="1"/>
        <a:sy n="1" d="1"/>
      </p:scale>
      <p:origin x="0" y="0"/>
    </p:cViewPr>
  </p:notesTextViewPr>
  <p:sorterViewPr>
    <p:cViewPr varScale="1">
      <p:scale>
        <a:sx n="100" d="100"/>
        <a:sy n="100" d="100"/>
      </p:scale>
      <p:origin x="0" y="-6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9B052-27EB-4C5B-8900-9F9ECE8C41DB}"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76A47-E3E8-4124-BEE6-F406A911155E}" type="slidenum">
              <a:rPr lang="en-US" smtClean="0"/>
              <a:t>‹#›</a:t>
            </a:fld>
            <a:endParaRPr lang="en-US"/>
          </a:p>
        </p:txBody>
      </p:sp>
    </p:spTree>
    <p:extLst>
      <p:ext uri="{BB962C8B-B14F-4D97-AF65-F5344CB8AC3E}">
        <p14:creationId xmlns:p14="http://schemas.microsoft.com/office/powerpoint/2010/main" val="2083643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bioguide.congress.gov/scripts/biodisplay.pl?index=A000314"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attlefields.org/learn/videos/reconstruction-after-civil-war"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a:t>
            </a:r>
          </a:p>
          <a:p>
            <a:r>
              <a:rPr lang="en-US" dirty="0"/>
              <a:t>Richmond,</a:t>
            </a:r>
            <a:r>
              <a:rPr lang="en-US" baseline="0" dirty="0"/>
              <a:t> Virginia in ruins</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a:t>
            </a:fld>
            <a:endParaRPr lang="en-US"/>
          </a:p>
        </p:txBody>
      </p:sp>
    </p:spTree>
    <p:extLst>
      <p:ext uri="{BB962C8B-B14F-4D97-AF65-F5344CB8AC3E}">
        <p14:creationId xmlns:p14="http://schemas.microsoft.com/office/powerpoint/2010/main" val="3224974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a:t>
            </a:r>
          </a:p>
          <a:p>
            <a:r>
              <a:rPr lang="en-US" dirty="0"/>
              <a:t>Left – wanted</a:t>
            </a:r>
            <a:r>
              <a:rPr lang="en-US" baseline="0" dirty="0"/>
              <a:t> poster for John Wilkes Booth and his </a:t>
            </a:r>
            <a:r>
              <a:rPr lang="en-US" baseline="0" dirty="0" err="1"/>
              <a:t>accomplises</a:t>
            </a:r>
            <a:endParaRPr lang="en-US" baseline="0" dirty="0"/>
          </a:p>
          <a:p>
            <a:r>
              <a:rPr lang="en-US" baseline="0" dirty="0"/>
              <a:t>Top Right – illustration of the scene of Booth’s capture</a:t>
            </a:r>
          </a:p>
          <a:p>
            <a:r>
              <a:rPr lang="en-US" baseline="0" dirty="0"/>
              <a:t>Bottom Right – execution of the Lincoln assassination conspirators</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11</a:t>
            </a:fld>
            <a:endParaRPr lang="en-US"/>
          </a:p>
        </p:txBody>
      </p:sp>
    </p:spTree>
    <p:extLst>
      <p:ext uri="{BB962C8B-B14F-4D97-AF65-F5344CB8AC3E}">
        <p14:creationId xmlns:p14="http://schemas.microsoft.com/office/powerpoint/2010/main" val="3116895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period following the Civil War in which Congress passed laws designed to rebuild the country and bring the southern states back into the Union.</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13</a:t>
            </a:fld>
            <a:endParaRPr lang="en-US"/>
          </a:p>
        </p:txBody>
      </p:sp>
    </p:spTree>
    <p:extLst>
      <p:ext uri="{BB962C8B-B14F-4D97-AF65-F5344CB8AC3E}">
        <p14:creationId xmlns:p14="http://schemas.microsoft.com/office/powerpoint/2010/main" val="3133356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 Lincoln died before Reconstruction began, he had already started planning for reunification several years before the end of the war.</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15</a:t>
            </a:fld>
            <a:endParaRPr lang="en-US"/>
          </a:p>
        </p:txBody>
      </p:sp>
    </p:spTree>
    <p:extLst>
      <p:ext uri="{BB962C8B-B14F-4D97-AF65-F5344CB8AC3E}">
        <p14:creationId xmlns:p14="http://schemas.microsoft.com/office/powerpoint/2010/main" val="3427316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 this date, the House passed the 13th Amendment to the Constitution, abolishing slavery in the United States. After the House had failed to follow the Senate in mustering the two-thirds majority necessary to amend the Constitution the previous June, Representative </a:t>
            </a:r>
            <a:r>
              <a:rPr lang="en-US" dirty="0">
                <a:hlinkClick r:id="rId3"/>
              </a:rPr>
              <a:t>James Ashley</a:t>
            </a:r>
            <a:r>
              <a:rPr lang="en-US" dirty="0"/>
              <a:t> of Ohio revived the amendment. He noted that “the genius of history with iron pen is waiting to record our verdict…which shall declare America is free.” The 119 to 56 vote sealed victory for abolitionists’ long battle against the “peculiar institution.” Despite rules dictating decorum in the House Chamber, the roll call vote instigated jubilant celebration. “The final announcement of the vote was the sequel for a whirlwind of applause wholly unprecedented in Congressional annals,” reported the </a:t>
            </a:r>
            <a:r>
              <a:rPr lang="en-US" i="1" dirty="0"/>
              <a:t>Chicago Tribune</a:t>
            </a:r>
            <a:r>
              <a:rPr lang="en-US" dirty="0"/>
              <a:t>. “The galleries led off, giving cheer after cheer. The members on the floor then joined in the shouting, throwing up their hats and clapping their hands.” The requisite three-quarters of the states ratified the amendment with the state of Georgia’s approval on December 6, 1865.</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http://clerk.house.gov/art_history/highlights.html?action=view&amp;intID=5</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20</a:t>
            </a:fld>
            <a:endParaRPr lang="en-US"/>
          </a:p>
        </p:txBody>
      </p:sp>
    </p:spTree>
    <p:extLst>
      <p:ext uri="{BB962C8B-B14F-4D97-AF65-F5344CB8AC3E}">
        <p14:creationId xmlns:p14="http://schemas.microsoft.com/office/powerpoint/2010/main" val="742168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only did the 14th amendment fail to extend the Bill of Rights to the states; it also failed to protect the rights of Black citizens. One legacy of Reconstruction was the determined struggle of black and white citizens to make the promise of the 14th amendment a reality. Citizens petitioned and initiated court cases, Congress enacted legislation, and the executive branch attempted to enforce measures that would guard all citizens’ rights. While these citizens did not succeed in empowering the 14th amendment during the Reconstruction, they effectively articulated arguments and offered dissenting opinions that would be the basis for change in the 20th century. http://www.ourdocuments.gov/doc.php?flash=old&amp;doc=43</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21</a:t>
            </a:fld>
            <a:endParaRPr lang="en-US"/>
          </a:p>
        </p:txBody>
      </p:sp>
    </p:spTree>
    <p:extLst>
      <p:ext uri="{BB962C8B-B14F-4D97-AF65-F5344CB8AC3E}">
        <p14:creationId xmlns:p14="http://schemas.microsoft.com/office/powerpoint/2010/main" val="415371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 through the questions,</a:t>
            </a:r>
            <a:r>
              <a:rPr lang="en-US" baseline="0" dirty="0"/>
              <a:t> taking notes on the students answers. After your class watches the following 4 minute video, see if their predictions were along the correct path. </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23</a:t>
            </a:fld>
            <a:endParaRPr lang="en-US"/>
          </a:p>
        </p:txBody>
      </p:sp>
    </p:spTree>
    <p:extLst>
      <p:ext uri="{BB962C8B-B14F-4D97-AF65-F5344CB8AC3E}">
        <p14:creationId xmlns:p14="http://schemas.microsoft.com/office/powerpoint/2010/main" val="3275986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a:t>
            </a:r>
            <a:r>
              <a:rPr lang="en-US" baseline="0" dirty="0"/>
              <a:t>h the Reconstruction IN4 video for a quick summary of the reconstruction </a:t>
            </a:r>
            <a:r>
              <a:rPr lang="en-US" baseline="0"/>
              <a:t>period </a:t>
            </a:r>
            <a:r>
              <a:rPr lang="en-US">
                <a:hlinkClick r:id="rId3"/>
              </a:rPr>
              <a:t>https://www.battlefields.org/learn/videos/reconstruction-after-civil-war</a:t>
            </a:r>
            <a:r>
              <a:rPr lang="en-US"/>
              <a:t>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24</a:t>
            </a:fld>
            <a:endParaRPr lang="en-US"/>
          </a:p>
        </p:txBody>
      </p:sp>
    </p:spTree>
    <p:extLst>
      <p:ext uri="{BB962C8B-B14F-4D97-AF65-F5344CB8AC3E}">
        <p14:creationId xmlns:p14="http://schemas.microsoft.com/office/powerpoint/2010/main" val="4203563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information:</a:t>
            </a:r>
          </a:p>
          <a:p>
            <a:r>
              <a:rPr lang="en-US" baseline="0" dirty="0"/>
              <a:t>Grand Review of the Army – Washington, DC</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3</a:t>
            </a:fld>
            <a:endParaRPr lang="en-US"/>
          </a:p>
        </p:txBody>
      </p:sp>
    </p:spTree>
    <p:extLst>
      <p:ext uri="{BB962C8B-B14F-4D97-AF65-F5344CB8AC3E}">
        <p14:creationId xmlns:p14="http://schemas.microsoft.com/office/powerpoint/2010/main" val="1744359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a:t>
            </a:r>
          </a:p>
          <a:p>
            <a:r>
              <a:rPr lang="en-US" dirty="0"/>
              <a:t>Left</a:t>
            </a:r>
            <a:r>
              <a:rPr lang="en-US" baseline="0" dirty="0"/>
              <a:t> - </a:t>
            </a:r>
            <a:r>
              <a:rPr lang="en-US" dirty="0"/>
              <a:t>Richmond, Virginia </a:t>
            </a:r>
          </a:p>
          <a:p>
            <a:r>
              <a:rPr lang="en-US" dirty="0"/>
              <a:t>Right – Raising</a:t>
            </a:r>
            <a:r>
              <a:rPr lang="en-US" baseline="0" dirty="0"/>
              <a:t> the American flag over Ft. Sumter</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4</a:t>
            </a:fld>
            <a:endParaRPr lang="en-US"/>
          </a:p>
        </p:txBody>
      </p:sp>
    </p:spTree>
    <p:extLst>
      <p:ext uri="{BB962C8B-B14F-4D97-AF65-F5344CB8AC3E}">
        <p14:creationId xmlns:p14="http://schemas.microsoft.com/office/powerpoint/2010/main" val="859845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a:t>
            </a:r>
          </a:p>
          <a:p>
            <a:r>
              <a:rPr lang="en-US" dirty="0"/>
              <a:t>Left –</a:t>
            </a:r>
            <a:r>
              <a:rPr lang="en-US" baseline="0" dirty="0"/>
              <a:t> illustration, Union soldier’s at Andersonville Prison </a:t>
            </a:r>
          </a:p>
          <a:p>
            <a:r>
              <a:rPr lang="en-US" baseline="0" dirty="0"/>
              <a:t>Right – soldiers greeting one another after the war</a:t>
            </a:r>
          </a:p>
          <a:p>
            <a:r>
              <a:rPr lang="en-US" baseline="0" dirty="0"/>
              <a:t>Bottom – civil war hospital</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5</a:t>
            </a:fld>
            <a:endParaRPr lang="en-US"/>
          </a:p>
        </p:txBody>
      </p:sp>
    </p:spTree>
    <p:extLst>
      <p:ext uri="{BB962C8B-B14F-4D97-AF65-F5344CB8AC3E}">
        <p14:creationId xmlns:p14="http://schemas.microsoft.com/office/powerpoint/2010/main" val="3643971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information: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Children</a:t>
            </a:r>
            <a:r>
              <a:rPr lang="en-US" baseline="0" dirty="0"/>
              <a:t> after the war</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Link for two black</a:t>
            </a:r>
            <a:r>
              <a:rPr lang="en-US" baseline="0" dirty="0"/>
              <a:t> children:  http://abcnews.go.com/US/wireStory?id=10880072 –</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a:t>Rare Photo of Slave Children Found in NC Attic</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6</a:t>
            </a:fld>
            <a:endParaRPr lang="en-US"/>
          </a:p>
        </p:txBody>
      </p:sp>
    </p:spTree>
    <p:extLst>
      <p:ext uri="{BB962C8B-B14F-4D97-AF65-F5344CB8AC3E}">
        <p14:creationId xmlns:p14="http://schemas.microsoft.com/office/powerpoint/2010/main" val="1573320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a:t>
            </a:r>
          </a:p>
          <a:p>
            <a:r>
              <a:rPr lang="en-US" dirty="0"/>
              <a:t>Left - Emancipated slaves (both white</a:t>
            </a:r>
            <a:r>
              <a:rPr lang="en-US" baseline="0" dirty="0"/>
              <a:t> and black)</a:t>
            </a:r>
          </a:p>
          <a:p>
            <a:r>
              <a:rPr lang="en-US" baseline="0" dirty="0"/>
              <a:t>Right – Engraving of emancipation</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7</a:t>
            </a:fld>
            <a:endParaRPr lang="en-US"/>
          </a:p>
        </p:txBody>
      </p:sp>
    </p:spTree>
    <p:extLst>
      <p:ext uri="{BB962C8B-B14F-4D97-AF65-F5344CB8AC3E}">
        <p14:creationId xmlns:p14="http://schemas.microsoft.com/office/powerpoint/2010/main" val="2725843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a:t>
            </a:r>
          </a:p>
          <a:p>
            <a:r>
              <a:rPr lang="en-US" dirty="0"/>
              <a:t>Left - Family</a:t>
            </a:r>
            <a:r>
              <a:rPr lang="en-US" baseline="0" dirty="0"/>
              <a:t> of freed slaves in Richmond, Virginia</a:t>
            </a:r>
          </a:p>
          <a:p>
            <a:r>
              <a:rPr lang="en-US" baseline="0" dirty="0"/>
              <a:t>Right - United States Colored Troops</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8</a:t>
            </a:fld>
            <a:endParaRPr lang="en-US"/>
          </a:p>
        </p:txBody>
      </p:sp>
    </p:spTree>
    <p:extLst>
      <p:ext uri="{BB962C8B-B14F-4D97-AF65-F5344CB8AC3E}">
        <p14:creationId xmlns:p14="http://schemas.microsoft.com/office/powerpoint/2010/main" val="151321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a:t>
            </a:r>
          </a:p>
          <a:p>
            <a:r>
              <a:rPr lang="en-US" dirty="0"/>
              <a:t>Women</a:t>
            </a:r>
            <a:r>
              <a:rPr lang="en-US" baseline="0" dirty="0"/>
              <a:t> during the Civil War</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9</a:t>
            </a:fld>
            <a:endParaRPr lang="en-US"/>
          </a:p>
        </p:txBody>
      </p:sp>
    </p:spTree>
    <p:extLst>
      <p:ext uri="{BB962C8B-B14F-4D97-AF65-F5344CB8AC3E}">
        <p14:creationId xmlns:p14="http://schemas.microsoft.com/office/powerpoint/2010/main" val="3562199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a:t>
            </a:r>
          </a:p>
          <a:p>
            <a:r>
              <a:rPr lang="en-US" dirty="0"/>
              <a:t>Lincoln’s assassination</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10</a:t>
            </a:fld>
            <a:endParaRPr lang="en-US"/>
          </a:p>
        </p:txBody>
      </p:sp>
    </p:spTree>
    <p:extLst>
      <p:ext uri="{BB962C8B-B14F-4D97-AF65-F5344CB8AC3E}">
        <p14:creationId xmlns:p14="http://schemas.microsoft.com/office/powerpoint/2010/main" val="14946503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54000">
              <a:schemeClr val="bg1"/>
            </a:gs>
            <a:gs pos="57531">
              <a:srgbClr val="FBFBFB"/>
            </a:gs>
            <a:gs pos="87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8BF847-AA19-4965-BD0D-169AC4E549B4}"/>
              </a:ext>
            </a:extLst>
          </p:cNvPr>
          <p:cNvSpPr/>
          <p:nvPr userDrawn="1"/>
        </p:nvSpPr>
        <p:spPr>
          <a:xfrm>
            <a:off x="0" y="4157932"/>
            <a:ext cx="12192000" cy="2700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CBD19-FF76-4ABD-BB26-4CA7EB8D9C57}"/>
              </a:ext>
            </a:extLst>
          </p:cNvPr>
          <p:cNvSpPr>
            <a:spLocks noGrp="1"/>
          </p:cNvSpPr>
          <p:nvPr>
            <p:ph type="ctrTitle" hasCustomPrompt="1"/>
          </p:nvPr>
        </p:nvSpPr>
        <p:spPr>
          <a:xfrm>
            <a:off x="1524000" y="4324294"/>
            <a:ext cx="9144000" cy="1065841"/>
          </a:xfrm>
        </p:spPr>
        <p:txBody>
          <a:bodyPr anchor="b"/>
          <a:lstStyle>
            <a:lvl1pPr algn="ctr">
              <a:defRPr sz="6000" b="0">
                <a:solidFill>
                  <a:schemeClr val="bg1"/>
                </a:solidFill>
                <a:latin typeface="+mj-lt"/>
                <a:cs typeface="Adobe Devanagari" panose="02040503050201020203" pitchFamily="18" charset="0"/>
              </a:defRPr>
            </a:lvl1pPr>
          </a:lstStyle>
          <a:p>
            <a:r>
              <a:rPr lang="en-US" dirty="0"/>
              <a:t>Click to add title</a:t>
            </a:r>
          </a:p>
        </p:txBody>
      </p:sp>
      <p:sp>
        <p:nvSpPr>
          <p:cNvPr id="3" name="Subtitle 2">
            <a:extLst>
              <a:ext uri="{FF2B5EF4-FFF2-40B4-BE49-F238E27FC236}">
                <a16:creationId xmlns:a16="http://schemas.microsoft.com/office/drawing/2014/main" id="{B3FC82CA-864E-448B-AF3A-05F11046B4C0}"/>
              </a:ext>
            </a:extLst>
          </p:cNvPr>
          <p:cNvSpPr>
            <a:spLocks noGrp="1"/>
          </p:cNvSpPr>
          <p:nvPr>
            <p:ph type="subTitle" idx="1" hasCustomPrompt="1"/>
          </p:nvPr>
        </p:nvSpPr>
        <p:spPr>
          <a:xfrm>
            <a:off x="1524000" y="5490865"/>
            <a:ext cx="9144001" cy="969963"/>
          </a:xfrm>
        </p:spPr>
        <p:txBody>
          <a:bodyPr>
            <a:normAutofit/>
          </a:bodyPr>
          <a:lstStyle>
            <a:lvl1pPr marL="0" indent="0" algn="ctr">
              <a:buNone/>
              <a:defRPr sz="3200">
                <a:solidFill>
                  <a:schemeClr val="bg1"/>
                </a:solidFill>
                <a:latin typeface="Adobe Devanagari" panose="02040503050201020203" pitchFamily="18" charset="0"/>
                <a:cs typeface="Adobe Devanagari" panose="020405030502010202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3" name="Picture 12">
            <a:extLst>
              <a:ext uri="{FF2B5EF4-FFF2-40B4-BE49-F238E27FC236}">
                <a16:creationId xmlns:a16="http://schemas.microsoft.com/office/drawing/2014/main" id="{0B76C4BA-354F-4F48-AA0F-4D52E334A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3457" y="649802"/>
            <a:ext cx="7805085" cy="2882112"/>
          </a:xfrm>
          <a:prstGeom prst="rect">
            <a:avLst/>
          </a:prstGeom>
        </p:spPr>
      </p:pic>
      <p:pic>
        <p:nvPicPr>
          <p:cNvPr id="5" name="Picture 4">
            <a:extLst>
              <a:ext uri="{FF2B5EF4-FFF2-40B4-BE49-F238E27FC236}">
                <a16:creationId xmlns:a16="http://schemas.microsoft.com/office/drawing/2014/main" id="{F29214C5-FB6E-4274-BD09-473D689E5D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79877230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02B5-F41F-474D-B1F4-7BAF2C48F30E}"/>
              </a:ext>
            </a:extLst>
          </p:cNvPr>
          <p:cNvSpPr>
            <a:spLocks noGrp="1"/>
          </p:cNvSpPr>
          <p:nvPr>
            <p:ph type="title" hasCustomPrompt="1"/>
          </p:nvPr>
        </p:nvSpPr>
        <p:spPr/>
        <p:txBody>
          <a:bodyPr/>
          <a:lstStyle>
            <a:lvl1pPr>
              <a:defRPr/>
            </a:lvl1pPr>
          </a:lstStyle>
          <a:p>
            <a:r>
              <a:rPr lang="en-US" dirty="0"/>
              <a:t>Click to add title</a:t>
            </a:r>
          </a:p>
        </p:txBody>
      </p:sp>
      <p:sp>
        <p:nvSpPr>
          <p:cNvPr id="3" name="Vertical Text Placeholder 2">
            <a:extLst>
              <a:ext uri="{FF2B5EF4-FFF2-40B4-BE49-F238E27FC236}">
                <a16:creationId xmlns:a16="http://schemas.microsoft.com/office/drawing/2014/main" id="{67392F5D-D27B-4C4E-84EE-CE00E42DA5C6}"/>
              </a:ext>
            </a:extLst>
          </p:cNvPr>
          <p:cNvSpPr>
            <a:spLocks noGrp="1"/>
          </p:cNvSpPr>
          <p:nvPr>
            <p:ph type="body" orient="vert" idx="1"/>
          </p:nvPr>
        </p:nvSpPr>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EFBE38C4-5C1D-4690-BDA5-809BB712F43D}"/>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79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34B64-E79F-4DEF-904D-A1DBC7923215}"/>
              </a:ext>
            </a:extLst>
          </p:cNvPr>
          <p:cNvSpPr>
            <a:spLocks noGrp="1"/>
          </p:cNvSpPr>
          <p:nvPr>
            <p:ph type="title" orient="vert" hasCustomPrompt="1"/>
          </p:nvPr>
        </p:nvSpPr>
        <p:spPr>
          <a:xfrm>
            <a:off x="8724900" y="365125"/>
            <a:ext cx="2628900" cy="5229917"/>
          </a:xfrm>
        </p:spPr>
        <p:txBody>
          <a:bodyPr vert="eaVert"/>
          <a:lstStyle>
            <a:lvl1pPr>
              <a:defRPr/>
            </a:lvl1pPr>
          </a:lstStyle>
          <a:p>
            <a:r>
              <a:rPr lang="en-US" dirty="0"/>
              <a:t>Click to add title</a:t>
            </a:r>
          </a:p>
        </p:txBody>
      </p:sp>
      <p:sp>
        <p:nvSpPr>
          <p:cNvPr id="3" name="Vertical Text Placeholder 2">
            <a:extLst>
              <a:ext uri="{FF2B5EF4-FFF2-40B4-BE49-F238E27FC236}">
                <a16:creationId xmlns:a16="http://schemas.microsoft.com/office/drawing/2014/main" id="{449E4D2A-1CCA-441B-911C-97ACFFDFCF7E}"/>
              </a:ext>
            </a:extLst>
          </p:cNvPr>
          <p:cNvSpPr>
            <a:spLocks noGrp="1"/>
          </p:cNvSpPr>
          <p:nvPr>
            <p:ph type="body" orient="vert" idx="1"/>
          </p:nvPr>
        </p:nvSpPr>
        <p:spPr>
          <a:xfrm>
            <a:off x="838200" y="365125"/>
            <a:ext cx="7734300" cy="5229917"/>
          </a:xfrm>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CE2B16F2-1394-4247-9D08-D1493E81B0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393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D25211-8C52-41C9-9B39-FB40600A7B43}"/>
              </a:ext>
            </a:extLst>
          </p:cNvPr>
          <p:cNvSpPr/>
          <p:nvPr userDrawn="1"/>
        </p:nvSpPr>
        <p:spPr>
          <a:xfrm>
            <a:off x="0" y="0"/>
            <a:ext cx="12192000" cy="6858000"/>
          </a:xfrm>
          <a:prstGeom prst="rect">
            <a:avLst/>
          </a:prstGeom>
          <a:gradFill flip="none" rotWithShape="1">
            <a:gsLst>
              <a:gs pos="30000">
                <a:schemeClr val="bg1"/>
              </a:gs>
              <a:gs pos="79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01A85D-0B33-497D-8EFF-167479CDA6FD}"/>
              </a:ext>
            </a:extLst>
          </p:cNvPr>
          <p:cNvPicPr>
            <a:picLocks noChangeAspect="1"/>
          </p:cNvPicPr>
          <p:nvPr userDrawn="1"/>
        </p:nvPicPr>
        <p:blipFill>
          <a:blip r:embed="rId2"/>
          <a:stretch>
            <a:fillRect/>
          </a:stretch>
        </p:blipFill>
        <p:spPr>
          <a:xfrm>
            <a:off x="1542565" y="1749921"/>
            <a:ext cx="9106870" cy="3358158"/>
          </a:xfrm>
          <a:prstGeom prst="rect">
            <a:avLst/>
          </a:prstGeom>
        </p:spPr>
      </p:pic>
      <p:pic>
        <p:nvPicPr>
          <p:cNvPr id="5" name="Picture 4">
            <a:extLst>
              <a:ext uri="{FF2B5EF4-FFF2-40B4-BE49-F238E27FC236}">
                <a16:creationId xmlns:a16="http://schemas.microsoft.com/office/drawing/2014/main" id="{D11B3660-33D6-4308-B272-6084FDD214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402329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8BD4-35D6-4DB8-A9FB-37DA5ADA4318}"/>
              </a:ext>
            </a:extLst>
          </p:cNvPr>
          <p:cNvSpPr>
            <a:spLocks noGrp="1"/>
          </p:cNvSpPr>
          <p:nvPr>
            <p:ph type="title" hasCustomPrompt="1"/>
          </p:nvPr>
        </p:nvSpPr>
        <p:spPr/>
        <p:txBody>
          <a:bodyPr>
            <a:normAutofit/>
          </a:bodyPr>
          <a:lstStyle>
            <a:lvl1pPr>
              <a:defRPr sz="4800"/>
            </a:lvl1pPr>
          </a:lstStyle>
          <a:p>
            <a:r>
              <a:rPr lang="en-US" dirty="0"/>
              <a:t>Click to add title</a:t>
            </a:r>
          </a:p>
        </p:txBody>
      </p:sp>
      <p:sp>
        <p:nvSpPr>
          <p:cNvPr id="3" name="Content Placeholder 2">
            <a:extLst>
              <a:ext uri="{FF2B5EF4-FFF2-40B4-BE49-F238E27FC236}">
                <a16:creationId xmlns:a16="http://schemas.microsoft.com/office/drawing/2014/main" id="{392194AA-2C71-4DE4-A171-A67274C1562A}"/>
              </a:ext>
            </a:extLst>
          </p:cNvPr>
          <p:cNvSpPr>
            <a:spLocks noGrp="1"/>
          </p:cNvSpPr>
          <p:nvPr>
            <p:ph idx="1"/>
          </p:nvPr>
        </p:nvSpPr>
        <p:spPr/>
        <p:txBody>
          <a:bodyPr/>
          <a:lstStyle>
            <a:lvl1pPr>
              <a:defRPr b="1"/>
            </a:lvl1pPr>
            <a:lvl2pPr>
              <a:defRPr>
                <a:solidFill>
                  <a:schemeClr val="accent1"/>
                </a:solidFill>
              </a:defRPr>
            </a:lvl2pPr>
            <a:lvl3pPr>
              <a:defRPr>
                <a:solidFill>
                  <a:schemeClr val="tx1"/>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718D3A6-DBB2-49F0-9AB8-15E0B3B07E35}"/>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42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10243F-00FA-43A9-A054-285221138B9C}"/>
              </a:ext>
            </a:extLst>
          </p:cNvPr>
          <p:cNvSpPr/>
          <p:nvPr userDrawn="1"/>
        </p:nvSpPr>
        <p:spPr>
          <a:xfrm>
            <a:off x="0" y="4205078"/>
            <a:ext cx="7490604" cy="2544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59417-12F3-4DD7-857D-513FC20D1240}"/>
              </a:ext>
            </a:extLst>
          </p:cNvPr>
          <p:cNvSpPr>
            <a:spLocks noGrp="1"/>
          </p:cNvSpPr>
          <p:nvPr>
            <p:ph type="title" hasCustomPrompt="1"/>
          </p:nvPr>
        </p:nvSpPr>
        <p:spPr>
          <a:xfrm>
            <a:off x="831850" y="2706986"/>
            <a:ext cx="10515600" cy="1855489"/>
          </a:xfrm>
        </p:spPr>
        <p:txBody>
          <a:bodyPr anchor="b"/>
          <a:lstStyle>
            <a:lvl1pPr>
              <a:defRPr sz="6000"/>
            </a:lvl1pPr>
          </a:lstStyle>
          <a:p>
            <a:r>
              <a:rPr lang="en-US" dirty="0"/>
              <a:t>Click to add title</a:t>
            </a:r>
          </a:p>
        </p:txBody>
      </p:sp>
      <p:sp>
        <p:nvSpPr>
          <p:cNvPr id="3" name="Text Placeholder 2">
            <a:extLst>
              <a:ext uri="{FF2B5EF4-FFF2-40B4-BE49-F238E27FC236}">
                <a16:creationId xmlns:a16="http://schemas.microsoft.com/office/drawing/2014/main" id="{70674777-5494-48D4-ADB7-221F50196A73}"/>
              </a:ext>
            </a:extLst>
          </p:cNvPr>
          <p:cNvSpPr>
            <a:spLocks noGrp="1"/>
          </p:cNvSpPr>
          <p:nvPr>
            <p:ph type="body" idx="1" hasCustomPrompt="1"/>
          </p:nvPr>
        </p:nvSpPr>
        <p:spPr>
          <a:xfrm>
            <a:off x="831850" y="4865298"/>
            <a:ext cx="10515600" cy="122435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pic>
        <p:nvPicPr>
          <p:cNvPr id="12" name="Picture 11">
            <a:extLst>
              <a:ext uri="{FF2B5EF4-FFF2-40B4-BE49-F238E27FC236}">
                <a16:creationId xmlns:a16="http://schemas.microsoft.com/office/drawing/2014/main" id="{73901E3B-9DE1-46CD-A251-31A85D349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15" y="462632"/>
            <a:ext cx="4018536" cy="1483888"/>
          </a:xfrm>
          <a:prstGeom prst="rect">
            <a:avLst/>
          </a:prstGeom>
        </p:spPr>
      </p:pic>
      <p:sp>
        <p:nvSpPr>
          <p:cNvPr id="11" name="Rectangle 10">
            <a:extLst>
              <a:ext uri="{FF2B5EF4-FFF2-40B4-BE49-F238E27FC236}">
                <a16:creationId xmlns:a16="http://schemas.microsoft.com/office/drawing/2014/main" id="{57F6412B-22AF-4819-AA0C-369365C0ADE3}"/>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9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DCBC-88DD-4DA0-A5FC-B38BC487BE2E}"/>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D5756066-6BA3-416A-9575-10E94D4BE47A}"/>
              </a:ext>
            </a:extLst>
          </p:cNvPr>
          <p:cNvSpPr>
            <a:spLocks noGrp="1"/>
          </p:cNvSpPr>
          <p:nvPr>
            <p:ph sz="half" idx="1"/>
          </p:nvPr>
        </p:nvSpPr>
        <p:spPr>
          <a:xfrm>
            <a:off x="838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C2EA0A3-FF05-44E3-A682-35A358D73968}"/>
              </a:ext>
            </a:extLst>
          </p:cNvPr>
          <p:cNvSpPr>
            <a:spLocks noGrp="1"/>
          </p:cNvSpPr>
          <p:nvPr>
            <p:ph sz="half" idx="2"/>
          </p:nvPr>
        </p:nvSpPr>
        <p:spPr>
          <a:xfrm>
            <a:off x="6172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B2BE2E12-7EE6-419F-84B3-224F8E70617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63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EEEC-CA7C-4BEC-9053-DE761AAEBD52}"/>
              </a:ext>
            </a:extLst>
          </p:cNvPr>
          <p:cNvSpPr>
            <a:spLocks noGrp="1"/>
          </p:cNvSpPr>
          <p:nvPr>
            <p:ph type="title" hasCustomPrompt="1"/>
          </p:nvPr>
        </p:nvSpPr>
        <p:spPr>
          <a:xfrm>
            <a:off x="839788" y="365125"/>
            <a:ext cx="10515600" cy="1325563"/>
          </a:xfrm>
        </p:spPr>
        <p:txBody>
          <a:bodyPr/>
          <a:lstStyle>
            <a:lvl1pPr>
              <a:defRPr/>
            </a:lvl1pPr>
          </a:lstStyle>
          <a:p>
            <a:r>
              <a:rPr lang="en-US" dirty="0"/>
              <a:t>Click to add title</a:t>
            </a:r>
          </a:p>
        </p:txBody>
      </p:sp>
      <p:sp>
        <p:nvSpPr>
          <p:cNvPr id="3" name="Text Placeholder 2">
            <a:extLst>
              <a:ext uri="{FF2B5EF4-FFF2-40B4-BE49-F238E27FC236}">
                <a16:creationId xmlns:a16="http://schemas.microsoft.com/office/drawing/2014/main" id="{AF9E2D48-414B-43BB-991F-F0471DA0EE10}"/>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F127716-C01F-44D7-9D4F-7571F43C46E3}"/>
              </a:ext>
            </a:extLst>
          </p:cNvPr>
          <p:cNvSpPr>
            <a:spLocks noGrp="1"/>
          </p:cNvSpPr>
          <p:nvPr>
            <p:ph sz="half" idx="2"/>
          </p:nvPr>
        </p:nvSpPr>
        <p:spPr>
          <a:xfrm>
            <a:off x="839788" y="2505075"/>
            <a:ext cx="5157787"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3369EE9-3408-4A85-85B8-BAE89191DC7D}"/>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0E294DAD-BF95-441E-BB57-B912A300A0B1}"/>
              </a:ext>
            </a:extLst>
          </p:cNvPr>
          <p:cNvSpPr>
            <a:spLocks noGrp="1"/>
          </p:cNvSpPr>
          <p:nvPr>
            <p:ph sz="quarter" idx="4"/>
          </p:nvPr>
        </p:nvSpPr>
        <p:spPr>
          <a:xfrm>
            <a:off x="6172200" y="2505075"/>
            <a:ext cx="5183188"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8C3B50F-65B6-4862-B28B-46DFC17026D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097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3A8F-1E19-4BB4-84EF-DCD7AC986C19}"/>
              </a:ext>
            </a:extLst>
          </p:cNvPr>
          <p:cNvSpPr>
            <a:spLocks noGrp="1"/>
          </p:cNvSpPr>
          <p:nvPr>
            <p:ph type="title" hasCustomPrompt="1"/>
          </p:nvPr>
        </p:nvSpPr>
        <p:spPr/>
        <p:txBody>
          <a:bodyPr/>
          <a:lstStyle>
            <a:lvl1pPr>
              <a:defRPr/>
            </a:lvl1pPr>
          </a:lstStyle>
          <a:p>
            <a:r>
              <a:rPr lang="en-US" dirty="0"/>
              <a:t>Click to add title</a:t>
            </a:r>
          </a:p>
        </p:txBody>
      </p:sp>
      <p:sp>
        <p:nvSpPr>
          <p:cNvPr id="3" name="Rectangle 2">
            <a:extLst>
              <a:ext uri="{FF2B5EF4-FFF2-40B4-BE49-F238E27FC236}">
                <a16:creationId xmlns:a16="http://schemas.microsoft.com/office/drawing/2014/main" id="{A20FCA14-030F-4CBC-A2C7-9F333FCD84EE}"/>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944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A181A-A3A2-4378-92E6-E50F16C91CDA}"/>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26669D-8BA1-4195-86FD-E72CC29F232E}"/>
              </a:ext>
            </a:extLst>
          </p:cNvPr>
          <p:cNvSpPr/>
          <p:nvPr userDrawn="1"/>
        </p:nvSpPr>
        <p:spPr>
          <a:xfrm>
            <a:off x="-77638" y="1104181"/>
            <a:ext cx="12269638" cy="5753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640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7DF3-784B-4186-B260-7528F1456024}"/>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3" name="Content Placeholder 2">
            <a:extLst>
              <a:ext uri="{FF2B5EF4-FFF2-40B4-BE49-F238E27FC236}">
                <a16:creationId xmlns:a16="http://schemas.microsoft.com/office/drawing/2014/main" id="{78D8BF50-017B-4AAC-B0C9-9E726D316B88}"/>
              </a:ext>
            </a:extLst>
          </p:cNvPr>
          <p:cNvSpPr>
            <a:spLocks noGrp="1"/>
          </p:cNvSpPr>
          <p:nvPr>
            <p:ph idx="1"/>
          </p:nvPr>
        </p:nvSpPr>
        <p:spPr>
          <a:xfrm>
            <a:off x="5183188" y="987425"/>
            <a:ext cx="6172200" cy="4873625"/>
          </a:xfrm>
        </p:spPr>
        <p:txBody>
          <a:bodyPr/>
          <a:lstStyle>
            <a:lvl1pPr>
              <a:defRPr sz="3200"/>
            </a:lvl1pPr>
            <a:lvl2pPr>
              <a:defRPr sz="2800">
                <a:solidFill>
                  <a:schemeClr val="accent1"/>
                </a:solidFill>
              </a:defRPr>
            </a:lvl2pPr>
            <a:lvl3pPr>
              <a:defRPr sz="2400"/>
            </a:lvl3pPr>
            <a:lvl4pPr>
              <a:defRPr sz="2000">
                <a:solidFill>
                  <a:schemeClr val="bg1">
                    <a:lumMod val="50000"/>
                  </a:schemeClr>
                </a:solidFill>
              </a:defRPr>
            </a:lvl4pPr>
            <a:lvl5pPr>
              <a:defRPr sz="2000">
                <a:solidFill>
                  <a:schemeClr val="bg1">
                    <a:lumMod val="50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BC61F7C-F3BE-4285-B499-1AF2C3BCF3F8}"/>
              </a:ext>
            </a:extLst>
          </p:cNvPr>
          <p:cNvSpPr>
            <a:spLocks noGrp="1"/>
          </p:cNvSpPr>
          <p:nvPr>
            <p:ph type="body" sz="half" idx="2"/>
          </p:nvPr>
        </p:nvSpPr>
        <p:spPr>
          <a:xfrm>
            <a:off x="839788" y="2057400"/>
            <a:ext cx="3932237" cy="350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AE84BB6-2131-4CE4-A11C-97B28C4B17E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31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A5CC-B401-4CAD-8CEB-F8CABE306320}"/>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3" name="Picture Placeholder 2">
            <a:extLst>
              <a:ext uri="{FF2B5EF4-FFF2-40B4-BE49-F238E27FC236}">
                <a16:creationId xmlns:a16="http://schemas.microsoft.com/office/drawing/2014/main" id="{9FD99118-0DF3-4C54-8807-67A069AA0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B7E69E-3577-48CB-A896-DC497EF1939E}"/>
              </a:ext>
            </a:extLst>
          </p:cNvPr>
          <p:cNvSpPr>
            <a:spLocks noGrp="1"/>
          </p:cNvSpPr>
          <p:nvPr>
            <p:ph type="body" sz="half" idx="2"/>
          </p:nvPr>
        </p:nvSpPr>
        <p:spPr>
          <a:xfrm>
            <a:off x="839788" y="2057400"/>
            <a:ext cx="3932237" cy="35376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5B9CDDB-1164-4E2F-ACF4-0352876FE7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07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9750-D267-4309-9726-22D69C7FB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add title</a:t>
            </a:r>
          </a:p>
        </p:txBody>
      </p:sp>
      <p:sp>
        <p:nvSpPr>
          <p:cNvPr id="3" name="Text Placeholder 2">
            <a:extLst>
              <a:ext uri="{FF2B5EF4-FFF2-40B4-BE49-F238E27FC236}">
                <a16:creationId xmlns:a16="http://schemas.microsoft.com/office/drawing/2014/main" id="{3DDEA752-C11A-40EC-98B1-CE5AA7782526}"/>
              </a:ext>
            </a:extLst>
          </p:cNvPr>
          <p:cNvSpPr>
            <a:spLocks noGrp="1"/>
          </p:cNvSpPr>
          <p:nvPr>
            <p:ph type="body" idx="1"/>
          </p:nvPr>
        </p:nvSpPr>
        <p:spPr>
          <a:xfrm>
            <a:off x="838200" y="1825625"/>
            <a:ext cx="10515600" cy="378154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4A3F459C-5A1C-4D27-9DAF-BA4FD5BCCD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1269" y="5849187"/>
            <a:ext cx="2835625" cy="832779"/>
          </a:xfrm>
          <a:prstGeom prst="rect">
            <a:avLst/>
          </a:prstGeom>
        </p:spPr>
      </p:pic>
      <p:pic>
        <p:nvPicPr>
          <p:cNvPr id="5" name="Picture 4">
            <a:extLst>
              <a:ext uri="{FF2B5EF4-FFF2-40B4-BE49-F238E27FC236}">
                <a16:creationId xmlns:a16="http://schemas.microsoft.com/office/drawing/2014/main" id="{0419075F-507D-4DAC-9F02-31AFC0522F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1097231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battlefields.org/learn/videos/reconstruction-after-civil-war"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E14B-672D-4EBA-9BF0-AC97197BF9E2}"/>
              </a:ext>
            </a:extLst>
          </p:cNvPr>
          <p:cNvSpPr>
            <a:spLocks noGrp="1"/>
          </p:cNvSpPr>
          <p:nvPr>
            <p:ph type="ctrTitle"/>
          </p:nvPr>
        </p:nvSpPr>
        <p:spPr>
          <a:xfrm>
            <a:off x="1037207" y="4350059"/>
            <a:ext cx="10117583" cy="870010"/>
          </a:xfrm>
        </p:spPr>
        <p:txBody>
          <a:bodyPr>
            <a:noAutofit/>
          </a:bodyPr>
          <a:lstStyle/>
          <a:p>
            <a:r>
              <a:rPr lang="en-US" sz="4800" dirty="0"/>
              <a:t>Post 1865: Effects of the War</a:t>
            </a:r>
          </a:p>
        </p:txBody>
      </p:sp>
      <p:sp>
        <p:nvSpPr>
          <p:cNvPr id="3" name="Subtitle 2">
            <a:extLst>
              <a:ext uri="{FF2B5EF4-FFF2-40B4-BE49-F238E27FC236}">
                <a16:creationId xmlns:a16="http://schemas.microsoft.com/office/drawing/2014/main" id="{DE7B0C5A-586E-46DF-89F5-5A692ABE860E}"/>
              </a:ext>
            </a:extLst>
          </p:cNvPr>
          <p:cNvSpPr>
            <a:spLocks noGrp="1"/>
          </p:cNvSpPr>
          <p:nvPr>
            <p:ph type="subTitle" idx="1"/>
          </p:nvPr>
        </p:nvSpPr>
        <p:spPr>
          <a:xfrm>
            <a:off x="1523997" y="5356015"/>
            <a:ext cx="9144001" cy="742944"/>
          </a:xfrm>
        </p:spPr>
        <p:txBody>
          <a:bodyPr>
            <a:normAutofit/>
          </a:bodyPr>
          <a:lstStyle/>
          <a:p>
            <a:r>
              <a:rPr lang="en-US" sz="4400" dirty="0"/>
              <a:t>American Battlefield Trust</a:t>
            </a:r>
          </a:p>
        </p:txBody>
      </p:sp>
    </p:spTree>
    <p:extLst>
      <p:ext uri="{BB962C8B-B14F-4D97-AF65-F5344CB8AC3E}">
        <p14:creationId xmlns:p14="http://schemas.microsoft.com/office/powerpoint/2010/main" val="675481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80B703-A332-4497-9D10-B1246C5E35AA}"/>
              </a:ext>
            </a:extLst>
          </p:cNvPr>
          <p:cNvSpPr txBox="1">
            <a:spLocks/>
          </p:cNvSpPr>
          <p:nvPr/>
        </p:nvSpPr>
        <p:spPr>
          <a:xfrm>
            <a:off x="838200" y="365126"/>
            <a:ext cx="10515600" cy="9487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US" sz="4000" dirty="0"/>
              <a:t>Effects of the War</a:t>
            </a:r>
          </a:p>
        </p:txBody>
      </p:sp>
      <p:pic>
        <p:nvPicPr>
          <p:cNvPr id="5" name="Content Placeholder 3">
            <a:extLst>
              <a:ext uri="{FF2B5EF4-FFF2-40B4-BE49-F238E27FC236}">
                <a16:creationId xmlns:a16="http://schemas.microsoft.com/office/drawing/2014/main" id="{B973CEB7-27A9-4B2E-A819-9FFC57CC050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36148" y="1313896"/>
            <a:ext cx="7519704" cy="5006693"/>
          </a:xfrm>
        </p:spPr>
      </p:pic>
    </p:spTree>
    <p:extLst>
      <p:ext uri="{BB962C8B-B14F-4D97-AF65-F5344CB8AC3E}">
        <p14:creationId xmlns:p14="http://schemas.microsoft.com/office/powerpoint/2010/main" val="3742929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6F31EA7-77C0-4025-96CB-B2CA672E90E6}"/>
              </a:ext>
            </a:extLst>
          </p:cNvPr>
          <p:cNvSpPr txBox="1">
            <a:spLocks/>
          </p:cNvSpPr>
          <p:nvPr/>
        </p:nvSpPr>
        <p:spPr>
          <a:xfrm>
            <a:off x="838200" y="365126"/>
            <a:ext cx="10515600" cy="9487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US" sz="4000" dirty="0"/>
              <a:t>Effects of the War</a:t>
            </a:r>
          </a:p>
        </p:txBody>
      </p:sp>
      <p:pic>
        <p:nvPicPr>
          <p:cNvPr id="5" name="Content Placeholder 3">
            <a:extLst>
              <a:ext uri="{FF2B5EF4-FFF2-40B4-BE49-F238E27FC236}">
                <a16:creationId xmlns:a16="http://schemas.microsoft.com/office/drawing/2014/main" id="{EC37AB7C-F76D-45B1-B954-A144AFDFC71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54363" y="1185559"/>
            <a:ext cx="6083274" cy="5146979"/>
          </a:xfrm>
        </p:spPr>
      </p:pic>
    </p:spTree>
    <p:extLst>
      <p:ext uri="{BB962C8B-B14F-4D97-AF65-F5344CB8AC3E}">
        <p14:creationId xmlns:p14="http://schemas.microsoft.com/office/powerpoint/2010/main" val="2925207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338575-EAC5-4F05-BD77-A3EE473BEB4D}"/>
              </a:ext>
            </a:extLst>
          </p:cNvPr>
          <p:cNvSpPr/>
          <p:nvPr/>
        </p:nvSpPr>
        <p:spPr>
          <a:xfrm>
            <a:off x="3493285" y="1415534"/>
            <a:ext cx="5205429" cy="1107996"/>
          </a:xfrm>
          <a:prstGeom prst="rect">
            <a:avLst/>
          </a:prstGeom>
        </p:spPr>
        <p:txBody>
          <a:bodyPr wrap="square">
            <a:spAutoFit/>
          </a:bodyPr>
          <a:lstStyle/>
          <a:p>
            <a:pPr algn="ctr"/>
            <a:r>
              <a:rPr lang="en-US" sz="6600" b="1" dirty="0">
                <a:solidFill>
                  <a:schemeClr val="tx2"/>
                </a:solidFill>
              </a:rPr>
              <a:t>Now what?</a:t>
            </a:r>
          </a:p>
        </p:txBody>
      </p:sp>
      <p:sp>
        <p:nvSpPr>
          <p:cNvPr id="3" name="TextBox 2">
            <a:extLst>
              <a:ext uri="{FF2B5EF4-FFF2-40B4-BE49-F238E27FC236}">
                <a16:creationId xmlns:a16="http://schemas.microsoft.com/office/drawing/2014/main" id="{3159B135-BDA6-4EC4-90C9-8BF2ADD348EC}"/>
              </a:ext>
            </a:extLst>
          </p:cNvPr>
          <p:cNvSpPr txBox="1"/>
          <p:nvPr/>
        </p:nvSpPr>
        <p:spPr>
          <a:xfrm>
            <a:off x="3165307" y="2949476"/>
            <a:ext cx="5861384" cy="1384995"/>
          </a:xfrm>
          <a:prstGeom prst="rect">
            <a:avLst/>
          </a:prstGeom>
          <a:noFill/>
        </p:spPr>
        <p:txBody>
          <a:bodyPr wrap="square" rtlCol="0">
            <a:spAutoFit/>
          </a:bodyPr>
          <a:lstStyle/>
          <a:p>
            <a:r>
              <a:rPr lang="en-US" sz="2800" dirty="0">
                <a:solidFill>
                  <a:schemeClr val="tx2"/>
                </a:solidFill>
              </a:rPr>
              <a:t>What do you think will happen next in the United States? How will the country put itself back together?</a:t>
            </a:r>
          </a:p>
        </p:txBody>
      </p:sp>
    </p:spTree>
    <p:extLst>
      <p:ext uri="{BB962C8B-B14F-4D97-AF65-F5344CB8AC3E}">
        <p14:creationId xmlns:p14="http://schemas.microsoft.com/office/powerpoint/2010/main" val="1063424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EC32C-DA6F-45AD-BEFA-0DDA0F6BAB89}"/>
              </a:ext>
            </a:extLst>
          </p:cNvPr>
          <p:cNvSpPr>
            <a:spLocks noGrp="1"/>
          </p:cNvSpPr>
          <p:nvPr>
            <p:ph type="title"/>
          </p:nvPr>
        </p:nvSpPr>
        <p:spPr>
          <a:xfrm>
            <a:off x="838200" y="208548"/>
            <a:ext cx="10515600" cy="994611"/>
          </a:xfrm>
        </p:spPr>
        <p:txBody>
          <a:bodyPr>
            <a:normAutofit/>
          </a:bodyPr>
          <a:lstStyle/>
          <a:p>
            <a:pPr algn="ctr"/>
            <a:r>
              <a:rPr lang="en-US" sz="4000" dirty="0"/>
              <a:t>Reconstruction</a:t>
            </a:r>
          </a:p>
        </p:txBody>
      </p:sp>
      <p:pic>
        <p:nvPicPr>
          <p:cNvPr id="4" name="Content Placeholder 5">
            <a:extLst>
              <a:ext uri="{FF2B5EF4-FFF2-40B4-BE49-F238E27FC236}">
                <a16:creationId xmlns:a16="http://schemas.microsoft.com/office/drawing/2014/main" id="{EEAD2BC6-2CBF-476F-A4A7-268455B5A45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62300" y="1203159"/>
            <a:ext cx="5867400" cy="4564379"/>
          </a:xfrm>
        </p:spPr>
      </p:pic>
    </p:spTree>
    <p:extLst>
      <p:ext uri="{BB962C8B-B14F-4D97-AF65-F5344CB8AC3E}">
        <p14:creationId xmlns:p14="http://schemas.microsoft.com/office/powerpoint/2010/main" val="1385047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6DBF6-BC79-40EC-974F-5913F36312C0}"/>
              </a:ext>
            </a:extLst>
          </p:cNvPr>
          <p:cNvSpPr>
            <a:spLocks noGrp="1"/>
          </p:cNvSpPr>
          <p:nvPr>
            <p:ph type="title"/>
          </p:nvPr>
        </p:nvSpPr>
        <p:spPr/>
        <p:txBody>
          <a:bodyPr>
            <a:normAutofit/>
          </a:bodyPr>
          <a:lstStyle/>
          <a:p>
            <a:pPr algn="ctr"/>
            <a:r>
              <a:rPr lang="en-US" sz="4000" b="1" dirty="0"/>
              <a:t>Reconstruction</a:t>
            </a:r>
            <a:br>
              <a:rPr lang="en-US" sz="4000" dirty="0"/>
            </a:br>
            <a:r>
              <a:rPr lang="en-US" sz="4000" dirty="0"/>
              <a:t>1865 Reconstruction Issues</a:t>
            </a:r>
          </a:p>
        </p:txBody>
      </p:sp>
      <p:sp>
        <p:nvSpPr>
          <p:cNvPr id="4" name="Content Placeholder 1">
            <a:extLst>
              <a:ext uri="{FF2B5EF4-FFF2-40B4-BE49-F238E27FC236}">
                <a16:creationId xmlns:a16="http://schemas.microsoft.com/office/drawing/2014/main" id="{DFAD924C-B413-4400-852E-927DB86ADFE2}"/>
              </a:ext>
            </a:extLst>
          </p:cNvPr>
          <p:cNvSpPr>
            <a:spLocks noGrp="1"/>
          </p:cNvSpPr>
          <p:nvPr>
            <p:ph idx="1"/>
          </p:nvPr>
        </p:nvSpPr>
        <p:spPr>
          <a:xfrm>
            <a:off x="838200" y="1825625"/>
            <a:ext cx="10515600" cy="3781425"/>
          </a:xfrm>
        </p:spPr>
        <p:txBody>
          <a:bodyPr anchor="ctr">
            <a:normAutofit/>
          </a:bodyPr>
          <a:lstStyle/>
          <a:p>
            <a:pPr marL="514350" indent="-514350">
              <a:buAutoNum type="arabicPeriod"/>
            </a:pPr>
            <a:r>
              <a:rPr lang="en-US" sz="3600" b="0" dirty="0"/>
              <a:t>Amending the Constitution to abolish slavery.</a:t>
            </a:r>
          </a:p>
          <a:p>
            <a:pPr marL="514350" indent="-514350">
              <a:buAutoNum type="arabicPeriod"/>
            </a:pPr>
            <a:r>
              <a:rPr lang="en-US" sz="3600" b="0" dirty="0"/>
              <a:t>Bringing the former Southern states back into the Union.</a:t>
            </a:r>
          </a:p>
        </p:txBody>
      </p:sp>
    </p:spTree>
    <p:extLst>
      <p:ext uri="{BB962C8B-B14F-4D97-AF65-F5344CB8AC3E}">
        <p14:creationId xmlns:p14="http://schemas.microsoft.com/office/powerpoint/2010/main" val="241043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FCBBA-C87D-470C-9B0A-9D9A9E62FBB6}"/>
              </a:ext>
            </a:extLst>
          </p:cNvPr>
          <p:cNvSpPr>
            <a:spLocks noGrp="1"/>
          </p:cNvSpPr>
          <p:nvPr>
            <p:ph type="title"/>
          </p:nvPr>
        </p:nvSpPr>
        <p:spPr>
          <a:xfrm>
            <a:off x="838200" y="365125"/>
            <a:ext cx="10515600" cy="885705"/>
          </a:xfrm>
        </p:spPr>
        <p:txBody>
          <a:bodyPr>
            <a:normAutofit/>
          </a:bodyPr>
          <a:lstStyle/>
          <a:p>
            <a:pPr algn="ctr"/>
            <a:r>
              <a:rPr lang="en-US" sz="4000" dirty="0"/>
              <a:t>Reconstruction</a:t>
            </a:r>
          </a:p>
        </p:txBody>
      </p:sp>
      <p:pic>
        <p:nvPicPr>
          <p:cNvPr id="4" name="Content Placeholder 3">
            <a:extLst>
              <a:ext uri="{FF2B5EF4-FFF2-40B4-BE49-F238E27FC236}">
                <a16:creationId xmlns:a16="http://schemas.microsoft.com/office/drawing/2014/main" id="{79BC37D4-AA82-41A2-9736-D6A98DD0FF3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033382" y="1250830"/>
            <a:ext cx="4125235" cy="4877876"/>
          </a:xfrm>
        </p:spPr>
      </p:pic>
    </p:spTree>
    <p:extLst>
      <p:ext uri="{BB962C8B-B14F-4D97-AF65-F5344CB8AC3E}">
        <p14:creationId xmlns:p14="http://schemas.microsoft.com/office/powerpoint/2010/main" val="1974849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A9DEF-70D9-45AE-B5F7-DB3419DACB86}"/>
              </a:ext>
            </a:extLst>
          </p:cNvPr>
          <p:cNvSpPr>
            <a:spLocks noGrp="1"/>
          </p:cNvSpPr>
          <p:nvPr>
            <p:ph type="title"/>
          </p:nvPr>
        </p:nvSpPr>
        <p:spPr>
          <a:xfrm>
            <a:off x="838200" y="236788"/>
            <a:ext cx="10515600" cy="854075"/>
          </a:xfrm>
        </p:spPr>
        <p:txBody>
          <a:bodyPr>
            <a:normAutofit/>
          </a:bodyPr>
          <a:lstStyle/>
          <a:p>
            <a:pPr algn="ctr"/>
            <a:r>
              <a:rPr lang="en-US" sz="4000" dirty="0"/>
              <a:t>President Abraham Lincoln</a:t>
            </a:r>
          </a:p>
        </p:txBody>
      </p:sp>
      <p:sp>
        <p:nvSpPr>
          <p:cNvPr id="3" name="Content Placeholder 2">
            <a:extLst>
              <a:ext uri="{FF2B5EF4-FFF2-40B4-BE49-F238E27FC236}">
                <a16:creationId xmlns:a16="http://schemas.microsoft.com/office/drawing/2014/main" id="{548B6238-533D-4588-B194-E3E30F245836}"/>
              </a:ext>
            </a:extLst>
          </p:cNvPr>
          <p:cNvSpPr>
            <a:spLocks noGrp="1"/>
          </p:cNvSpPr>
          <p:nvPr>
            <p:ph idx="1"/>
          </p:nvPr>
        </p:nvSpPr>
        <p:spPr>
          <a:xfrm>
            <a:off x="838200" y="1186949"/>
            <a:ext cx="10515600" cy="2473659"/>
          </a:xfrm>
        </p:spPr>
        <p:txBody>
          <a:bodyPr>
            <a:normAutofit/>
          </a:bodyPr>
          <a:lstStyle/>
          <a:p>
            <a:r>
              <a:rPr lang="en-US" b="0" dirty="0"/>
              <a:t>Lincoln wanted the country to come back together peacefully.  </a:t>
            </a:r>
          </a:p>
          <a:p>
            <a:r>
              <a:rPr lang="en-US" b="0" dirty="0"/>
              <a:t>Lincoln’s plan was created in 1863, about two years before the end of the war.</a:t>
            </a:r>
          </a:p>
          <a:p>
            <a:r>
              <a:rPr lang="en-US" b="0" dirty="0"/>
              <a:t>At the time of his death, the war was just ending and he was not able to put his ideas into practice.</a:t>
            </a:r>
          </a:p>
          <a:p>
            <a:endParaRPr lang="en-US" dirty="0"/>
          </a:p>
        </p:txBody>
      </p:sp>
      <p:sp>
        <p:nvSpPr>
          <p:cNvPr id="4" name="Content Placeholder 4">
            <a:extLst>
              <a:ext uri="{FF2B5EF4-FFF2-40B4-BE49-F238E27FC236}">
                <a16:creationId xmlns:a16="http://schemas.microsoft.com/office/drawing/2014/main" id="{530440E9-A59A-4025-92AA-DB4312A29699}"/>
              </a:ext>
            </a:extLst>
          </p:cNvPr>
          <p:cNvSpPr txBox="1">
            <a:spLocks/>
          </p:cNvSpPr>
          <p:nvPr/>
        </p:nvSpPr>
        <p:spPr>
          <a:xfrm>
            <a:off x="838200" y="3756694"/>
            <a:ext cx="10515600" cy="1905000"/>
          </a:xfrm>
          <a:prstGeom prst="rect">
            <a:avLst/>
          </a:prstGeom>
          <a:solidFill>
            <a:schemeClr val="accent1">
              <a:lumMod val="60000"/>
              <a:lumOff val="40000"/>
            </a:schemeClr>
          </a:solidFill>
          <a:ln w="57150" cap="flat" cmpd="sng" algn="ctr">
            <a:solidFill>
              <a:srgbClr val="4D4D4D"/>
            </a:solidFill>
            <a:prstDash val="solid"/>
            <a:miter lim="800000"/>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endParaRPr lang="en-US" sz="1300" i="1" dirty="0"/>
          </a:p>
          <a:p>
            <a:pPr marL="0" indent="0" algn="ctr">
              <a:buFont typeface="Arial" panose="020B0604020202020204" pitchFamily="34" charset="0"/>
              <a:buNone/>
            </a:pPr>
            <a:r>
              <a:rPr lang="en-US" b="1" i="1" dirty="0">
                <a:solidFill>
                  <a:srgbClr val="225790"/>
                </a:solidFill>
                <a:latin typeface="Georgia" pitchFamily="18" charset="0"/>
              </a:rPr>
              <a:t>The Ten Percent Plan</a:t>
            </a:r>
          </a:p>
          <a:p>
            <a:r>
              <a:rPr lang="en-US" dirty="0">
                <a:solidFill>
                  <a:srgbClr val="225790"/>
                </a:solidFill>
              </a:rPr>
              <a:t>10% of voters in the seceded states must swear </a:t>
            </a:r>
            <a:br>
              <a:rPr lang="en-US" dirty="0">
                <a:solidFill>
                  <a:srgbClr val="225790"/>
                </a:solidFill>
              </a:rPr>
            </a:br>
            <a:r>
              <a:rPr lang="en-US" dirty="0">
                <a:solidFill>
                  <a:srgbClr val="225790"/>
                </a:solidFill>
              </a:rPr>
              <a:t>loyalty under oath to the Union.</a:t>
            </a:r>
          </a:p>
          <a:p>
            <a:r>
              <a:rPr lang="en-US" dirty="0">
                <a:solidFill>
                  <a:srgbClr val="225790"/>
                </a:solidFill>
              </a:rPr>
              <a:t>The seceded states must abolish slavery.</a:t>
            </a:r>
          </a:p>
        </p:txBody>
      </p:sp>
    </p:spTree>
    <p:extLst>
      <p:ext uri="{BB962C8B-B14F-4D97-AF65-F5344CB8AC3E}">
        <p14:creationId xmlns:p14="http://schemas.microsoft.com/office/powerpoint/2010/main" val="4256810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4A9F1-5CE2-40C6-A485-ACF3A36880E4}"/>
              </a:ext>
            </a:extLst>
          </p:cNvPr>
          <p:cNvSpPr>
            <a:spLocks noGrp="1"/>
          </p:cNvSpPr>
          <p:nvPr>
            <p:ph type="title"/>
          </p:nvPr>
        </p:nvSpPr>
        <p:spPr>
          <a:xfrm>
            <a:off x="838200" y="204250"/>
            <a:ext cx="10515600" cy="1046580"/>
          </a:xfrm>
        </p:spPr>
        <p:txBody>
          <a:bodyPr>
            <a:normAutofit/>
          </a:bodyPr>
          <a:lstStyle/>
          <a:p>
            <a:pPr algn="ctr"/>
            <a:r>
              <a:rPr lang="en-US" sz="4000" dirty="0"/>
              <a:t>Republican in Congress</a:t>
            </a:r>
          </a:p>
        </p:txBody>
      </p:sp>
      <p:sp>
        <p:nvSpPr>
          <p:cNvPr id="3" name="Content Placeholder 2">
            <a:extLst>
              <a:ext uri="{FF2B5EF4-FFF2-40B4-BE49-F238E27FC236}">
                <a16:creationId xmlns:a16="http://schemas.microsoft.com/office/drawing/2014/main" id="{25EB2794-5051-4B5C-AB2D-8367FB7CDF59}"/>
              </a:ext>
            </a:extLst>
          </p:cNvPr>
          <p:cNvSpPr>
            <a:spLocks noGrp="1"/>
          </p:cNvSpPr>
          <p:nvPr>
            <p:ph idx="1"/>
          </p:nvPr>
        </p:nvSpPr>
        <p:spPr>
          <a:xfrm>
            <a:off x="838200" y="1368914"/>
            <a:ext cx="10515600" cy="1540496"/>
          </a:xfrm>
        </p:spPr>
        <p:txBody>
          <a:bodyPr/>
          <a:lstStyle/>
          <a:p>
            <a:r>
              <a:rPr lang="en-US" b="0" dirty="0"/>
              <a:t>Wanted to be more strict with the States that had rebelled. </a:t>
            </a:r>
          </a:p>
          <a:p>
            <a:r>
              <a:rPr lang="en-US" b="0" dirty="0"/>
              <a:t>Wanted a State to re-enter through a slower admission process.</a:t>
            </a:r>
          </a:p>
          <a:p>
            <a:endParaRPr lang="en-US" dirty="0"/>
          </a:p>
        </p:txBody>
      </p:sp>
      <p:sp>
        <p:nvSpPr>
          <p:cNvPr id="4" name="Content Placeholder 4">
            <a:extLst>
              <a:ext uri="{FF2B5EF4-FFF2-40B4-BE49-F238E27FC236}">
                <a16:creationId xmlns:a16="http://schemas.microsoft.com/office/drawing/2014/main" id="{02A42A20-99AD-4DE1-9856-A350E3056DA2}"/>
              </a:ext>
            </a:extLst>
          </p:cNvPr>
          <p:cNvSpPr txBox="1">
            <a:spLocks/>
          </p:cNvSpPr>
          <p:nvPr/>
        </p:nvSpPr>
        <p:spPr>
          <a:xfrm>
            <a:off x="838200" y="2948190"/>
            <a:ext cx="10515600" cy="2667000"/>
          </a:xfrm>
          <a:prstGeom prst="rect">
            <a:avLst/>
          </a:prstGeom>
          <a:solidFill>
            <a:schemeClr val="accent1">
              <a:lumMod val="60000"/>
              <a:lumOff val="40000"/>
            </a:schemeClr>
          </a:solidFill>
          <a:ln w="57150" cap="flat" cmpd="sng" algn="ctr">
            <a:solidFill>
              <a:srgbClr val="4D4D4D"/>
            </a:solidFill>
            <a:prstDash val="solid"/>
            <a:miter lim="800000"/>
          </a:ln>
        </p:spPr>
        <p:style>
          <a:lnRef idx="2">
            <a:schemeClr val="accent2"/>
          </a:lnRef>
          <a:fillRef idx="1">
            <a:schemeClr val="lt1"/>
          </a:fillRef>
          <a:effectRef idx="0">
            <a:schemeClr val="accent2"/>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endParaRPr lang="en-US" sz="1300" i="1" dirty="0"/>
          </a:p>
          <a:p>
            <a:pPr marL="0" indent="0" algn="ctr">
              <a:buFont typeface="Arial" panose="020B0604020202020204" pitchFamily="34" charset="0"/>
              <a:buNone/>
            </a:pPr>
            <a:r>
              <a:rPr lang="en-US" b="1" i="1" dirty="0">
                <a:solidFill>
                  <a:srgbClr val="225790"/>
                </a:solidFill>
                <a:latin typeface="Georgia" pitchFamily="18" charset="0"/>
              </a:rPr>
              <a:t>Wade-Davis Bill</a:t>
            </a:r>
          </a:p>
          <a:p>
            <a:r>
              <a:rPr lang="en-US" sz="2600" dirty="0">
                <a:solidFill>
                  <a:srgbClr val="225790"/>
                </a:solidFill>
              </a:rPr>
              <a:t>The majority of white men from formerly Confederate states must swear loyalty to the United States.</a:t>
            </a:r>
          </a:p>
          <a:p>
            <a:r>
              <a:rPr lang="en-US" sz="2600" dirty="0">
                <a:solidFill>
                  <a:srgbClr val="225790"/>
                </a:solidFill>
              </a:rPr>
              <a:t>The seceded states must abolish slavery.</a:t>
            </a:r>
          </a:p>
          <a:p>
            <a:r>
              <a:rPr lang="en-US" sz="2600" dirty="0">
                <a:solidFill>
                  <a:srgbClr val="225790"/>
                </a:solidFill>
              </a:rPr>
              <a:t>Former Confederate soldiers or volunteers cannot hold office or vote.</a:t>
            </a:r>
          </a:p>
        </p:txBody>
      </p:sp>
    </p:spTree>
    <p:extLst>
      <p:ext uri="{BB962C8B-B14F-4D97-AF65-F5344CB8AC3E}">
        <p14:creationId xmlns:p14="http://schemas.microsoft.com/office/powerpoint/2010/main" val="2000008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3C939-A79F-42E8-BB5C-1B3885D8CC88}"/>
              </a:ext>
            </a:extLst>
          </p:cNvPr>
          <p:cNvSpPr>
            <a:spLocks noGrp="1"/>
          </p:cNvSpPr>
          <p:nvPr>
            <p:ph type="title"/>
          </p:nvPr>
        </p:nvSpPr>
        <p:spPr>
          <a:xfrm>
            <a:off x="838200" y="365125"/>
            <a:ext cx="10515600" cy="854075"/>
          </a:xfrm>
        </p:spPr>
        <p:txBody>
          <a:bodyPr>
            <a:normAutofit/>
          </a:bodyPr>
          <a:lstStyle/>
          <a:p>
            <a:pPr algn="ctr"/>
            <a:r>
              <a:rPr lang="en-US" sz="4000" dirty="0"/>
              <a:t>President Andrew Johnson</a:t>
            </a:r>
          </a:p>
        </p:txBody>
      </p:sp>
      <p:sp>
        <p:nvSpPr>
          <p:cNvPr id="3" name="Content Placeholder 2">
            <a:extLst>
              <a:ext uri="{FF2B5EF4-FFF2-40B4-BE49-F238E27FC236}">
                <a16:creationId xmlns:a16="http://schemas.microsoft.com/office/drawing/2014/main" id="{48D55B7F-1004-4392-B40E-2ACDD125D72E}"/>
              </a:ext>
            </a:extLst>
          </p:cNvPr>
          <p:cNvSpPr>
            <a:spLocks noGrp="1"/>
          </p:cNvSpPr>
          <p:nvPr>
            <p:ph idx="1"/>
          </p:nvPr>
        </p:nvSpPr>
        <p:spPr>
          <a:xfrm>
            <a:off x="838200" y="1219200"/>
            <a:ext cx="10515600" cy="1636295"/>
          </a:xfrm>
        </p:spPr>
        <p:txBody>
          <a:bodyPr/>
          <a:lstStyle/>
          <a:p>
            <a:r>
              <a:rPr lang="en-US" b="0" dirty="0"/>
              <a:t>Wanted to be strict with the States that had rebelled, but ended up making it relatively easy for them. </a:t>
            </a:r>
          </a:p>
          <a:p>
            <a:r>
              <a:rPr lang="en-US" b="0" dirty="0"/>
              <a:t>Allowed for segregation of the races.</a:t>
            </a:r>
          </a:p>
          <a:p>
            <a:endParaRPr lang="en-US" dirty="0"/>
          </a:p>
        </p:txBody>
      </p:sp>
      <p:sp>
        <p:nvSpPr>
          <p:cNvPr id="4" name="Content Placeholder 4">
            <a:extLst>
              <a:ext uri="{FF2B5EF4-FFF2-40B4-BE49-F238E27FC236}">
                <a16:creationId xmlns:a16="http://schemas.microsoft.com/office/drawing/2014/main" id="{A282712C-8A02-467F-8E94-4E3FC986D983}"/>
              </a:ext>
            </a:extLst>
          </p:cNvPr>
          <p:cNvSpPr txBox="1">
            <a:spLocks/>
          </p:cNvSpPr>
          <p:nvPr/>
        </p:nvSpPr>
        <p:spPr>
          <a:xfrm>
            <a:off x="838200" y="2911642"/>
            <a:ext cx="10515600" cy="2727158"/>
          </a:xfrm>
          <a:prstGeom prst="rect">
            <a:avLst/>
          </a:prstGeom>
          <a:solidFill>
            <a:schemeClr val="accent1">
              <a:lumMod val="60000"/>
              <a:lumOff val="40000"/>
            </a:schemeClr>
          </a:solidFill>
          <a:ln w="57150" cap="flat" cmpd="sng" algn="ctr">
            <a:solidFill>
              <a:srgbClr val="4D4D4D"/>
            </a:solidFill>
            <a:prstDash val="solid"/>
            <a:miter lim="800000"/>
          </a:ln>
        </p:spPr>
        <p:style>
          <a:lnRef idx="2">
            <a:schemeClr val="accent2"/>
          </a:lnRef>
          <a:fillRef idx="1">
            <a:schemeClr val="lt1"/>
          </a:fillRef>
          <a:effectRef idx="0">
            <a:schemeClr val="accent2"/>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endParaRPr lang="en-US" sz="1300" i="1" dirty="0"/>
          </a:p>
          <a:p>
            <a:pPr marL="0" indent="0" algn="ctr">
              <a:buFont typeface="Arial" panose="020B0604020202020204" pitchFamily="34" charset="0"/>
              <a:buNone/>
            </a:pPr>
            <a:r>
              <a:rPr lang="en-US" b="1" i="1" dirty="0">
                <a:solidFill>
                  <a:srgbClr val="225790"/>
                </a:solidFill>
                <a:latin typeface="Georgia" pitchFamily="18" charset="0"/>
              </a:rPr>
              <a:t>Johnson Plan</a:t>
            </a:r>
          </a:p>
          <a:p>
            <a:r>
              <a:rPr lang="en-US" sz="2600" dirty="0">
                <a:solidFill>
                  <a:srgbClr val="225790"/>
                </a:solidFill>
              </a:rPr>
              <a:t>The majority of white men from formerly Confederate states must swear loyalty to the United States.</a:t>
            </a:r>
          </a:p>
          <a:p>
            <a:r>
              <a:rPr lang="en-US" sz="2600" dirty="0">
                <a:solidFill>
                  <a:srgbClr val="225790"/>
                </a:solidFill>
              </a:rPr>
              <a:t>Formerly Confederate states must ratify the 13</a:t>
            </a:r>
            <a:r>
              <a:rPr lang="en-US" sz="2600" baseline="30000" dirty="0">
                <a:solidFill>
                  <a:srgbClr val="225790"/>
                </a:solidFill>
              </a:rPr>
              <a:t>th</a:t>
            </a:r>
            <a:r>
              <a:rPr lang="en-US" sz="2600" dirty="0">
                <a:solidFill>
                  <a:srgbClr val="225790"/>
                </a:solidFill>
              </a:rPr>
              <a:t> Amendment.</a:t>
            </a:r>
          </a:p>
          <a:p>
            <a:r>
              <a:rPr lang="en-US" sz="2600" dirty="0">
                <a:solidFill>
                  <a:srgbClr val="225790"/>
                </a:solidFill>
              </a:rPr>
              <a:t>Former Confederate officials may hold office and vote.</a:t>
            </a:r>
          </a:p>
        </p:txBody>
      </p:sp>
    </p:spTree>
    <p:extLst>
      <p:ext uri="{BB962C8B-B14F-4D97-AF65-F5344CB8AC3E}">
        <p14:creationId xmlns:p14="http://schemas.microsoft.com/office/powerpoint/2010/main" val="2190673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2182B-FDA7-4FB3-A439-F3CAEF2610D0}"/>
              </a:ext>
            </a:extLst>
          </p:cNvPr>
          <p:cNvSpPr>
            <a:spLocks noGrp="1"/>
          </p:cNvSpPr>
          <p:nvPr>
            <p:ph type="title"/>
          </p:nvPr>
        </p:nvSpPr>
        <p:spPr>
          <a:xfrm>
            <a:off x="838200" y="365125"/>
            <a:ext cx="10515600" cy="750768"/>
          </a:xfrm>
        </p:spPr>
        <p:txBody>
          <a:bodyPr>
            <a:normAutofit/>
          </a:bodyPr>
          <a:lstStyle/>
          <a:p>
            <a:pPr algn="ctr"/>
            <a:r>
              <a:rPr lang="en-US" sz="4000" dirty="0"/>
              <a:t>Radical Republicans</a:t>
            </a:r>
          </a:p>
        </p:txBody>
      </p:sp>
      <p:sp>
        <p:nvSpPr>
          <p:cNvPr id="3" name="Content Placeholder 2">
            <a:extLst>
              <a:ext uri="{FF2B5EF4-FFF2-40B4-BE49-F238E27FC236}">
                <a16:creationId xmlns:a16="http://schemas.microsoft.com/office/drawing/2014/main" id="{828DD3C9-695A-4FC0-B9A6-4E7523EF7F47}"/>
              </a:ext>
            </a:extLst>
          </p:cNvPr>
          <p:cNvSpPr>
            <a:spLocks noGrp="1"/>
          </p:cNvSpPr>
          <p:nvPr>
            <p:ph idx="1"/>
          </p:nvPr>
        </p:nvSpPr>
        <p:spPr>
          <a:xfrm>
            <a:off x="838200" y="1250318"/>
            <a:ext cx="10515600" cy="1909978"/>
          </a:xfrm>
        </p:spPr>
        <p:txBody>
          <a:bodyPr/>
          <a:lstStyle/>
          <a:p>
            <a:r>
              <a:rPr lang="en-US" b="0" dirty="0"/>
              <a:t>Radical republicans, often abolitionists, represented a large part of Congress. </a:t>
            </a:r>
          </a:p>
          <a:p>
            <a:r>
              <a:rPr lang="en-US" b="0" dirty="0"/>
              <a:t>These Congressmen wanted to be strict with the States that had rebelled. </a:t>
            </a:r>
          </a:p>
          <a:p>
            <a:endParaRPr lang="en-US" dirty="0"/>
          </a:p>
        </p:txBody>
      </p:sp>
      <p:sp>
        <p:nvSpPr>
          <p:cNvPr id="4" name="Content Placeholder 4">
            <a:extLst>
              <a:ext uri="{FF2B5EF4-FFF2-40B4-BE49-F238E27FC236}">
                <a16:creationId xmlns:a16="http://schemas.microsoft.com/office/drawing/2014/main" id="{5DD4999E-92C3-43B3-A313-FE6271D22673}"/>
              </a:ext>
            </a:extLst>
          </p:cNvPr>
          <p:cNvSpPr txBox="1">
            <a:spLocks/>
          </p:cNvSpPr>
          <p:nvPr/>
        </p:nvSpPr>
        <p:spPr>
          <a:xfrm>
            <a:off x="838200" y="3261670"/>
            <a:ext cx="10515600" cy="2346012"/>
          </a:xfrm>
          <a:prstGeom prst="rect">
            <a:avLst/>
          </a:prstGeom>
          <a:solidFill>
            <a:schemeClr val="accent1">
              <a:lumMod val="60000"/>
              <a:lumOff val="40000"/>
            </a:schemeClr>
          </a:solidFill>
          <a:ln w="57150" cap="flat" cmpd="sng" algn="ctr">
            <a:solidFill>
              <a:srgbClr val="4D4D4D"/>
            </a:solidFill>
            <a:prstDash val="solid"/>
            <a:miter lim="800000"/>
          </a:ln>
        </p:spPr>
        <p:style>
          <a:lnRef idx="2">
            <a:schemeClr val="accent2"/>
          </a:lnRef>
          <a:fillRef idx="1">
            <a:schemeClr val="lt1"/>
          </a:fillRef>
          <a:effectRef idx="0">
            <a:schemeClr val="accent2"/>
          </a:effectRef>
          <a:fontRef idx="minor">
            <a:schemeClr val="dk1"/>
          </a:fontRef>
        </p:style>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endParaRPr lang="en-US" sz="1300" i="1" dirty="0"/>
          </a:p>
          <a:p>
            <a:pPr marL="0" indent="0" algn="ctr">
              <a:buFont typeface="Arial" panose="020B0604020202020204" pitchFamily="34" charset="0"/>
              <a:buNone/>
            </a:pPr>
            <a:r>
              <a:rPr lang="en-US" sz="5500" b="1" i="1" dirty="0">
                <a:solidFill>
                  <a:srgbClr val="225790"/>
                </a:solidFill>
                <a:latin typeface="Georgia" pitchFamily="18" charset="0"/>
              </a:rPr>
              <a:t>Reconstruction Act</a:t>
            </a:r>
          </a:p>
          <a:p>
            <a:r>
              <a:rPr lang="en-US" sz="5100" dirty="0">
                <a:solidFill>
                  <a:srgbClr val="225790"/>
                </a:solidFill>
              </a:rPr>
              <a:t>Formerly Confederate states must disband their state governments.</a:t>
            </a:r>
          </a:p>
          <a:p>
            <a:r>
              <a:rPr lang="en-US" sz="5100" dirty="0">
                <a:solidFill>
                  <a:srgbClr val="225790"/>
                </a:solidFill>
              </a:rPr>
              <a:t>Formerly Confederate states must  write new state constitutions. </a:t>
            </a:r>
          </a:p>
          <a:p>
            <a:r>
              <a:rPr lang="en-US" sz="5100" dirty="0">
                <a:solidFill>
                  <a:srgbClr val="225790"/>
                </a:solidFill>
              </a:rPr>
              <a:t>Formerly Confederate states must ratify the 14</a:t>
            </a:r>
            <a:r>
              <a:rPr lang="en-US" sz="5100" baseline="30000" dirty="0">
                <a:solidFill>
                  <a:srgbClr val="225790"/>
                </a:solidFill>
              </a:rPr>
              <a:t>th</a:t>
            </a:r>
            <a:r>
              <a:rPr lang="en-US" sz="5100" dirty="0">
                <a:solidFill>
                  <a:srgbClr val="225790"/>
                </a:solidFill>
              </a:rPr>
              <a:t> Amendment</a:t>
            </a:r>
          </a:p>
          <a:p>
            <a:r>
              <a:rPr lang="en-US" sz="5100" dirty="0">
                <a:solidFill>
                  <a:srgbClr val="225790"/>
                </a:solidFill>
              </a:rPr>
              <a:t>Formerly Confederate states must allow African Americans to vote.</a:t>
            </a:r>
          </a:p>
        </p:txBody>
      </p:sp>
    </p:spTree>
    <p:extLst>
      <p:ext uri="{BB962C8B-B14F-4D97-AF65-F5344CB8AC3E}">
        <p14:creationId xmlns:p14="http://schemas.microsoft.com/office/powerpoint/2010/main" val="2286140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DC8A-2090-4F78-9364-34672C0585AD}"/>
              </a:ext>
            </a:extLst>
          </p:cNvPr>
          <p:cNvSpPr>
            <a:spLocks noGrp="1"/>
          </p:cNvSpPr>
          <p:nvPr>
            <p:ph type="title"/>
          </p:nvPr>
        </p:nvSpPr>
        <p:spPr>
          <a:xfrm>
            <a:off x="722790" y="223082"/>
            <a:ext cx="10515600" cy="1099691"/>
          </a:xfrm>
        </p:spPr>
        <p:txBody>
          <a:bodyPr>
            <a:normAutofit/>
          </a:bodyPr>
          <a:lstStyle/>
          <a:p>
            <a:pPr algn="ctr"/>
            <a:r>
              <a:rPr lang="en-US" sz="4000" dirty="0"/>
              <a:t>Effects of the War</a:t>
            </a:r>
          </a:p>
        </p:txBody>
      </p:sp>
      <p:pic>
        <p:nvPicPr>
          <p:cNvPr id="3" name="Content Placeholder 3">
            <a:extLst>
              <a:ext uri="{FF2B5EF4-FFF2-40B4-BE49-F238E27FC236}">
                <a16:creationId xmlns:a16="http://schemas.microsoft.com/office/drawing/2014/main" id="{8AD498E7-6DF8-431C-B522-CF239B574C0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10109" y="1092303"/>
            <a:ext cx="6971782" cy="4673393"/>
          </a:xfrm>
        </p:spPr>
      </p:pic>
    </p:spTree>
    <p:extLst>
      <p:ext uri="{BB962C8B-B14F-4D97-AF65-F5344CB8AC3E}">
        <p14:creationId xmlns:p14="http://schemas.microsoft.com/office/powerpoint/2010/main" val="1378276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B297A-4CB6-4473-95FC-803F8711F547}"/>
              </a:ext>
            </a:extLst>
          </p:cNvPr>
          <p:cNvSpPr>
            <a:spLocks noGrp="1"/>
          </p:cNvSpPr>
          <p:nvPr>
            <p:ph type="title"/>
          </p:nvPr>
        </p:nvSpPr>
        <p:spPr/>
        <p:txBody>
          <a:bodyPr>
            <a:normAutofit/>
          </a:bodyPr>
          <a:lstStyle/>
          <a:p>
            <a:pPr algn="ctr"/>
            <a:r>
              <a:rPr lang="en-US" sz="4000" b="1" dirty="0"/>
              <a:t>13</a:t>
            </a:r>
            <a:r>
              <a:rPr lang="en-US" sz="4000" b="1" baseline="30000" dirty="0"/>
              <a:t>th</a:t>
            </a:r>
            <a:r>
              <a:rPr lang="en-US" sz="4000" b="1" dirty="0"/>
              <a:t> Amendment</a:t>
            </a:r>
            <a:br>
              <a:rPr lang="en-US" sz="4000" dirty="0"/>
            </a:br>
            <a:r>
              <a:rPr lang="en-US" sz="3200" dirty="0"/>
              <a:t>January 31, 1865</a:t>
            </a:r>
          </a:p>
        </p:txBody>
      </p:sp>
      <p:sp>
        <p:nvSpPr>
          <p:cNvPr id="3" name="Content Placeholder 2">
            <a:extLst>
              <a:ext uri="{FF2B5EF4-FFF2-40B4-BE49-F238E27FC236}">
                <a16:creationId xmlns:a16="http://schemas.microsoft.com/office/drawing/2014/main" id="{24C019A1-F191-4877-A57D-7A063F5698A7}"/>
              </a:ext>
            </a:extLst>
          </p:cNvPr>
          <p:cNvSpPr>
            <a:spLocks noGrp="1"/>
          </p:cNvSpPr>
          <p:nvPr>
            <p:ph idx="1"/>
          </p:nvPr>
        </p:nvSpPr>
        <p:spPr>
          <a:xfrm>
            <a:off x="838200" y="1703222"/>
            <a:ext cx="5578642" cy="4382670"/>
          </a:xfrm>
        </p:spPr>
        <p:txBody>
          <a:bodyPr>
            <a:normAutofit/>
          </a:bodyPr>
          <a:lstStyle/>
          <a:p>
            <a:pPr marL="0" indent="0">
              <a:buNone/>
            </a:pPr>
            <a:r>
              <a:rPr lang="en-US" b="0" dirty="0"/>
              <a:t>“The final announcement of the vote was the sequel for a whirlwind of applause wholly unprecedented in Congressional annals,” reported the </a:t>
            </a:r>
            <a:r>
              <a:rPr lang="en-US" b="0" i="1" dirty="0"/>
              <a:t>Chicago Tribune</a:t>
            </a:r>
            <a:r>
              <a:rPr lang="en-US" b="0" dirty="0"/>
              <a:t>. “The galleries led off, giving cheer after cheer. The members on the floor then joined in the shouting, throwing up their hats and clapping their hands.” </a:t>
            </a:r>
          </a:p>
          <a:p>
            <a:endParaRPr lang="en-US" dirty="0"/>
          </a:p>
        </p:txBody>
      </p:sp>
      <p:pic>
        <p:nvPicPr>
          <p:cNvPr id="4" name="Content Placeholder 4">
            <a:extLst>
              <a:ext uri="{FF2B5EF4-FFF2-40B4-BE49-F238E27FC236}">
                <a16:creationId xmlns:a16="http://schemas.microsoft.com/office/drawing/2014/main" id="{6A73E45C-2CD6-4FA1-8AF2-A44F636ED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2275" y="1632787"/>
            <a:ext cx="3280162" cy="4960003"/>
          </a:xfrm>
          <a:prstGeom prst="rect">
            <a:avLst/>
          </a:prstGeom>
        </p:spPr>
      </p:pic>
    </p:spTree>
    <p:extLst>
      <p:ext uri="{BB962C8B-B14F-4D97-AF65-F5344CB8AC3E}">
        <p14:creationId xmlns:p14="http://schemas.microsoft.com/office/powerpoint/2010/main" val="1787321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528C2-3485-4977-A245-FE66FABCFB90}"/>
              </a:ext>
            </a:extLst>
          </p:cNvPr>
          <p:cNvSpPr>
            <a:spLocks noGrp="1"/>
          </p:cNvSpPr>
          <p:nvPr>
            <p:ph type="title"/>
          </p:nvPr>
        </p:nvSpPr>
        <p:spPr/>
        <p:txBody>
          <a:bodyPr>
            <a:normAutofit/>
          </a:bodyPr>
          <a:lstStyle/>
          <a:p>
            <a:pPr algn="ctr"/>
            <a:r>
              <a:rPr lang="en-US" sz="4000" b="1" dirty="0"/>
              <a:t>14</a:t>
            </a:r>
            <a:r>
              <a:rPr lang="en-US" sz="4000" b="1" baseline="30000" dirty="0"/>
              <a:t>th</a:t>
            </a:r>
            <a:r>
              <a:rPr lang="en-US" sz="4000" b="1" dirty="0"/>
              <a:t> Amendment</a:t>
            </a:r>
            <a:br>
              <a:rPr lang="en-US" sz="4000" dirty="0"/>
            </a:br>
            <a:r>
              <a:rPr lang="en-US" sz="3200" dirty="0"/>
              <a:t>July 9, 1868</a:t>
            </a:r>
          </a:p>
        </p:txBody>
      </p:sp>
      <p:pic>
        <p:nvPicPr>
          <p:cNvPr id="4" name="Content Placeholder 4">
            <a:extLst>
              <a:ext uri="{FF2B5EF4-FFF2-40B4-BE49-F238E27FC236}">
                <a16:creationId xmlns:a16="http://schemas.microsoft.com/office/drawing/2014/main" id="{C41C427F-A333-4741-8B13-16A271CEE73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6432" y="1690688"/>
            <a:ext cx="8619135" cy="4453438"/>
          </a:xfrm>
        </p:spPr>
      </p:pic>
    </p:spTree>
    <p:extLst>
      <p:ext uri="{BB962C8B-B14F-4D97-AF65-F5344CB8AC3E}">
        <p14:creationId xmlns:p14="http://schemas.microsoft.com/office/powerpoint/2010/main" val="1025040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3C982-5099-4EA9-B715-0B128BE7089C}"/>
              </a:ext>
            </a:extLst>
          </p:cNvPr>
          <p:cNvSpPr>
            <a:spLocks noGrp="1"/>
          </p:cNvSpPr>
          <p:nvPr>
            <p:ph type="title"/>
          </p:nvPr>
        </p:nvSpPr>
        <p:spPr/>
        <p:txBody>
          <a:bodyPr>
            <a:normAutofit/>
          </a:bodyPr>
          <a:lstStyle/>
          <a:p>
            <a:pPr algn="ctr"/>
            <a:r>
              <a:rPr lang="en-US" sz="4000" b="1" dirty="0"/>
              <a:t>15</a:t>
            </a:r>
            <a:r>
              <a:rPr lang="en-US" sz="4000" b="1" baseline="30000" dirty="0"/>
              <a:t>th</a:t>
            </a:r>
            <a:r>
              <a:rPr lang="en-US" sz="4000" b="1" dirty="0"/>
              <a:t> Amendment</a:t>
            </a:r>
            <a:br>
              <a:rPr lang="en-US" sz="4000" dirty="0"/>
            </a:br>
            <a:r>
              <a:rPr lang="en-US" sz="3200" dirty="0"/>
              <a:t>February 3, 1870</a:t>
            </a:r>
          </a:p>
        </p:txBody>
      </p:sp>
      <p:sp>
        <p:nvSpPr>
          <p:cNvPr id="3" name="Content Placeholder 2">
            <a:extLst>
              <a:ext uri="{FF2B5EF4-FFF2-40B4-BE49-F238E27FC236}">
                <a16:creationId xmlns:a16="http://schemas.microsoft.com/office/drawing/2014/main" id="{3551C257-2193-4116-BEA8-8B74A6C58860}"/>
              </a:ext>
            </a:extLst>
          </p:cNvPr>
          <p:cNvSpPr>
            <a:spLocks noGrp="1"/>
          </p:cNvSpPr>
          <p:nvPr>
            <p:ph idx="1"/>
          </p:nvPr>
        </p:nvSpPr>
        <p:spPr>
          <a:xfrm>
            <a:off x="838201" y="1841667"/>
            <a:ext cx="5257800" cy="3516395"/>
          </a:xfrm>
        </p:spPr>
        <p:txBody>
          <a:bodyPr/>
          <a:lstStyle/>
          <a:p>
            <a:pPr marL="0" indent="0">
              <a:buNone/>
            </a:pPr>
            <a:r>
              <a:rPr lang="en-US" b="0" dirty="0"/>
              <a:t>“The right of citizens of the United States to vote shall not be denied or abridged by the United States or by any state on account of race, color, or previous condition of servitude." </a:t>
            </a:r>
          </a:p>
          <a:p>
            <a:endParaRPr lang="en-US" dirty="0"/>
          </a:p>
        </p:txBody>
      </p:sp>
      <p:pic>
        <p:nvPicPr>
          <p:cNvPr id="4" name="Content Placeholder 4">
            <a:extLst>
              <a:ext uri="{FF2B5EF4-FFF2-40B4-BE49-F238E27FC236}">
                <a16:creationId xmlns:a16="http://schemas.microsoft.com/office/drawing/2014/main" id="{5EC5D198-96AF-4FCD-B7F3-E4FE474DEE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1641" y="1690688"/>
            <a:ext cx="3830053" cy="4775647"/>
          </a:xfrm>
          <a:prstGeom prst="rect">
            <a:avLst/>
          </a:prstGeom>
        </p:spPr>
      </p:pic>
    </p:spTree>
    <p:extLst>
      <p:ext uri="{BB962C8B-B14F-4D97-AF65-F5344CB8AC3E}">
        <p14:creationId xmlns:p14="http://schemas.microsoft.com/office/powerpoint/2010/main" val="360544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1A80-5D0F-4804-8FEE-6000B345941D}"/>
              </a:ext>
            </a:extLst>
          </p:cNvPr>
          <p:cNvSpPr>
            <a:spLocks noGrp="1"/>
          </p:cNvSpPr>
          <p:nvPr>
            <p:ph type="title"/>
          </p:nvPr>
        </p:nvSpPr>
        <p:spPr>
          <a:xfrm>
            <a:off x="838200" y="493461"/>
            <a:ext cx="10515600" cy="885825"/>
          </a:xfrm>
        </p:spPr>
        <p:txBody>
          <a:bodyPr>
            <a:normAutofit/>
          </a:bodyPr>
          <a:lstStyle/>
          <a:p>
            <a:pPr algn="ctr"/>
            <a:r>
              <a:rPr lang="en-US" sz="4000" dirty="0"/>
              <a:t>What do you think?</a:t>
            </a:r>
          </a:p>
        </p:txBody>
      </p:sp>
      <p:sp>
        <p:nvSpPr>
          <p:cNvPr id="5" name="Content Placeholder 1">
            <a:extLst>
              <a:ext uri="{FF2B5EF4-FFF2-40B4-BE49-F238E27FC236}">
                <a16:creationId xmlns:a16="http://schemas.microsoft.com/office/drawing/2014/main" id="{DCC23B97-87C8-4CFF-87D6-ADDD5D809140}"/>
              </a:ext>
            </a:extLst>
          </p:cNvPr>
          <p:cNvSpPr>
            <a:spLocks noGrp="1"/>
          </p:cNvSpPr>
          <p:nvPr>
            <p:ph idx="1"/>
          </p:nvPr>
        </p:nvSpPr>
        <p:spPr>
          <a:xfrm>
            <a:off x="838200" y="1538287"/>
            <a:ext cx="10515600" cy="4156660"/>
          </a:xfrm>
        </p:spPr>
        <p:txBody>
          <a:bodyPr>
            <a:normAutofit/>
          </a:bodyPr>
          <a:lstStyle/>
          <a:p>
            <a:r>
              <a:rPr lang="en-US" sz="2800" b="0" dirty="0">
                <a:solidFill>
                  <a:schemeClr val="tx2"/>
                </a:solidFill>
                <a:latin typeface="+mn-lt"/>
              </a:rPr>
              <a:t>Given Lincoln’s plan and the other plans, what plan do you think they will end up choosing (if they choose one at all)?</a:t>
            </a:r>
          </a:p>
          <a:p>
            <a:r>
              <a:rPr lang="en-US" sz="2800" b="0" dirty="0">
                <a:solidFill>
                  <a:schemeClr val="tx2"/>
                </a:solidFill>
                <a:latin typeface="+mn-lt"/>
              </a:rPr>
              <a:t>Where do you think the country is headed?</a:t>
            </a:r>
          </a:p>
          <a:p>
            <a:r>
              <a:rPr lang="en-US" sz="2800" b="0" dirty="0">
                <a:solidFill>
                  <a:schemeClr val="tx2"/>
                </a:solidFill>
                <a:latin typeface="+mn-lt"/>
              </a:rPr>
              <a:t>What do you think will happen with the former  Confederate soldiers and leaders?</a:t>
            </a:r>
          </a:p>
          <a:p>
            <a:r>
              <a:rPr lang="en-US" sz="2800" b="0" dirty="0">
                <a:solidFill>
                  <a:schemeClr val="tx2"/>
                </a:solidFill>
                <a:latin typeface="+mn-lt"/>
              </a:rPr>
              <a:t>What will happen to the newly freed African-American population?</a:t>
            </a:r>
          </a:p>
          <a:p>
            <a:r>
              <a:rPr lang="en-US" sz="2800" b="0" dirty="0">
                <a:solidFill>
                  <a:schemeClr val="tx2"/>
                </a:solidFill>
                <a:latin typeface="+mn-lt"/>
              </a:rPr>
              <a:t>When might reconstruction end?</a:t>
            </a:r>
          </a:p>
        </p:txBody>
      </p:sp>
    </p:spTree>
    <p:extLst>
      <p:ext uri="{BB962C8B-B14F-4D97-AF65-F5344CB8AC3E}">
        <p14:creationId xmlns:p14="http://schemas.microsoft.com/office/powerpoint/2010/main" val="154272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FCA60-1AC6-4663-A732-C3B130BDC047}"/>
              </a:ext>
            </a:extLst>
          </p:cNvPr>
          <p:cNvSpPr>
            <a:spLocks noGrp="1"/>
          </p:cNvSpPr>
          <p:nvPr>
            <p:ph type="title"/>
          </p:nvPr>
        </p:nvSpPr>
        <p:spPr>
          <a:xfrm>
            <a:off x="838200" y="365126"/>
            <a:ext cx="10515600" cy="693654"/>
          </a:xfrm>
        </p:spPr>
        <p:txBody>
          <a:bodyPr>
            <a:normAutofit/>
          </a:bodyPr>
          <a:lstStyle/>
          <a:p>
            <a:pPr algn="ctr"/>
            <a:r>
              <a:rPr lang="en-US" sz="4000" dirty="0"/>
              <a:t>Reconstruction </a:t>
            </a:r>
          </a:p>
        </p:txBody>
      </p:sp>
      <p:pic>
        <p:nvPicPr>
          <p:cNvPr id="4" name="Content Placeholder 3">
            <a:hlinkClick r:id="rId3"/>
            <a:extLst>
              <a:ext uri="{FF2B5EF4-FFF2-40B4-BE49-F238E27FC236}">
                <a16:creationId xmlns:a16="http://schemas.microsoft.com/office/drawing/2014/main" id="{C383E19E-34CF-44DD-B2ED-AF382EABDDD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890954" y="1058780"/>
            <a:ext cx="6414746" cy="3624732"/>
          </a:xfrm>
        </p:spPr>
      </p:pic>
      <p:sp>
        <p:nvSpPr>
          <p:cNvPr id="5" name="TextBox 4">
            <a:extLst>
              <a:ext uri="{FF2B5EF4-FFF2-40B4-BE49-F238E27FC236}">
                <a16:creationId xmlns:a16="http://schemas.microsoft.com/office/drawing/2014/main" id="{5A48C8CE-B7D9-8DF6-91AD-A0E3864F6E1E}"/>
              </a:ext>
            </a:extLst>
          </p:cNvPr>
          <p:cNvSpPr txBox="1"/>
          <p:nvPr/>
        </p:nvSpPr>
        <p:spPr>
          <a:xfrm>
            <a:off x="2890954" y="4875890"/>
            <a:ext cx="6094140" cy="923330"/>
          </a:xfrm>
          <a:prstGeom prst="rect">
            <a:avLst/>
          </a:prstGeom>
          <a:noFill/>
        </p:spPr>
        <p:txBody>
          <a:bodyPr wrap="square">
            <a:spAutoFit/>
          </a:bodyPr>
          <a:lstStyle/>
          <a:p>
            <a:r>
              <a:rPr lang="en-US" dirty="0"/>
              <a:t>Watch The Reconstruction In4</a:t>
            </a:r>
          </a:p>
          <a:p>
            <a:r>
              <a:rPr lang="en-US" dirty="0">
                <a:hlinkClick r:id="rId3"/>
              </a:rPr>
              <a:t>https://www.battlefields.org/learn/videos/reconstruction-after-civil-war</a:t>
            </a:r>
            <a:r>
              <a:rPr lang="en-US" dirty="0"/>
              <a:t> </a:t>
            </a:r>
          </a:p>
        </p:txBody>
      </p:sp>
    </p:spTree>
    <p:extLst>
      <p:ext uri="{BB962C8B-B14F-4D97-AF65-F5344CB8AC3E}">
        <p14:creationId xmlns:p14="http://schemas.microsoft.com/office/powerpoint/2010/main" val="3398423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9DAB2-6F7E-4871-A327-68D4A34F09D5}"/>
              </a:ext>
            </a:extLst>
          </p:cNvPr>
          <p:cNvSpPr>
            <a:spLocks noGrp="1"/>
          </p:cNvSpPr>
          <p:nvPr>
            <p:ph type="title"/>
          </p:nvPr>
        </p:nvSpPr>
        <p:spPr>
          <a:xfrm>
            <a:off x="838200" y="365126"/>
            <a:ext cx="10515600" cy="948770"/>
          </a:xfrm>
        </p:spPr>
        <p:txBody>
          <a:bodyPr>
            <a:normAutofit/>
          </a:bodyPr>
          <a:lstStyle/>
          <a:p>
            <a:pPr algn="ctr"/>
            <a:r>
              <a:rPr lang="en-US" sz="4000" dirty="0"/>
              <a:t>Effects of the War</a:t>
            </a:r>
          </a:p>
        </p:txBody>
      </p:sp>
      <p:pic>
        <p:nvPicPr>
          <p:cNvPr id="3" name="Content Placeholder 3">
            <a:extLst>
              <a:ext uri="{FF2B5EF4-FFF2-40B4-BE49-F238E27FC236}">
                <a16:creationId xmlns:a16="http://schemas.microsoft.com/office/drawing/2014/main" id="{C0ACECDA-870D-4380-811F-B1663AD897B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29585" y="1313896"/>
            <a:ext cx="4732830" cy="4807836"/>
          </a:xfrm>
        </p:spPr>
      </p:pic>
    </p:spTree>
    <p:extLst>
      <p:ext uri="{BB962C8B-B14F-4D97-AF65-F5344CB8AC3E}">
        <p14:creationId xmlns:p14="http://schemas.microsoft.com/office/powerpoint/2010/main" val="603270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8D9C3FB-F429-4519-AF36-90211AC743E9}"/>
              </a:ext>
            </a:extLst>
          </p:cNvPr>
          <p:cNvSpPr txBox="1">
            <a:spLocks/>
          </p:cNvSpPr>
          <p:nvPr/>
        </p:nvSpPr>
        <p:spPr>
          <a:xfrm>
            <a:off x="838200" y="365126"/>
            <a:ext cx="10515600" cy="9487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US" sz="4000" dirty="0"/>
              <a:t>Effects of the War</a:t>
            </a:r>
          </a:p>
        </p:txBody>
      </p:sp>
      <p:pic>
        <p:nvPicPr>
          <p:cNvPr id="4" name="Content Placeholder 13">
            <a:extLst>
              <a:ext uri="{FF2B5EF4-FFF2-40B4-BE49-F238E27FC236}">
                <a16:creationId xmlns:a16="http://schemas.microsoft.com/office/drawing/2014/main" id="{68B37073-0FED-4D48-AA24-98F34D601ED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938119" y="1313896"/>
            <a:ext cx="3675584" cy="4187606"/>
          </a:xfrm>
        </p:spPr>
      </p:pic>
      <p:pic>
        <p:nvPicPr>
          <p:cNvPr id="5" name="Content Placeholder 14">
            <a:extLst>
              <a:ext uri="{FF2B5EF4-FFF2-40B4-BE49-F238E27FC236}">
                <a16:creationId xmlns:a16="http://schemas.microsoft.com/office/drawing/2014/main" id="{8201DBF2-FB33-4563-AC81-503D84DA8E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8299" y="1308468"/>
            <a:ext cx="3905661" cy="4193034"/>
          </a:xfrm>
          <a:prstGeom prst="rect">
            <a:avLst/>
          </a:prstGeom>
        </p:spPr>
      </p:pic>
    </p:spTree>
    <p:extLst>
      <p:ext uri="{BB962C8B-B14F-4D97-AF65-F5344CB8AC3E}">
        <p14:creationId xmlns:p14="http://schemas.microsoft.com/office/powerpoint/2010/main" val="1594882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99D95-567F-4DA5-A348-EC825F299533}"/>
              </a:ext>
            </a:extLst>
          </p:cNvPr>
          <p:cNvSpPr txBox="1">
            <a:spLocks/>
          </p:cNvSpPr>
          <p:nvPr/>
        </p:nvSpPr>
        <p:spPr>
          <a:xfrm>
            <a:off x="838200" y="365126"/>
            <a:ext cx="10515600" cy="9487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US" sz="4000" dirty="0"/>
              <a:t>Effects of the War</a:t>
            </a:r>
          </a:p>
        </p:txBody>
      </p:sp>
      <p:pic>
        <p:nvPicPr>
          <p:cNvPr id="3" name="Content Placeholder 4">
            <a:extLst>
              <a:ext uri="{FF2B5EF4-FFF2-40B4-BE49-F238E27FC236}">
                <a16:creationId xmlns:a16="http://schemas.microsoft.com/office/drawing/2014/main" id="{1E79F35E-8215-4873-B15B-E427FC8E20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58902" y="1313896"/>
            <a:ext cx="7074196" cy="5022736"/>
          </a:xfrm>
        </p:spPr>
      </p:pic>
    </p:spTree>
    <p:extLst>
      <p:ext uri="{BB962C8B-B14F-4D97-AF65-F5344CB8AC3E}">
        <p14:creationId xmlns:p14="http://schemas.microsoft.com/office/powerpoint/2010/main" val="3537299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9C9992-E5F3-4688-BC7E-2DF1AE7D221B}"/>
              </a:ext>
            </a:extLst>
          </p:cNvPr>
          <p:cNvSpPr txBox="1">
            <a:spLocks/>
          </p:cNvSpPr>
          <p:nvPr/>
        </p:nvSpPr>
        <p:spPr>
          <a:xfrm>
            <a:off x="838200" y="365126"/>
            <a:ext cx="10515600" cy="9487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US" sz="4000" dirty="0"/>
              <a:t>Effects of the War</a:t>
            </a:r>
          </a:p>
        </p:txBody>
      </p:sp>
      <p:pic>
        <p:nvPicPr>
          <p:cNvPr id="5" name="Content Placeholder 3">
            <a:extLst>
              <a:ext uri="{FF2B5EF4-FFF2-40B4-BE49-F238E27FC236}">
                <a16:creationId xmlns:a16="http://schemas.microsoft.com/office/drawing/2014/main" id="{F24CEC67-502D-45E5-9CF3-19E7CF73216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93105" y="1313896"/>
            <a:ext cx="7205789" cy="5010276"/>
          </a:xfrm>
        </p:spPr>
      </p:pic>
    </p:spTree>
    <p:extLst>
      <p:ext uri="{BB962C8B-B14F-4D97-AF65-F5344CB8AC3E}">
        <p14:creationId xmlns:p14="http://schemas.microsoft.com/office/powerpoint/2010/main" val="2456529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6A7BAA1-5B4C-4300-9F82-ACEA1D954D09}"/>
              </a:ext>
            </a:extLst>
          </p:cNvPr>
          <p:cNvSpPr txBox="1">
            <a:spLocks/>
          </p:cNvSpPr>
          <p:nvPr/>
        </p:nvSpPr>
        <p:spPr>
          <a:xfrm>
            <a:off x="838200" y="365126"/>
            <a:ext cx="10515600" cy="9487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US" sz="4000" dirty="0"/>
              <a:t>Effects of the War</a:t>
            </a:r>
          </a:p>
        </p:txBody>
      </p:sp>
      <p:pic>
        <p:nvPicPr>
          <p:cNvPr id="5" name="Content Placeholder 4">
            <a:extLst>
              <a:ext uri="{FF2B5EF4-FFF2-40B4-BE49-F238E27FC236}">
                <a16:creationId xmlns:a16="http://schemas.microsoft.com/office/drawing/2014/main" id="{751D40BB-C6DA-41CA-ABC3-A296141AFE7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79189" y="1741926"/>
            <a:ext cx="4971379" cy="3374148"/>
          </a:xfrm>
        </p:spPr>
      </p:pic>
      <p:pic>
        <p:nvPicPr>
          <p:cNvPr id="6" name="Content Placeholder 5">
            <a:extLst>
              <a:ext uri="{FF2B5EF4-FFF2-40B4-BE49-F238E27FC236}">
                <a16:creationId xmlns:a16="http://schemas.microsoft.com/office/drawing/2014/main" id="{05BAF721-501B-43FE-BC56-E87B1F77BE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1434" y="1741926"/>
            <a:ext cx="4767818" cy="3374148"/>
          </a:xfrm>
          <a:prstGeom prst="rect">
            <a:avLst/>
          </a:prstGeom>
        </p:spPr>
      </p:pic>
    </p:spTree>
    <p:extLst>
      <p:ext uri="{BB962C8B-B14F-4D97-AF65-F5344CB8AC3E}">
        <p14:creationId xmlns:p14="http://schemas.microsoft.com/office/powerpoint/2010/main" val="711397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EB44A4-BDB7-486A-89F1-01D7F6827BC2}"/>
              </a:ext>
            </a:extLst>
          </p:cNvPr>
          <p:cNvSpPr txBox="1">
            <a:spLocks/>
          </p:cNvSpPr>
          <p:nvPr/>
        </p:nvSpPr>
        <p:spPr>
          <a:xfrm>
            <a:off x="838200" y="365126"/>
            <a:ext cx="10515600" cy="9487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US" sz="4000" dirty="0"/>
              <a:t>Effects of the War</a:t>
            </a:r>
          </a:p>
        </p:txBody>
      </p:sp>
      <p:pic>
        <p:nvPicPr>
          <p:cNvPr id="5" name="Content Placeholder 8">
            <a:extLst>
              <a:ext uri="{FF2B5EF4-FFF2-40B4-BE49-F238E27FC236}">
                <a16:creationId xmlns:a16="http://schemas.microsoft.com/office/drawing/2014/main" id="{E569D1B9-4C6E-4501-A6AE-4E3D1B8354B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79622" y="1569686"/>
            <a:ext cx="3673642" cy="3365271"/>
          </a:xfrm>
        </p:spPr>
      </p:pic>
      <p:pic>
        <p:nvPicPr>
          <p:cNvPr id="6" name="Content Placeholder 9">
            <a:extLst>
              <a:ext uri="{FF2B5EF4-FFF2-40B4-BE49-F238E27FC236}">
                <a16:creationId xmlns:a16="http://schemas.microsoft.com/office/drawing/2014/main" id="{0AF63F25-D51F-42E0-A68E-C44BDA8F2D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569686"/>
            <a:ext cx="5149516" cy="3310402"/>
          </a:xfrm>
          <a:prstGeom prst="rect">
            <a:avLst/>
          </a:prstGeom>
        </p:spPr>
      </p:pic>
    </p:spTree>
    <p:extLst>
      <p:ext uri="{BB962C8B-B14F-4D97-AF65-F5344CB8AC3E}">
        <p14:creationId xmlns:p14="http://schemas.microsoft.com/office/powerpoint/2010/main" val="1491981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418FAA5-49FD-4741-85AB-2A1A0B48276E}"/>
              </a:ext>
            </a:extLst>
          </p:cNvPr>
          <p:cNvSpPr txBox="1">
            <a:spLocks/>
          </p:cNvSpPr>
          <p:nvPr/>
        </p:nvSpPr>
        <p:spPr>
          <a:xfrm>
            <a:off x="838200" y="365126"/>
            <a:ext cx="10515600" cy="9487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US" sz="4000" dirty="0"/>
              <a:t>Effects of the War</a:t>
            </a:r>
          </a:p>
        </p:txBody>
      </p:sp>
      <p:pic>
        <p:nvPicPr>
          <p:cNvPr id="5" name="Content Placeholder 3">
            <a:extLst>
              <a:ext uri="{FF2B5EF4-FFF2-40B4-BE49-F238E27FC236}">
                <a16:creationId xmlns:a16="http://schemas.microsoft.com/office/drawing/2014/main" id="{8D19FA90-8CEB-4FB0-AC79-81718C3737B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14809" y="1313896"/>
            <a:ext cx="6362382" cy="5178978"/>
          </a:xfrm>
        </p:spPr>
      </p:pic>
    </p:spTree>
    <p:extLst>
      <p:ext uri="{BB962C8B-B14F-4D97-AF65-F5344CB8AC3E}">
        <p14:creationId xmlns:p14="http://schemas.microsoft.com/office/powerpoint/2010/main" val="522779901"/>
      </p:ext>
    </p:extLst>
  </p:cSld>
  <p:clrMapOvr>
    <a:masterClrMapping/>
  </p:clrMapOvr>
</p:sld>
</file>

<file path=ppt/theme/theme1.xml><?xml version="1.0" encoding="utf-8"?>
<a:theme xmlns:a="http://schemas.openxmlformats.org/drawingml/2006/main" name="Office Theme">
  <a:themeElements>
    <a:clrScheme name="American Battlefield Trust">
      <a:dk1>
        <a:srgbClr val="003F77"/>
      </a:dk1>
      <a:lt1>
        <a:sysClr val="window" lastClr="FFFFFF"/>
      </a:lt1>
      <a:dk2>
        <a:srgbClr val="003F77"/>
      </a:dk2>
      <a:lt2>
        <a:srgbClr val="E7E6E6"/>
      </a:lt2>
      <a:accent1>
        <a:srgbClr val="C00000"/>
      </a:accent1>
      <a:accent2>
        <a:srgbClr val="DEA900"/>
      </a:accent2>
      <a:accent3>
        <a:srgbClr val="538135"/>
      </a:accent3>
      <a:accent4>
        <a:srgbClr val="0563C1"/>
      </a:accent4>
      <a:accent5>
        <a:srgbClr val="5B9BD5"/>
      </a:accent5>
      <a:accent6>
        <a:srgbClr val="BDD7EE"/>
      </a:accent6>
      <a:hlink>
        <a:srgbClr val="0563C1"/>
      </a:hlink>
      <a:folHlink>
        <a:srgbClr val="954F72"/>
      </a:folHlink>
    </a:clrScheme>
    <a:fontScheme name="American Battlefield Trust">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968FF4A6ED4174B9CA6630ED60B7B10" ma:contentTypeVersion="13" ma:contentTypeDescription="Create a new document." ma:contentTypeScope="" ma:versionID="12d342e3d166d076746ccd6352cf9c99">
  <xsd:schema xmlns:xsd="http://www.w3.org/2001/XMLSchema" xmlns:xs="http://www.w3.org/2001/XMLSchema" xmlns:p="http://schemas.microsoft.com/office/2006/metadata/properties" xmlns:ns2="99639bad-cfa9-4ce6-b936-580a309075cc" xmlns:ns3="962a2ba3-4e85-4590-8cac-33237e5999cc" targetNamespace="http://schemas.microsoft.com/office/2006/metadata/properties" ma:root="true" ma:fieldsID="77374555080b504c9c879110fcb25477" ns2:_="" ns3:_="">
    <xsd:import namespace="99639bad-cfa9-4ce6-b936-580a309075cc"/>
    <xsd:import namespace="962a2ba3-4e85-4590-8cac-33237e5999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639bad-cfa9-4ce6-b936-580a30907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62a2ba3-4e85-4590-8cac-33237e5999c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D966A0-3BD2-4275-B22D-E6C02D450F4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469A6F5-68DE-4917-B3B4-AB4F82E11285}">
  <ds:schemaRefs>
    <ds:schemaRef ds:uri="http://schemas.microsoft.com/sharepoint/v3/contenttype/forms"/>
  </ds:schemaRefs>
</ds:datastoreItem>
</file>

<file path=customXml/itemProps3.xml><?xml version="1.0" encoding="utf-8"?>
<ds:datastoreItem xmlns:ds="http://schemas.openxmlformats.org/officeDocument/2006/customXml" ds:itemID="{69543100-4C2D-4C3B-8750-603F81F107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639bad-cfa9-4ce6-b936-580a309075cc"/>
    <ds:schemaRef ds:uri="962a2ba3-4e85-4590-8cac-33237e5999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1629</TotalTime>
  <Words>1236</Words>
  <Application>Microsoft Office PowerPoint</Application>
  <PresentationFormat>Widescreen</PresentationFormat>
  <Paragraphs>119</Paragraphs>
  <Slides>24</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Adobe Devanagari</vt:lpstr>
      <vt:lpstr>Arial</vt:lpstr>
      <vt:lpstr>Calibri</vt:lpstr>
      <vt:lpstr>Georgia</vt:lpstr>
      <vt:lpstr>Office Theme</vt:lpstr>
      <vt:lpstr>Post 1865: Effects of the War</vt:lpstr>
      <vt:lpstr>Effects of the War</vt:lpstr>
      <vt:lpstr>Effects of the War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Reconstruction</vt:lpstr>
      <vt:lpstr>Reconstruction 1865 Reconstruction Issues</vt:lpstr>
      <vt:lpstr>Reconstruction</vt:lpstr>
      <vt:lpstr>President Abraham Lincoln</vt:lpstr>
      <vt:lpstr>Republican in Congress</vt:lpstr>
      <vt:lpstr>President Andrew Johnson</vt:lpstr>
      <vt:lpstr>Radical Republicans</vt:lpstr>
      <vt:lpstr>13th Amendment January 31, 1865</vt:lpstr>
      <vt:lpstr>14th Amendment July 9, 1868</vt:lpstr>
      <vt:lpstr>15th Amendment February 3, 1870</vt:lpstr>
      <vt:lpstr>What do you think?</vt:lpstr>
      <vt:lpstr>Reconstruction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 and Fight Again</dc:title>
  <dc:creator>Dan Davis</dc:creator>
  <cp:lastModifiedBy>Erin Dorsey</cp:lastModifiedBy>
  <cp:revision>46</cp:revision>
  <dcterms:created xsi:type="dcterms:W3CDTF">2019-06-11T12:13:11Z</dcterms:created>
  <dcterms:modified xsi:type="dcterms:W3CDTF">2025-02-27T14:39:20Z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11866200</vt:r8>
  </property>
  <property fmtid="{D5CDD505-2E9C-101B-9397-08002B2CF9AE}" pid="3" name="ContentTypeId">
    <vt:lpwstr>0x0101001968FF4A6ED4174B9CA6630ED60B7B10</vt:lpwstr>
  </property>
</Properties>
</file>