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921" r:id="rId3"/>
    <p:sldId id="891" r:id="rId4"/>
    <p:sldId id="922" r:id="rId5"/>
    <p:sldId id="901" r:id="rId6"/>
    <p:sldId id="904" r:id="rId7"/>
    <p:sldId id="909" r:id="rId8"/>
    <p:sldId id="911" r:id="rId9"/>
    <p:sldId id="923" r:id="rId10"/>
    <p:sldId id="9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616" autoAdjust="0"/>
  </p:normalViewPr>
  <p:slideViewPr>
    <p:cSldViewPr snapToGrid="0">
      <p:cViewPr varScale="1">
        <p:scale>
          <a:sx n="63" d="100"/>
          <a:sy n="63" d="100"/>
        </p:scale>
        <p:origin x="1464" y="5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92886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endParaRPr lang="en-US" sz="1200" kern="1200" dirty="0">
              <a:solidFill>
                <a:schemeClr val="tx1"/>
              </a:solidFill>
              <a:effectLst/>
              <a:latin typeface="+mn-lt"/>
              <a:ea typeface="ＭＳ Ｐゴシック" pitchFamily="-123"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23" charset="-128"/>
                <a:cs typeface="+mn-cs"/>
              </a:rPr>
              <a:t>What does the kneeling woman symbolize?</a:t>
            </a:r>
          </a:p>
          <a:p>
            <a:pPr marL="628650" lvl="1" indent="-171450">
              <a:buFont typeface="Arial" panose="020B0604020202020204" pitchFamily="34" charset="0"/>
              <a:buChar char="•"/>
            </a:pPr>
            <a:r>
              <a:rPr lang="en-US" sz="1200" b="1" kern="1200" dirty="0">
                <a:solidFill>
                  <a:schemeClr val="tx1"/>
                </a:solidFill>
                <a:effectLst/>
                <a:latin typeface="+mn-lt"/>
                <a:ea typeface="ＭＳ Ｐゴシック" pitchFamily="-123" charset="-128"/>
                <a:cs typeface="+mn-cs"/>
              </a:rPr>
              <a:t>Answer</a:t>
            </a:r>
            <a:r>
              <a:rPr lang="en-US" sz="1200" b="0" kern="1200" dirty="0">
                <a:solidFill>
                  <a:schemeClr val="tx1"/>
                </a:solidFill>
                <a:effectLst/>
                <a:latin typeface="+mn-lt"/>
                <a:ea typeface="ＭＳ Ｐゴシック" pitchFamily="-123" charset="-128"/>
                <a:cs typeface="+mn-cs"/>
              </a:rPr>
              <a:t> : praying and hoping for the safe return of a loved one in battle, most likely a father and a husband in this case</a:t>
            </a:r>
            <a:endParaRPr lang="en-US" sz="1200" b="1" kern="1200" dirty="0">
              <a:solidFill>
                <a:schemeClr val="tx1"/>
              </a:solidFill>
              <a:effectLst/>
              <a:latin typeface="+mn-lt"/>
              <a:ea typeface="ＭＳ Ｐゴシック" pitchFamily="-123"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23" charset="-128"/>
                <a:cs typeface="+mn-cs"/>
              </a:rPr>
              <a:t>What is the soldier doing?</a:t>
            </a:r>
          </a:p>
          <a:p>
            <a:pPr marL="628650" lvl="1" indent="-171450">
              <a:buFont typeface="Arial" panose="020B0604020202020204" pitchFamily="34" charset="0"/>
              <a:buChar char="•"/>
            </a:pPr>
            <a:r>
              <a:rPr lang="en-US" sz="1200" b="1" kern="1200" dirty="0">
                <a:solidFill>
                  <a:schemeClr val="tx1"/>
                </a:solidFill>
                <a:effectLst/>
                <a:latin typeface="+mn-lt"/>
                <a:ea typeface="ＭＳ Ｐゴシック" pitchFamily="-123" charset="-128"/>
                <a:cs typeface="+mn-cs"/>
              </a:rPr>
              <a:t>Answer </a:t>
            </a:r>
            <a:r>
              <a:rPr lang="en-US" sz="1200" b="0" kern="1200" dirty="0">
                <a:solidFill>
                  <a:schemeClr val="tx1"/>
                </a:solidFill>
                <a:effectLst/>
                <a:latin typeface="+mn-lt"/>
                <a:ea typeface="ＭＳ Ｐゴシック" pitchFamily="-123" charset="-128"/>
                <a:cs typeface="+mn-cs"/>
              </a:rPr>
              <a:t>: reading letters by a fire. Letter writing was a way for soldiers to communicate with loved ones back home during the war</a:t>
            </a:r>
            <a:endParaRPr lang="en-US" sz="1200" b="1"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21814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In4 video</a:t>
            </a:r>
            <a:r>
              <a:rPr lang="en-US" baseline="0" dirty="0"/>
              <a:t> on Women in the Civil War https://www.battlefields.org/learn/videos/women-and-civil-war</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 </a:t>
            </a:r>
            <a:r>
              <a:rPr lang="en-US" dirty="0"/>
              <a:t> </a:t>
            </a:r>
          </a:p>
          <a:p>
            <a:r>
              <a:rPr lang="en-US" b="1" dirty="0"/>
              <a:t>Discussion Question:</a:t>
            </a:r>
          </a:p>
          <a:p>
            <a:pPr marL="171450" indent="-171450">
              <a:buFont typeface="Arial" panose="020B0604020202020204" pitchFamily="34" charset="0"/>
              <a:buChar char="•"/>
            </a:pPr>
            <a:r>
              <a:rPr lang="en-US" dirty="0"/>
              <a:t>What do you think life was like for children in camp?</a:t>
            </a:r>
          </a:p>
          <a:p>
            <a:pPr marL="171450" indent="-171450">
              <a:buFont typeface="Arial" panose="020B0604020202020204" pitchFamily="34" charset="0"/>
              <a:buChar char="•"/>
            </a:pPr>
            <a:r>
              <a:rPr lang="en-US" dirty="0"/>
              <a:t>Do you think it was easier for women and children to stay home or to follow their husband/father to the war front?</a:t>
            </a:r>
          </a:p>
          <a:p>
            <a:endParaRPr lang="en-US" dirty="0"/>
          </a:p>
          <a:p>
            <a:r>
              <a:rPr lang="en-US" dirty="0"/>
              <a:t>Children worked the fields for the family while their fathers and older brothers were away at war.</a:t>
            </a:r>
            <a:r>
              <a:rPr lang="en-US" sz="1200" b="1" kern="1200" dirty="0">
                <a:solidFill>
                  <a:schemeClr val="tx1"/>
                </a:solidFill>
                <a:effectLst/>
                <a:latin typeface="+mn-lt"/>
                <a:ea typeface="+mn-ea"/>
                <a:cs typeface="+mn-cs"/>
              </a:rPr>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Question: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123" charset="-128"/>
                <a:cs typeface="+mn-cs"/>
              </a:rPr>
              <a:t>What other ways would life have changed for children and women on the families farm when fathers and older brother went away to war?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91258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pPr marL="171450" indent="-171450">
              <a:buFont typeface="Arial" panose="020B0604020202020204" pitchFamily="34" charset="0"/>
              <a:buChar char="•"/>
            </a:pPr>
            <a:r>
              <a:rPr lang="en-US" dirty="0"/>
              <a:t>Do you think that</a:t>
            </a:r>
            <a:r>
              <a:rPr lang="en-US" baseline="0" dirty="0"/>
              <a:t> children were often caught in battle?</a:t>
            </a:r>
          </a:p>
          <a:p>
            <a:pPr marL="171450" indent="-171450">
              <a:buFont typeface="Arial" panose="020B0604020202020204" pitchFamily="34" charset="0"/>
              <a:buChar char="•"/>
            </a:pPr>
            <a:r>
              <a:rPr lang="en-US" baseline="0" dirty="0"/>
              <a:t>Do you think children often joined battle and went to the war front?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soldiers were between the ages of 18 and 39 with an average age of 25. But 10% of Union soldiers were under the age of 16. Why do you think 16-year-olds and younger would join the war? Why do you think they would stay home?</a:t>
            </a:r>
            <a:endParaRPr lang="en-US" baseline="0" dirty="0"/>
          </a:p>
          <a:p>
            <a:pPr marL="171450" indent="-171450">
              <a:buFont typeface="Arial" panose="020B0604020202020204" pitchFamily="34" charset="0"/>
              <a:buChar char="•"/>
            </a:pPr>
            <a:r>
              <a:rPr lang="en-US" baseline="0" dirty="0"/>
              <a:t>Were children near battles more in the North or South? </a:t>
            </a:r>
          </a:p>
          <a:p>
            <a:pPr marL="628650" lvl="1" indent="-171450">
              <a:buFont typeface="Arial" panose="020B0604020202020204" pitchFamily="34" charset="0"/>
              <a:buChar char="•"/>
            </a:pPr>
            <a:r>
              <a:rPr lang="en-US" b="1" baseline="0" dirty="0"/>
              <a:t>Answer : </a:t>
            </a:r>
            <a:r>
              <a:rPr lang="en-US" baseline="0" dirty="0"/>
              <a:t>most battles were fought in the South, which directly affected the lives of those on the home front, sometime with battles being fought in their own backyards</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63171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because it limited supplies from being imported into the South </a:t>
            </a:r>
            <a:endParaRPr lang="en-US"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67410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a:t>
            </a:r>
            <a:r>
              <a:rPr lang="en-US" b="0" dirty="0"/>
              <a:t>how sometimes the “front lines” became the “home front” depending on when and where the battles took place? </a:t>
            </a:r>
            <a:endParaRPr lang="en-US" b="1" dirty="0"/>
          </a:p>
          <a:p>
            <a:endParaRPr lang="en-US" b="1" dirty="0"/>
          </a:p>
          <a:p>
            <a:r>
              <a:rPr lang="en-US" b="1" dirty="0"/>
              <a:t>Image information: </a:t>
            </a:r>
          </a:p>
          <a:p>
            <a:r>
              <a:rPr lang="en-US" b="0" dirty="0"/>
              <a:t>Battlefield of Chancellorsville House after the Battle</a:t>
            </a:r>
          </a:p>
          <a:p>
            <a:pPr>
              <a:buNone/>
            </a:pPr>
            <a:endParaRPr lang="en-US" b="1" dirty="0"/>
          </a:p>
          <a:p>
            <a:pPr>
              <a:buNone/>
            </a:pPr>
            <a:r>
              <a:rPr lang="en-US" b="1" dirty="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Sue Chancellor was 16 in May 1863 when her home was between the armies and General Hooker took it for his headquarters.  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03417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a:t>
            </a:r>
            <a:r>
              <a:rPr lang="en-US" dirty="0"/>
              <a:t> with the students on whether their hypothesis were correct or not. Discuss what the students learned from their primary and secondary sources. </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55237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and-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54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48370-4469-49A6-87B0-88EC7685D230}"/>
              </a:ext>
            </a:extLst>
          </p:cNvPr>
          <p:cNvSpPr txBox="1">
            <a:spLocks noGrp="1"/>
          </p:cNvSpPr>
          <p:nvPr>
            <p:ph idx="1"/>
          </p:nvPr>
        </p:nvSpPr>
        <p:spPr>
          <a:xfrm>
            <a:off x="838200" y="2571363"/>
            <a:ext cx="10515600" cy="1715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b="0" dirty="0"/>
              <a:t>Inquiry Question: </a:t>
            </a:r>
          </a:p>
          <a:p>
            <a:pPr algn="ctr"/>
            <a:r>
              <a:rPr lang="en-US" sz="3600" b="0" dirty="0">
                <a:solidFill>
                  <a:schemeClr val="accent1"/>
                </a:solidFill>
              </a:rPr>
              <a:t>How did those who were not on the “front lines” contribute to the war effort?</a:t>
            </a:r>
          </a:p>
        </p:txBody>
      </p:sp>
    </p:spTree>
    <p:extLst>
      <p:ext uri="{BB962C8B-B14F-4D97-AF65-F5344CB8AC3E}">
        <p14:creationId xmlns:p14="http://schemas.microsoft.com/office/powerpoint/2010/main" val="383490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The Home Front</a:t>
            </a:r>
          </a:p>
        </p:txBody>
      </p:sp>
      <p:pic>
        <p:nvPicPr>
          <p:cNvPr id="3" name="Content Placeholder 6">
            <a:extLst>
              <a:ext uri="{FF2B5EF4-FFF2-40B4-BE49-F238E27FC236}">
                <a16:creationId xmlns:a16="http://schemas.microsoft.com/office/drawing/2014/main" id="{49F8FD80-6138-4C7F-8B3F-3C61CB89CD1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82" t="15678" r="3833" b="20522"/>
          <a:stretch/>
        </p:blipFill>
        <p:spPr>
          <a:xfrm>
            <a:off x="2188155" y="1322773"/>
            <a:ext cx="7584869" cy="3732617"/>
          </a:xfrm>
        </p:spPr>
      </p:pic>
    </p:spTree>
    <p:extLst>
      <p:ext uri="{BB962C8B-B14F-4D97-AF65-F5344CB8AC3E}">
        <p14:creationId xmlns:p14="http://schemas.microsoft.com/office/powerpoint/2010/main" val="137827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521887"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FBA6-20EE-417F-84A9-C22B1E2F29CE}"/>
              </a:ext>
            </a:extLst>
          </p:cNvPr>
          <p:cNvSpPr>
            <a:spLocks noGrp="1"/>
          </p:cNvSpPr>
          <p:nvPr>
            <p:ph type="title"/>
          </p:nvPr>
        </p:nvSpPr>
        <p:spPr>
          <a:xfrm>
            <a:off x="838200" y="365125"/>
            <a:ext cx="10515600" cy="914489"/>
          </a:xfrm>
        </p:spPr>
        <p:txBody>
          <a:bodyPr>
            <a:normAutofit/>
          </a:bodyPr>
          <a:lstStyle/>
          <a:p>
            <a:pPr algn="ctr"/>
            <a:r>
              <a:rPr lang="en-US" sz="4000" dirty="0"/>
              <a:t>The Role of the Family</a:t>
            </a:r>
          </a:p>
        </p:txBody>
      </p:sp>
      <p:pic>
        <p:nvPicPr>
          <p:cNvPr id="3" name="Content Placeholder 3">
            <a:extLst>
              <a:ext uri="{FF2B5EF4-FFF2-40B4-BE49-F238E27FC236}">
                <a16:creationId xmlns:a16="http://schemas.microsoft.com/office/drawing/2014/main" id="{002BA43A-6503-4E0B-813B-4C71579F9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28" y="1399221"/>
            <a:ext cx="4951356" cy="4059558"/>
          </a:xfrm>
          <a:prstGeom prst="rect">
            <a:avLst/>
          </a:prstGeom>
        </p:spPr>
      </p:pic>
      <p:pic>
        <p:nvPicPr>
          <p:cNvPr id="4" name="Content Placeholder 7">
            <a:extLst>
              <a:ext uri="{FF2B5EF4-FFF2-40B4-BE49-F238E27FC236}">
                <a16:creationId xmlns:a16="http://schemas.microsoft.com/office/drawing/2014/main" id="{D79F9F2E-673B-4500-85D2-EACD02A09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79614"/>
            <a:ext cx="5455917" cy="3133466"/>
          </a:xfrm>
          <a:prstGeom prst="rect">
            <a:avLst/>
          </a:prstGeom>
        </p:spPr>
      </p:pic>
      <p:pic>
        <p:nvPicPr>
          <p:cNvPr id="5" name="Content Placeholder 6">
            <a:extLst>
              <a:ext uri="{FF2B5EF4-FFF2-40B4-BE49-F238E27FC236}">
                <a16:creationId xmlns:a16="http://schemas.microsoft.com/office/drawing/2014/main" id="{A01FB3A6-38CF-4D24-8B51-98695A960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210" y="2860496"/>
            <a:ext cx="2869580" cy="3632379"/>
          </a:xfrm>
          <a:prstGeom prst="rect">
            <a:avLst/>
          </a:prstGeom>
        </p:spPr>
      </p:pic>
    </p:spTree>
    <p:extLst>
      <p:ext uri="{BB962C8B-B14F-4D97-AF65-F5344CB8AC3E}">
        <p14:creationId xmlns:p14="http://schemas.microsoft.com/office/powerpoint/2010/main" val="117452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EBC7-3484-4730-A5B6-9A0BD463F364}"/>
              </a:ext>
            </a:extLst>
          </p:cNvPr>
          <p:cNvSpPr>
            <a:spLocks noGrp="1"/>
          </p:cNvSpPr>
          <p:nvPr>
            <p:ph type="title"/>
          </p:nvPr>
        </p:nvSpPr>
        <p:spPr>
          <a:xfrm>
            <a:off x="3069840" y="46039"/>
            <a:ext cx="6052320" cy="1325563"/>
          </a:xfrm>
        </p:spPr>
        <p:txBody>
          <a:bodyPr vert="horz" lIns="91440" tIns="45720" rIns="91440" bIns="45720" rtlCol="0" anchor="ctr">
            <a:normAutofit/>
          </a:bodyPr>
          <a:lstStyle/>
          <a:p>
            <a:pPr algn="ctr"/>
            <a:r>
              <a:rPr lang="en-US" sz="4000" dirty="0"/>
              <a:t>Children Entering War</a:t>
            </a:r>
          </a:p>
        </p:txBody>
      </p:sp>
      <p:grpSp>
        <p:nvGrpSpPr>
          <p:cNvPr id="9" name="Group 8">
            <a:extLst>
              <a:ext uri="{FF2B5EF4-FFF2-40B4-BE49-F238E27FC236}">
                <a16:creationId xmlns:a16="http://schemas.microsoft.com/office/drawing/2014/main" id="{86B9D198-D4E4-4CB6-BEE2-54E9BE6EBF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4091" y="2162236"/>
            <a:ext cx="1993686" cy="2533528"/>
            <a:chOff x="7807230" y="2012810"/>
            <a:chExt cx="3251252" cy="3459865"/>
          </a:xfrm>
        </p:grpSpPr>
        <p:sp>
          <p:nvSpPr>
            <p:cNvPr id="10" name="Rectangle 9">
              <a:extLst>
                <a:ext uri="{FF2B5EF4-FFF2-40B4-BE49-F238E27FC236}">
                  <a16:creationId xmlns:a16="http://schemas.microsoft.com/office/drawing/2014/main" id="{B34CAB50-ADBF-4507-BD9E-118CC0FFF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75122F-0AD8-477D-8078-E8D1BBB04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2D2D2D"/>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Content Placeholder 8" descr="A person with collar shirt&#10;&#10;Description automatically generated">
            <a:extLst>
              <a:ext uri="{FF2B5EF4-FFF2-40B4-BE49-F238E27FC236}">
                <a16:creationId xmlns:a16="http://schemas.microsoft.com/office/drawing/2014/main" id="{0296DD4F-4589-435A-B68A-4404D011E5F6}"/>
              </a:ext>
            </a:extLst>
          </p:cNvPr>
          <p:cNvPicPr>
            <a:picLocks noChangeAspect="1"/>
          </p:cNvPicPr>
          <p:nvPr/>
        </p:nvPicPr>
        <p:blipFill rotWithShape="1">
          <a:blip r:embed="rId3">
            <a:extLst>
              <a:ext uri="{28A0092B-C50C-407E-A947-70E740481C1C}">
                <a14:useLocalDpi xmlns:a14="http://schemas.microsoft.com/office/drawing/2010/main" val="0"/>
              </a:ext>
            </a:extLst>
          </a:blip>
          <a:srcRect b="5899"/>
          <a:stretch/>
        </p:blipFill>
        <p:spPr>
          <a:xfrm>
            <a:off x="8932897" y="1371602"/>
            <a:ext cx="2717442" cy="3516058"/>
          </a:xfrm>
          <a:prstGeom prst="rect">
            <a:avLst/>
          </a:prstGeom>
        </p:spPr>
      </p:pic>
      <p:sp>
        <p:nvSpPr>
          <p:cNvPr id="8" name="Rectangle 7">
            <a:extLst>
              <a:ext uri="{FF2B5EF4-FFF2-40B4-BE49-F238E27FC236}">
                <a16:creationId xmlns:a16="http://schemas.microsoft.com/office/drawing/2014/main" id="{88429696-3946-4B1C-9C27-48D3AD4059BC}"/>
              </a:ext>
            </a:extLst>
          </p:cNvPr>
          <p:cNvSpPr/>
          <p:nvPr/>
        </p:nvSpPr>
        <p:spPr>
          <a:xfrm>
            <a:off x="3599130" y="1371602"/>
            <a:ext cx="5120113" cy="4293219"/>
          </a:xfrm>
          <a:prstGeom prst="rect">
            <a:avLst/>
          </a:prstGeom>
        </p:spPr>
        <p:txBody>
          <a:bodyPr vert="horz" lIns="91440" tIns="45720" rIns="91440" bIns="45720" rtlCol="0">
            <a:normAutofit/>
          </a:bodyPr>
          <a:lstStyle/>
          <a:p>
            <a:pPr marL="285750" indent="-285750">
              <a:lnSpc>
                <a:spcPct val="90000"/>
              </a:lnSpc>
              <a:spcAft>
                <a:spcPts val="600"/>
              </a:spcAft>
              <a:buFont typeface="Arial" panose="020B0604020202020204" pitchFamily="34" charset="0"/>
              <a:buChar char="•"/>
            </a:pPr>
            <a:r>
              <a:rPr lang="en-US" b="1" dirty="0"/>
              <a:t>Johnny Cook</a:t>
            </a:r>
            <a:r>
              <a:rPr lang="en-US" dirty="0"/>
              <a:t> </a:t>
            </a:r>
          </a:p>
          <a:p>
            <a:pPr marL="742950" lvl="1" indent="-285750">
              <a:lnSpc>
                <a:spcPct val="90000"/>
              </a:lnSpc>
              <a:spcAft>
                <a:spcPts val="600"/>
              </a:spcAft>
              <a:buFont typeface="Arial" panose="020B0604020202020204" pitchFamily="34" charset="0"/>
              <a:buChar char="•"/>
            </a:pPr>
            <a:r>
              <a:rPr lang="en-US" dirty="0"/>
              <a:t>bugler with Battery B, 4th U.S. Artillery</a:t>
            </a:r>
          </a:p>
          <a:p>
            <a:pPr marL="742950" lvl="1" indent="-285750">
              <a:lnSpc>
                <a:spcPct val="90000"/>
              </a:lnSpc>
              <a:spcAft>
                <a:spcPts val="600"/>
              </a:spcAft>
              <a:buFont typeface="Arial" panose="020B0604020202020204" pitchFamily="34" charset="0"/>
              <a:buChar char="•"/>
            </a:pPr>
            <a:r>
              <a:rPr lang="en-US" dirty="0"/>
              <a:t>awarded the Medal of Honor for his actions at Antietam at 15 years old. </a:t>
            </a:r>
          </a:p>
          <a:p>
            <a:pPr marL="742950" lvl="1" indent="-285750">
              <a:lnSpc>
                <a:spcPct val="90000"/>
              </a:lnSpc>
              <a:spcAft>
                <a:spcPts val="600"/>
              </a:spcAft>
              <a:buFont typeface="Arial" panose="020B0604020202020204" pitchFamily="34" charset="0"/>
              <a:buChar char="•"/>
            </a:pPr>
            <a:r>
              <a:rPr lang="en-US" dirty="0"/>
              <a:t>acted as cannoneer under severe fire</a:t>
            </a:r>
          </a:p>
          <a:p>
            <a:pPr marL="285750" indent="-285750">
              <a:lnSpc>
                <a:spcPct val="90000"/>
              </a:lnSpc>
              <a:spcAft>
                <a:spcPts val="600"/>
              </a:spcAft>
              <a:buFont typeface="Arial" panose="020B0604020202020204" pitchFamily="34" charset="0"/>
              <a:buChar char="•"/>
            </a:pPr>
            <a:r>
              <a:rPr lang="en-US" b="1" dirty="0"/>
              <a:t>Tillie Pierce</a:t>
            </a:r>
            <a:r>
              <a:rPr lang="en-US" dirty="0"/>
              <a:t> </a:t>
            </a:r>
          </a:p>
          <a:p>
            <a:pPr marL="742950" lvl="1" indent="-285750">
              <a:lnSpc>
                <a:spcPct val="90000"/>
              </a:lnSpc>
              <a:spcAft>
                <a:spcPts val="600"/>
              </a:spcAft>
              <a:buFont typeface="Arial" panose="020B0604020202020204" pitchFamily="34" charset="0"/>
              <a:buChar char="•"/>
            </a:pPr>
            <a:r>
              <a:rPr lang="en-US" dirty="0"/>
              <a:t>15-year-old on July 1, 1863 </a:t>
            </a:r>
          </a:p>
          <a:p>
            <a:pPr marL="742950" lvl="1" indent="-285750">
              <a:lnSpc>
                <a:spcPct val="90000"/>
              </a:lnSpc>
              <a:spcAft>
                <a:spcPts val="600"/>
              </a:spcAft>
              <a:buFont typeface="Arial" panose="020B0604020202020204" pitchFamily="34" charset="0"/>
              <a:buChar char="•"/>
            </a:pPr>
            <a:r>
              <a:rPr lang="en-US" dirty="0"/>
              <a:t>Escaped Gettysburg, PA after the fighting</a:t>
            </a:r>
          </a:p>
          <a:p>
            <a:pPr marL="742950" lvl="1" indent="-285750">
              <a:lnSpc>
                <a:spcPct val="90000"/>
              </a:lnSpc>
              <a:spcAft>
                <a:spcPts val="600"/>
              </a:spcAft>
              <a:buFont typeface="Arial" panose="020B0604020202020204" pitchFamily="34" charset="0"/>
              <a:buChar char="•"/>
            </a:pPr>
            <a:r>
              <a:rPr lang="en-US" dirty="0"/>
              <a:t>Nursed wounded the J. </a:t>
            </a:r>
            <a:r>
              <a:rPr lang="en-US" dirty="0" err="1"/>
              <a:t>Weikert</a:t>
            </a:r>
            <a:r>
              <a:rPr lang="en-US" dirty="0"/>
              <a:t> Farm south of town. </a:t>
            </a:r>
          </a:p>
          <a:p>
            <a:pPr marL="742950" lvl="1" indent="-285750">
              <a:lnSpc>
                <a:spcPct val="90000"/>
              </a:lnSpc>
              <a:spcAft>
                <a:spcPts val="600"/>
              </a:spcAft>
              <a:buFont typeface="Arial" panose="020B0604020202020204" pitchFamily="34" charset="0"/>
              <a:buChar char="•"/>
            </a:pPr>
            <a:r>
              <a:rPr lang="en-US" dirty="0"/>
              <a:t>Wrote about her experiences in an article, “What a Girl Heard and Saw of the Battle.” </a:t>
            </a:r>
          </a:p>
          <a:p>
            <a:pPr marL="742950" lvl="1" indent="-285750">
              <a:lnSpc>
                <a:spcPct val="90000"/>
              </a:lnSpc>
              <a:spcAft>
                <a:spcPts val="600"/>
              </a:spcAft>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32618293-5F33-40B0-9BE2-26D4C9F81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61" y="1371602"/>
            <a:ext cx="2695236" cy="351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5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8945-0B7D-42BA-9458-A4D387D81618}"/>
              </a:ext>
            </a:extLst>
          </p:cNvPr>
          <p:cNvSpPr>
            <a:spLocks noGrp="1"/>
          </p:cNvSpPr>
          <p:nvPr>
            <p:ph type="title"/>
          </p:nvPr>
        </p:nvSpPr>
        <p:spPr>
          <a:xfrm>
            <a:off x="528554" y="197545"/>
            <a:ext cx="5272369" cy="853846"/>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204758C9-9C16-48B4-AA7E-311D2F817DD4}"/>
              </a:ext>
            </a:extLst>
          </p:cNvPr>
          <p:cNvSpPr txBox="1">
            <a:spLocks/>
          </p:cNvSpPr>
          <p:nvPr/>
        </p:nvSpPr>
        <p:spPr>
          <a:xfrm>
            <a:off x="274337" y="925551"/>
            <a:ext cx="5694555" cy="500689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900" dirty="0"/>
              <a:t>“Bread Riots,” a civil unrest action where women and children looted stores, began in Southern Cities because </a:t>
            </a:r>
          </a:p>
          <a:p>
            <a:pPr lvl="1">
              <a:lnSpc>
                <a:spcPct val="120000"/>
              </a:lnSpc>
            </a:pPr>
            <a:r>
              <a:rPr lang="en-US" sz="2000" dirty="0"/>
              <a:t>Inflation had increased prices</a:t>
            </a:r>
          </a:p>
          <a:p>
            <a:pPr lvl="1">
              <a:lnSpc>
                <a:spcPct val="120000"/>
              </a:lnSpc>
            </a:pPr>
            <a:r>
              <a:rPr lang="en-US" sz="2000" dirty="0"/>
              <a:t>Refugees had flooded cities (For example, Richmond's population tripled from 38,000 people in 1860 to over 100,000 by 1863)</a:t>
            </a:r>
          </a:p>
          <a:p>
            <a:pPr lvl="1">
              <a:lnSpc>
                <a:spcPct val="120000"/>
              </a:lnSpc>
            </a:pPr>
            <a:r>
              <a:rPr lang="en-US" sz="2000" dirty="0"/>
              <a:t>Foraging armies ravaged crops and killed farm animals</a:t>
            </a:r>
          </a:p>
          <a:p>
            <a:pPr lvl="1">
              <a:lnSpc>
                <a:spcPct val="120000"/>
              </a:lnSpc>
            </a:pPr>
            <a:r>
              <a:rPr lang="en-US" sz="2000" dirty="0"/>
              <a:t>Internal transportation of goods in the South became difficult as railroad lines were destroyed and ports were cut off because of the “Anaconda Plan”</a:t>
            </a:r>
          </a:p>
          <a:p>
            <a:pPr lvl="1">
              <a:lnSpc>
                <a:spcPct val="120000"/>
              </a:lnSpc>
            </a:pPr>
            <a:r>
              <a:rPr lang="en-US" sz="2000" dirty="0"/>
              <a:t>The drought of 1862 resulted in a poor harvest</a:t>
            </a:r>
          </a:p>
          <a:p>
            <a:pPr lvl="1">
              <a:lnSpc>
                <a:spcPct val="120000"/>
              </a:lnSpc>
            </a:pPr>
            <a:r>
              <a:rPr lang="en-US" sz="2000" dirty="0"/>
              <a:t>Salt, which helped preserve meat, was expensive and scarce</a:t>
            </a:r>
            <a:endParaRPr lang="en-US" sz="2400" dirty="0"/>
          </a:p>
          <a:p>
            <a:pPr>
              <a:lnSpc>
                <a:spcPct val="120000"/>
              </a:lnSpc>
            </a:pPr>
            <a:r>
              <a:rPr lang="en-US" dirty="0"/>
              <a:t>The Siege of Vicksburg forced families to live in caves and trenches for 47 days to escape the bombardment of infantry on the city; many starved from lack of food </a:t>
            </a:r>
          </a:p>
        </p:txBody>
      </p:sp>
      <p:pic>
        <p:nvPicPr>
          <p:cNvPr id="5" name="Picture 4">
            <a:extLst>
              <a:ext uri="{FF2B5EF4-FFF2-40B4-BE49-F238E27FC236}">
                <a16:creationId xmlns:a16="http://schemas.microsoft.com/office/drawing/2014/main" id="{3048A767-F5FB-4F51-ABEF-E71DD7898F02}"/>
              </a:ext>
            </a:extLst>
          </p:cNvPr>
          <p:cNvPicPr>
            <a:picLocks noChangeAspect="1" noChangeArrowheads="1"/>
          </p:cNvPicPr>
          <p:nvPr/>
        </p:nvPicPr>
        <p:blipFill>
          <a:blip r:embed="rId3"/>
          <a:stretch>
            <a:fillRect/>
          </a:stretch>
        </p:blipFill>
        <p:spPr>
          <a:xfrm>
            <a:off x="6223109" y="367990"/>
            <a:ext cx="5800922" cy="4394199"/>
          </a:xfrm>
          <a:prstGeom prst="rect">
            <a:avLst/>
          </a:prstGeom>
        </p:spPr>
      </p:pic>
      <p:pic>
        <p:nvPicPr>
          <p:cNvPr id="3" name="Content Placeholder 9">
            <a:extLst>
              <a:ext uri="{FF2B5EF4-FFF2-40B4-BE49-F238E27FC236}">
                <a16:creationId xmlns:a16="http://schemas.microsoft.com/office/drawing/2014/main" id="{DCBF3408-F58D-4090-8880-40A05D6F4FF4}"/>
              </a:ext>
            </a:extLst>
          </p:cNvPr>
          <p:cNvPicPr>
            <a:picLocks noChangeAspect="1"/>
          </p:cNvPicPr>
          <p:nvPr/>
        </p:nvPicPr>
        <p:blipFill rotWithShape="1">
          <a:blip r:embed="rId4">
            <a:extLst>
              <a:ext uri="{28A0092B-C50C-407E-A947-70E740481C1C}">
                <a14:useLocalDpi xmlns:a14="http://schemas.microsoft.com/office/drawing/2010/main" val="0"/>
              </a:ext>
            </a:extLst>
          </a:blip>
          <a:srcRect t="15549" r="-1" b="15443"/>
          <a:stretch/>
        </p:blipFill>
        <p:spPr>
          <a:xfrm>
            <a:off x="5800923" y="3612995"/>
            <a:ext cx="3356273" cy="3047459"/>
          </a:xfrm>
          <a:prstGeom prst="rect">
            <a:avLst/>
          </a:prstGeom>
          <a:effectLst/>
        </p:spPr>
      </p:pic>
    </p:spTree>
    <p:extLst>
      <p:ext uri="{BB962C8B-B14F-4D97-AF65-F5344CB8AC3E}">
        <p14:creationId xmlns:p14="http://schemas.microsoft.com/office/powerpoint/2010/main" val="84512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DA37-178A-4D68-B04D-2AC85D71DE18}"/>
              </a:ext>
            </a:extLst>
          </p:cNvPr>
          <p:cNvSpPr>
            <a:spLocks noGrp="1"/>
          </p:cNvSpPr>
          <p:nvPr>
            <p:ph type="title"/>
          </p:nvPr>
        </p:nvSpPr>
        <p:spPr>
          <a:xfrm>
            <a:off x="696953" y="438289"/>
            <a:ext cx="4837771" cy="1006474"/>
          </a:xfrm>
        </p:spPr>
        <p:txBody>
          <a:bodyPr vert="horz" lIns="91440" tIns="45720" rIns="91440" bIns="45720" rtlCol="0" anchor="ctr">
            <a:normAutofit/>
          </a:bodyPr>
          <a:lstStyle/>
          <a:p>
            <a:pPr algn="ctr"/>
            <a:r>
              <a:rPr lang="en-US" sz="4000" dirty="0"/>
              <a:t>Challenging Times</a:t>
            </a:r>
          </a:p>
        </p:txBody>
      </p:sp>
      <p:sp>
        <p:nvSpPr>
          <p:cNvPr id="4" name="Content Placeholder 3">
            <a:extLst>
              <a:ext uri="{FF2B5EF4-FFF2-40B4-BE49-F238E27FC236}">
                <a16:creationId xmlns:a16="http://schemas.microsoft.com/office/drawing/2014/main" id="{C85293FF-E5C8-4870-9B28-046D1C092797}"/>
              </a:ext>
            </a:extLst>
          </p:cNvPr>
          <p:cNvSpPr txBox="1">
            <a:spLocks/>
          </p:cNvSpPr>
          <p:nvPr/>
        </p:nvSpPr>
        <p:spPr>
          <a:xfrm>
            <a:off x="6081128" y="525803"/>
            <a:ext cx="5664820" cy="580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t>Civilians who had homes near battles often had their homes destroyed or taken over for use as field hospitals.  </a:t>
            </a:r>
          </a:p>
          <a:p>
            <a:pPr marL="457200" lvl="1"/>
            <a:r>
              <a:rPr lang="en-US" sz="1900" dirty="0"/>
              <a:t>The Chancellor family was trapped between the armies in May 1863 when their home became General Hooker’s Headquarters.  </a:t>
            </a:r>
          </a:p>
          <a:p>
            <a:pPr marL="457200" lvl="1"/>
            <a:r>
              <a:rPr lang="en-US" sz="1900" b="1" dirty="0"/>
              <a:t>Sue Chancellor </a:t>
            </a:r>
            <a:r>
              <a:rPr lang="en-US" sz="1900" dirty="0"/>
              <a:t>was 16:</a:t>
            </a:r>
          </a:p>
          <a:p>
            <a:pPr marL="685800" lvl="2" indent="0" algn="ctr">
              <a:buNone/>
            </a:pPr>
            <a:r>
              <a:rPr lang="en-US" sz="1500" i="1" dirty="0"/>
              <a:t>“Oh! Such cannonading on all sides, such shrieks and groans, such commotion of all kinds!”</a:t>
            </a:r>
            <a:endParaRPr lang="en-US" sz="1900" dirty="0"/>
          </a:p>
          <a:p>
            <a:pPr marL="457200" lvl="1"/>
            <a:r>
              <a:rPr lang="en-US" sz="1900" dirty="0"/>
              <a:t>She and 15 other women and girls hid in the basement, with shin deep water, as the Battle of Chancellor commenced</a:t>
            </a:r>
          </a:p>
          <a:p>
            <a:pPr marL="457200" lvl="1"/>
            <a:r>
              <a:rPr lang="en-US" sz="1900" dirty="0"/>
              <a:t>Her home became a hospital, the grand piano became the amputating table. The house caught fire from shelling and burned to the ground later in the battle</a:t>
            </a:r>
            <a:endParaRPr lang="en-US" sz="1600" dirty="0"/>
          </a:p>
        </p:txBody>
      </p:sp>
      <p:pic>
        <p:nvPicPr>
          <p:cNvPr id="3" name="Picture 2" descr="A picture containing tree, outdoor, text, photo&#10;&#10;Description automatically generated">
            <a:extLst>
              <a:ext uri="{FF2B5EF4-FFF2-40B4-BE49-F238E27FC236}">
                <a16:creationId xmlns:a16="http://schemas.microsoft.com/office/drawing/2014/main" id="{F52060EA-44D6-4919-94E4-323C6B55EF4A}"/>
              </a:ext>
            </a:extLst>
          </p:cNvPr>
          <p:cNvPicPr>
            <a:picLocks noChangeAspect="1"/>
          </p:cNvPicPr>
          <p:nvPr/>
        </p:nvPicPr>
        <p:blipFill rotWithShape="1">
          <a:blip r:embed="rId3">
            <a:extLst>
              <a:ext uri="{28A0092B-C50C-407E-A947-70E740481C1C}">
                <a14:useLocalDpi xmlns:a14="http://schemas.microsoft.com/office/drawing/2010/main" val="0"/>
              </a:ext>
            </a:extLst>
          </a:blip>
          <a:srcRect l="2258" r="1" b="1"/>
          <a:stretch/>
        </p:blipFill>
        <p:spPr>
          <a:xfrm>
            <a:off x="446052" y="1513988"/>
            <a:ext cx="5339574" cy="3660149"/>
          </a:xfrm>
          <a:prstGeom prst="rect">
            <a:avLst/>
          </a:prstGeom>
        </p:spPr>
      </p:pic>
    </p:spTree>
    <p:extLst>
      <p:ext uri="{BB962C8B-B14F-4D97-AF65-F5344CB8AC3E}">
        <p14:creationId xmlns:p14="http://schemas.microsoft.com/office/powerpoint/2010/main" val="302498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48370-4469-49A6-87B0-88EC7685D230}"/>
              </a:ext>
            </a:extLst>
          </p:cNvPr>
          <p:cNvSpPr txBox="1">
            <a:spLocks noGrp="1"/>
          </p:cNvSpPr>
          <p:nvPr>
            <p:ph idx="1"/>
          </p:nvPr>
        </p:nvSpPr>
        <p:spPr>
          <a:xfrm>
            <a:off x="838200" y="2571363"/>
            <a:ext cx="10515600" cy="1715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b="0" dirty="0"/>
              <a:t>Inquiry Question: </a:t>
            </a:r>
          </a:p>
          <a:p>
            <a:pPr algn="ctr"/>
            <a:r>
              <a:rPr lang="en-US" sz="3600" b="0" dirty="0">
                <a:solidFill>
                  <a:schemeClr val="accent1"/>
                </a:solidFill>
              </a:rPr>
              <a:t>How did those who were not on the “front lines” contribute to the war effort?</a:t>
            </a:r>
          </a:p>
        </p:txBody>
      </p:sp>
    </p:spTree>
    <p:extLst>
      <p:ext uri="{BB962C8B-B14F-4D97-AF65-F5344CB8AC3E}">
        <p14:creationId xmlns:p14="http://schemas.microsoft.com/office/powerpoint/2010/main" val="336200189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1094</Words>
  <Application>Microsoft Office PowerPoint</Application>
  <PresentationFormat>Widescreen</PresentationFormat>
  <Paragraphs>85</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Adobe Devanagari</vt:lpstr>
      <vt:lpstr>Arial</vt:lpstr>
      <vt:lpstr>Basset</vt:lpstr>
      <vt:lpstr>Calibri</vt:lpstr>
      <vt:lpstr>Georgia</vt:lpstr>
      <vt:lpstr>Office Theme</vt:lpstr>
      <vt:lpstr>The Home Front</vt:lpstr>
      <vt:lpstr>PowerPoint Presentation</vt:lpstr>
      <vt:lpstr>The Home Front</vt:lpstr>
      <vt:lpstr>The Role of Women</vt:lpstr>
      <vt:lpstr>The Role of the Family</vt:lpstr>
      <vt:lpstr>Children Entering War</vt:lpstr>
      <vt:lpstr>Challenging Times</vt:lpstr>
      <vt:lpstr>Challenging Times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Erin Dorsey</cp:lastModifiedBy>
  <cp:revision>21</cp:revision>
  <dcterms:created xsi:type="dcterms:W3CDTF">2019-09-17T20:23:54Z</dcterms:created>
  <dcterms:modified xsi:type="dcterms:W3CDTF">2025-02-27T14:49:09Z</dcterms:modified>
</cp:coreProperties>
</file>