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922" r:id="rId3"/>
    <p:sldId id="924" r:id="rId4"/>
    <p:sldId id="892" r:id="rId5"/>
    <p:sldId id="905" r:id="rId6"/>
    <p:sldId id="903" r:id="rId7"/>
    <p:sldId id="909" r:id="rId8"/>
    <p:sldId id="926" r:id="rId9"/>
    <p:sldId id="923" r:id="rId10"/>
    <p:sldId id="925" r:id="rId11"/>
    <p:sldId id="913" r:id="rId12"/>
    <p:sldId id="921" r:id="rId13"/>
    <p:sldId id="914" r:id="rId14"/>
    <p:sldId id="915" r:id="rId15"/>
    <p:sldId id="917" r:id="rId16"/>
    <p:sldId id="919" r:id="rId17"/>
    <p:sldId id="9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048" autoAdjust="0"/>
  </p:normalViewPr>
  <p:slideViewPr>
    <p:cSldViewPr snapToGrid="0">
      <p:cViewPr varScale="1">
        <p:scale>
          <a:sx n="69" d="100"/>
          <a:sy n="69" d="100"/>
        </p:scale>
        <p:origin x="1238" y="67"/>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63557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263946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a:t>
            </a:r>
            <a:r>
              <a:rPr lang="en-US" b="0" dirty="0"/>
              <a:t>How did you think certain groups of people respond to this verdict? Southern plantation owners? Northern abolitionist? Free African Americans? Enslaved African Americans? Do you think this decision would divide these different groups of people? </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413359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evening of October 16, 1859 John Brown, a staunch abolitionist, and a group of his supporters left their farmhouse hide-out </a:t>
            </a:r>
            <a:r>
              <a:rPr lang="en-US" dirty="0" err="1"/>
              <a:t>en</a:t>
            </a:r>
            <a:r>
              <a:rPr lang="en-US" dirty="0"/>
              <a:t> route to Harpers Ferry. Descending upon the town in the early hours of October 17th, Brown and his men captured prominent citizens and seized the federal armory and arsenal.  Brown had hopes that the local slave population would join the raid and through the raid’s success weapons would be supplied to slaves and freedom fighters throughout the country.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09621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Brown was quickly placed on trial and charged with treason against the state of Virginia, murder, and slave insurrection. Brown was sentenced to death for his crimes and hanged on December 2, 1859.</a:t>
            </a:r>
          </a:p>
          <a:p>
            <a:endParaRPr lang="en-US" dirty="0"/>
          </a:p>
          <a:p>
            <a:r>
              <a:rPr lang="en-US" b="1" dirty="0"/>
              <a:t>Discuss </a:t>
            </a:r>
            <a:r>
              <a:rPr lang="en-US" b="0" dirty="0"/>
              <a:t>How do you think different groups of people responded to this raid? Southern plantation owners? Northern abolitionist? Free African Americans? Enslaved African Americans? Do you think the South would be worried about the violence of this Raid? Do you think Northerners would agree with John Brown?</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275003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394127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34276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34438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kern="1200" dirty="0">
                <a:solidFill>
                  <a:schemeClr val="tx1"/>
                </a:solidFill>
                <a:effectLst/>
                <a:latin typeface="+mn-lt"/>
                <a:ea typeface="+mn-ea"/>
                <a:cs typeface="+mn-cs"/>
              </a:rPr>
              <a:t>Discuss: </a:t>
            </a:r>
          </a:p>
          <a:p>
            <a:pPr lvl="0"/>
            <a:r>
              <a:rPr lang="en-US" sz="1800" kern="1200" dirty="0">
                <a:solidFill>
                  <a:schemeClr val="tx1"/>
                </a:solidFill>
                <a:effectLst/>
                <a:latin typeface="+mn-lt"/>
                <a:ea typeface="+mn-ea"/>
                <a:cs typeface="+mn-cs"/>
              </a:rPr>
              <a:t>According to the Missouri Compromise of 1820, what can the students expect to occur with the territories above and below 36</a:t>
            </a:r>
            <a:r>
              <a:rPr lang="en-US" sz="1800" kern="1200" baseline="30000" dirty="0">
                <a:solidFill>
                  <a:schemeClr val="tx1"/>
                </a:solidFill>
                <a:effectLst/>
                <a:latin typeface="+mn-lt"/>
                <a:ea typeface="+mn-ea"/>
                <a:cs typeface="+mn-cs"/>
              </a:rPr>
              <a:t>0</a:t>
            </a:r>
            <a:r>
              <a:rPr lang="en-US" sz="1800" kern="1200" dirty="0">
                <a:solidFill>
                  <a:schemeClr val="tx1"/>
                </a:solidFill>
                <a:effectLst/>
                <a:latin typeface="+mn-lt"/>
                <a:ea typeface="+mn-ea"/>
                <a:cs typeface="+mn-cs"/>
              </a:rPr>
              <a:t>30’?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Map Credit:</a:t>
            </a:r>
            <a:br>
              <a:rPr lang="en-US" sz="1200" kern="1200" dirty="0">
                <a:solidFill>
                  <a:schemeClr val="tx1"/>
                </a:solidFill>
                <a:effectLst/>
                <a:latin typeface="+mn-lt"/>
                <a:ea typeface="+mn-ea"/>
                <a:cs typeface="+mn-cs"/>
              </a:rPr>
            </a:br>
            <a:r>
              <a:rPr lang="en-US" sz="1200" dirty="0"/>
              <a:t>Robert Hall, Harriet Smither, and Clarence Ousley, </a:t>
            </a:r>
            <a:r>
              <a:rPr lang="en-US" sz="1200" i="1" dirty="0"/>
              <a:t>A History of the United States </a:t>
            </a:r>
            <a:r>
              <a:rPr lang="en-US" sz="1200" dirty="0"/>
              <a:t>(Dallas, TX: The Southern Publishing Company, 1920) 308.</a:t>
            </a:r>
            <a:r>
              <a:rPr lang="en-US" sz="1200" baseline="0" dirty="0"/>
              <a:t> </a:t>
            </a:r>
            <a:r>
              <a:rPr lang="en-US" sz="1200" dirty="0"/>
              <a:t>Courtesy the private collection of Roy Winkelman. Retrieved February 11, 2011, from http://etc.usf.edu/maps/pages/5200/5289/5289.htm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86109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chemeClr val="tx1"/>
                </a:solidFill>
                <a:effectLst/>
                <a:latin typeface="+mn-lt"/>
                <a:ea typeface="+mn-ea"/>
                <a:cs typeface="+mn-cs"/>
              </a:rPr>
              <a:t>Explain </a:t>
            </a:r>
            <a:r>
              <a:rPr lang="en-US" sz="1800" kern="1200" dirty="0">
                <a:solidFill>
                  <a:schemeClr val="tx1"/>
                </a:solidFill>
                <a:effectLst/>
                <a:latin typeface="+mn-lt"/>
                <a:ea typeface="+mn-ea"/>
                <a:cs typeface="+mn-cs"/>
              </a:rPr>
              <a:t>that as new territories become states, the balance between Northern free states and Southern slave states remained equal, although there was continued disagreements over slavery and its expansion into new territories. Neither the North or South wanted the other to have more voting power, which would come from the addition of new States.</a:t>
            </a:r>
          </a:p>
          <a:p>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Discuss</a:t>
            </a:r>
            <a:r>
              <a:rPr lang="en-US" sz="1800" b="0" kern="1200" dirty="0">
                <a:solidFill>
                  <a:schemeClr val="tx1"/>
                </a:solidFill>
                <a:effectLst/>
                <a:latin typeface="+mn-lt"/>
                <a:ea typeface="+mn-ea"/>
                <a:cs typeface="+mn-cs"/>
              </a:rPr>
              <a:t> Do you think the North and South were happy with the Compromise of 1820?</a:t>
            </a:r>
            <a:endParaRPr lang="en-US" sz="1800" b="1"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Map Credit:</a:t>
            </a:r>
          </a:p>
          <a:p>
            <a:r>
              <a:rPr lang="en-US" sz="1200" dirty="0"/>
              <a:t>Ward, Prothero, and </a:t>
            </a:r>
            <a:r>
              <a:rPr lang="en-US" sz="1200" dirty="0" err="1"/>
              <a:t>Leathes</a:t>
            </a:r>
            <a:r>
              <a:rPr lang="en-US" sz="1200" dirty="0"/>
              <a:t>, </a:t>
            </a:r>
            <a:r>
              <a:rPr lang="en-US" sz="1200" i="1" dirty="0"/>
              <a:t>The Cambridge Modern History Atlas </a:t>
            </a:r>
            <a:r>
              <a:rPr lang="en-US" sz="1200" dirty="0"/>
              <a:t>(New York, NY: The Macmillan Company, 1912).</a:t>
            </a:r>
            <a:r>
              <a:rPr lang="en-US" sz="1200" baseline="0" dirty="0"/>
              <a:t> </a:t>
            </a:r>
            <a:r>
              <a:rPr lang="en-US" sz="1200" dirty="0"/>
              <a:t>Courtesy the private collection of Roy Winkelman. Retrieved February</a:t>
            </a:r>
            <a:r>
              <a:rPr lang="en-US" sz="1200" baseline="0" dirty="0"/>
              <a:t> 11, 2011, from http://etc.usf.edu/maps/pages/7400/7488/7488.htm</a:t>
            </a:r>
            <a:endParaRPr lang="en-US" sz="120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51518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kern="1200" dirty="0">
                <a:solidFill>
                  <a:schemeClr val="tx1"/>
                </a:solidFill>
                <a:effectLst/>
                <a:latin typeface="+mn-lt"/>
                <a:ea typeface="+mn-ea"/>
                <a:cs typeface="+mn-cs"/>
              </a:rPr>
              <a:t>Explain: </a:t>
            </a:r>
            <a:r>
              <a:rPr lang="en-US" sz="1800" b="0" kern="1200" dirty="0">
                <a:solidFill>
                  <a:schemeClr val="tx1"/>
                </a:solidFill>
                <a:effectLst/>
                <a:latin typeface="+mn-lt"/>
                <a:ea typeface="+mn-ea"/>
                <a:cs typeface="+mn-cs"/>
              </a:rPr>
              <a:t>The Compromise of 1850 overrode the Compromise of 1820. Instead of all States north of the </a:t>
            </a:r>
            <a:r>
              <a:rPr lang="en-US" sz="1800" kern="1200" dirty="0">
                <a:solidFill>
                  <a:schemeClr val="tx1"/>
                </a:solidFill>
                <a:effectLst/>
                <a:latin typeface="+mn-lt"/>
                <a:ea typeface="+mn-ea"/>
                <a:cs typeface="+mn-cs"/>
              </a:rPr>
              <a:t>36</a:t>
            </a:r>
            <a:r>
              <a:rPr lang="en-US" sz="1800" kern="1200" baseline="30000" dirty="0">
                <a:solidFill>
                  <a:schemeClr val="tx1"/>
                </a:solidFill>
                <a:effectLst/>
                <a:latin typeface="+mn-lt"/>
                <a:ea typeface="+mn-ea"/>
                <a:cs typeface="+mn-cs"/>
              </a:rPr>
              <a:t>0</a:t>
            </a:r>
            <a:r>
              <a:rPr lang="en-US" sz="1800" kern="1200" dirty="0">
                <a:solidFill>
                  <a:schemeClr val="tx1"/>
                </a:solidFill>
                <a:effectLst/>
                <a:latin typeface="+mn-lt"/>
                <a:ea typeface="+mn-ea"/>
                <a:cs typeface="+mn-cs"/>
              </a:rPr>
              <a:t>30’ being free and south of this line being slave, New Mexico and Utah could decide on whether they wanted slavery or not. Because of this decision, would all future territories be able to decide their slave status? In 1854, Kansas and Nebraska want to join the Union.</a:t>
            </a:r>
            <a:r>
              <a:rPr lang="en-US" sz="1800" kern="1200" baseline="0" dirty="0">
                <a:solidFill>
                  <a:schemeClr val="tx1"/>
                </a:solidFill>
                <a:effectLst/>
                <a:latin typeface="+mn-lt"/>
                <a:ea typeface="+mn-ea"/>
                <a:cs typeface="+mn-cs"/>
              </a:rPr>
              <a:t> T</a:t>
            </a:r>
            <a:r>
              <a:rPr lang="en-US" sz="1800" kern="1200" dirty="0">
                <a:solidFill>
                  <a:schemeClr val="tx1"/>
                </a:solidFill>
                <a:effectLst/>
                <a:latin typeface="+mn-lt"/>
                <a:ea typeface="+mn-ea"/>
                <a:cs typeface="+mn-cs"/>
              </a:rPr>
              <a:t>he US government needs to decide</a:t>
            </a:r>
            <a:r>
              <a:rPr lang="en-US" sz="1800" kern="1200" baseline="0" dirty="0">
                <a:solidFill>
                  <a:schemeClr val="tx1"/>
                </a:solidFill>
                <a:effectLst/>
                <a:latin typeface="+mn-lt"/>
                <a:ea typeface="+mn-ea"/>
                <a:cs typeface="+mn-cs"/>
              </a:rPr>
              <a:t> if</a:t>
            </a:r>
            <a:r>
              <a:rPr lang="en-US" sz="1800" kern="1200" dirty="0">
                <a:solidFill>
                  <a:schemeClr val="tx1"/>
                </a:solidFill>
                <a:effectLst/>
                <a:latin typeface="+mn-lt"/>
                <a:ea typeface="+mn-ea"/>
                <a:cs typeface="+mn-cs"/>
              </a:rPr>
              <a:t> Kansas and Nebraska should enter as free or slave states.  </a:t>
            </a:r>
          </a:p>
          <a:p>
            <a:pPr lvl="0"/>
            <a:r>
              <a:rPr lang="en-US" sz="1800" b="1" kern="1200" dirty="0">
                <a:solidFill>
                  <a:schemeClr val="tx1"/>
                </a:solidFill>
                <a:effectLst/>
                <a:latin typeface="+mn-lt"/>
                <a:ea typeface="+mn-ea"/>
                <a:cs typeface="+mn-cs"/>
              </a:rPr>
              <a:t>Discuss </a:t>
            </a:r>
            <a:r>
              <a:rPr lang="en-US" sz="1800" b="0" kern="1200" dirty="0">
                <a:solidFill>
                  <a:schemeClr val="tx1"/>
                </a:solidFill>
                <a:effectLst/>
                <a:latin typeface="+mn-lt"/>
                <a:ea typeface="+mn-ea"/>
                <a:cs typeface="+mn-cs"/>
              </a:rPr>
              <a:t>How should the government decide if Kansas and Nebraska should be a slave or free state? Should they follow the Compromise of 1820 or the Compromise of 1850?</a:t>
            </a:r>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Map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Albert Bushnell Hart, LL.D., </a:t>
            </a:r>
            <a:r>
              <a:rPr lang="en-US" sz="1200" i="1" dirty="0"/>
              <a:t>The American Nation Vol. 18 </a:t>
            </a:r>
            <a:r>
              <a:rPr lang="en-US" sz="1200" dirty="0"/>
              <a:t>(New York, NY: Harper and Brothers, 1907) 6.</a:t>
            </a:r>
            <a:r>
              <a:rPr lang="en-US" sz="1200" baseline="0" dirty="0"/>
              <a:t> </a:t>
            </a:r>
            <a:r>
              <a:rPr lang="en-US" sz="1200" dirty="0"/>
              <a:t>Courtesy the private collection of Roy Winkelman. Retrieved February 11, 2011, from http://etc.usf.edu/maps/pages/2900/2906/2906.htm</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53972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Slavery, and its continual existence, was debated when new territories and states entered the Union. Each compromise did not definitely answer which territories would allow slavery and which territory would not. With more unclaimed land, this question would continue to be discussed.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Map depicts free and slave states on the onset of the American Civil War (1861). Missouri, Kentucky, Maryland, Delaware, and (later) West Virginia were “border states” that allowed slavery but fought with the Union. Utah and New Mexico had not yet entered the Union.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3187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can be stopped at minute 2:19 or can be watched until the end. </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97279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976460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c0QETDv93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battlefields.org/learn/videos/coming-civil-war"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he-map-as-history.com/the-United-States-a-territorial-history/Louisiana-purchase-westward-expansion" TargetMode="External"/><Relationship Id="rId5" Type="http://schemas.openxmlformats.org/officeDocument/2006/relationships/image" Target="../media/image6.png"/><Relationship Id="rId4" Type="http://schemas.openxmlformats.org/officeDocument/2006/relationships/hyperlink" Target="https://www.youtube.com/watch?v=Dc0QETDv93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c0QETDv93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battlefields.org/learn/videos/war-between-state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Disunion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A7B-AAE9-4FC0-8317-453C9EDB7042}"/>
              </a:ext>
            </a:extLst>
          </p:cNvPr>
          <p:cNvSpPr>
            <a:spLocks noGrp="1"/>
          </p:cNvSpPr>
          <p:nvPr>
            <p:ph type="title"/>
          </p:nvPr>
        </p:nvSpPr>
        <p:spPr>
          <a:xfrm>
            <a:off x="838200" y="306380"/>
            <a:ext cx="10515600" cy="1195737"/>
          </a:xfrm>
        </p:spPr>
        <p:txBody>
          <a:bodyPr>
            <a:normAutofit/>
          </a:bodyPr>
          <a:lstStyle/>
          <a:p>
            <a:pPr algn="ctr"/>
            <a:r>
              <a:rPr lang="en-US" sz="4000" i="1" dirty="0"/>
              <a:t>Civil War in4: Coming Into War</a:t>
            </a:r>
          </a:p>
        </p:txBody>
      </p:sp>
      <p:pic>
        <p:nvPicPr>
          <p:cNvPr id="4" name="Picture 3">
            <a:hlinkClick r:id="rId3"/>
            <a:extLst>
              <a:ext uri="{FF2B5EF4-FFF2-40B4-BE49-F238E27FC236}">
                <a16:creationId xmlns:a16="http://schemas.microsoft.com/office/drawing/2014/main" id="{58FD5445-F50D-4F72-9223-6F4B249A5717}"/>
              </a:ext>
            </a:extLst>
          </p:cNvPr>
          <p:cNvPicPr>
            <a:picLocks noChangeAspect="1"/>
          </p:cNvPicPr>
          <p:nvPr/>
        </p:nvPicPr>
        <p:blipFill>
          <a:blip r:embed="rId4"/>
          <a:stretch>
            <a:fillRect/>
          </a:stretch>
        </p:blipFill>
        <p:spPr>
          <a:xfrm>
            <a:off x="9540622" y="3839100"/>
            <a:ext cx="877900" cy="688908"/>
          </a:xfrm>
          <a:prstGeom prst="rect">
            <a:avLst/>
          </a:prstGeom>
        </p:spPr>
      </p:pic>
      <p:pic>
        <p:nvPicPr>
          <p:cNvPr id="6" name="Picture 5">
            <a:hlinkClick r:id="rId5"/>
            <a:extLst>
              <a:ext uri="{FF2B5EF4-FFF2-40B4-BE49-F238E27FC236}">
                <a16:creationId xmlns:a16="http://schemas.microsoft.com/office/drawing/2014/main" id="{D58712AD-CE0C-4C41-B6EB-27E796BE20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3478" y="1571297"/>
            <a:ext cx="6470400" cy="3535587"/>
          </a:xfrm>
          <a:prstGeom prst="rect">
            <a:avLst/>
          </a:prstGeom>
        </p:spPr>
      </p:pic>
      <p:sp>
        <p:nvSpPr>
          <p:cNvPr id="7" name="TextBox 6">
            <a:extLst>
              <a:ext uri="{FF2B5EF4-FFF2-40B4-BE49-F238E27FC236}">
                <a16:creationId xmlns:a16="http://schemas.microsoft.com/office/drawing/2014/main" id="{B5C26F70-9395-4972-A2B3-0500493DC80B}"/>
              </a:ext>
            </a:extLst>
          </p:cNvPr>
          <p:cNvSpPr txBox="1"/>
          <p:nvPr/>
        </p:nvSpPr>
        <p:spPr>
          <a:xfrm>
            <a:off x="8618483" y="4183554"/>
            <a:ext cx="2554014" cy="923330"/>
          </a:xfrm>
          <a:prstGeom prst="rect">
            <a:avLst/>
          </a:prstGeom>
          <a:noFill/>
        </p:spPr>
        <p:txBody>
          <a:bodyPr wrap="square" rtlCol="0">
            <a:spAutoFit/>
          </a:bodyPr>
          <a:lstStyle/>
          <a:p>
            <a:r>
              <a:rPr lang="en-US" dirty="0"/>
              <a:t>Watch:</a:t>
            </a:r>
          </a:p>
          <a:p>
            <a:r>
              <a:rPr lang="en-US" dirty="0">
                <a:hlinkClick r:id="rId5"/>
              </a:rPr>
              <a:t>Civil War in4: Coming into War</a:t>
            </a:r>
            <a:endParaRPr lang="en-US" dirty="0"/>
          </a:p>
        </p:txBody>
      </p:sp>
    </p:spTree>
    <p:extLst>
      <p:ext uri="{BB962C8B-B14F-4D97-AF65-F5344CB8AC3E}">
        <p14:creationId xmlns:p14="http://schemas.microsoft.com/office/powerpoint/2010/main" val="318288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1EE6-9A02-4938-814F-CCAD566F132A}"/>
              </a:ext>
            </a:extLst>
          </p:cNvPr>
          <p:cNvSpPr>
            <a:spLocks noGrp="1"/>
          </p:cNvSpPr>
          <p:nvPr>
            <p:ph type="title"/>
          </p:nvPr>
        </p:nvSpPr>
        <p:spPr>
          <a:xfrm>
            <a:off x="838200" y="2766218"/>
            <a:ext cx="10515600" cy="1325563"/>
          </a:xfrm>
        </p:spPr>
        <p:txBody>
          <a:bodyPr/>
          <a:lstStyle/>
          <a:p>
            <a:pPr algn="ctr"/>
            <a:r>
              <a:rPr lang="en-US" dirty="0"/>
              <a:t>Major Events Prior to the War</a:t>
            </a:r>
          </a:p>
        </p:txBody>
      </p:sp>
    </p:spTree>
    <p:extLst>
      <p:ext uri="{BB962C8B-B14F-4D97-AF65-F5344CB8AC3E}">
        <p14:creationId xmlns:p14="http://schemas.microsoft.com/office/powerpoint/2010/main" val="323367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F7B-7709-488D-9D44-58BCFD639F0A}"/>
              </a:ext>
            </a:extLst>
          </p:cNvPr>
          <p:cNvSpPr>
            <a:spLocks noGrp="1"/>
          </p:cNvSpPr>
          <p:nvPr>
            <p:ph type="title"/>
          </p:nvPr>
        </p:nvSpPr>
        <p:spPr>
          <a:xfrm>
            <a:off x="838200" y="381166"/>
            <a:ext cx="10515600" cy="885705"/>
          </a:xfrm>
        </p:spPr>
        <p:txBody>
          <a:bodyPr>
            <a:normAutofit/>
          </a:bodyPr>
          <a:lstStyle/>
          <a:p>
            <a:pPr algn="ctr"/>
            <a:r>
              <a:rPr lang="en-US" sz="4000" dirty="0"/>
              <a:t>Timeline of Major Events</a:t>
            </a:r>
          </a:p>
        </p:txBody>
      </p:sp>
      <p:sp>
        <p:nvSpPr>
          <p:cNvPr id="3" name="Content Placeholder 2">
            <a:extLst>
              <a:ext uri="{FF2B5EF4-FFF2-40B4-BE49-F238E27FC236}">
                <a16:creationId xmlns:a16="http://schemas.microsoft.com/office/drawing/2014/main" id="{3A6A86F6-D659-4311-AA1B-04FD3A465604}"/>
              </a:ext>
            </a:extLst>
          </p:cNvPr>
          <p:cNvSpPr>
            <a:spLocks noGrp="1"/>
          </p:cNvSpPr>
          <p:nvPr>
            <p:ph idx="1"/>
          </p:nvPr>
        </p:nvSpPr>
        <p:spPr>
          <a:xfrm>
            <a:off x="838200" y="1475874"/>
            <a:ext cx="10515600" cy="4275675"/>
          </a:xfrm>
        </p:spPr>
        <p:txBody>
          <a:bodyPr/>
          <a:lstStyle/>
          <a:p>
            <a:r>
              <a:rPr lang="en-US" b="0" dirty="0"/>
              <a:t>1820 </a:t>
            </a:r>
            <a:r>
              <a:rPr lang="mr-IN" b="0" dirty="0"/>
              <a:t>–</a:t>
            </a:r>
            <a:r>
              <a:rPr lang="en-US" b="0" dirty="0"/>
              <a:t> </a:t>
            </a:r>
            <a:r>
              <a:rPr lang="en-US" b="0" dirty="0">
                <a:solidFill>
                  <a:schemeClr val="accent1"/>
                </a:solidFill>
              </a:rPr>
              <a:t>Territorial Compromise, Missouri Compromise</a:t>
            </a:r>
          </a:p>
          <a:p>
            <a:r>
              <a:rPr lang="en-US" b="0" dirty="0"/>
              <a:t>1850 </a:t>
            </a:r>
            <a:r>
              <a:rPr lang="mr-IN" b="0" dirty="0"/>
              <a:t>–</a:t>
            </a:r>
            <a:r>
              <a:rPr lang="en-US" b="0" dirty="0"/>
              <a:t> </a:t>
            </a:r>
            <a:r>
              <a:rPr lang="en-US" b="0" dirty="0">
                <a:solidFill>
                  <a:schemeClr val="accent1"/>
                </a:solidFill>
              </a:rPr>
              <a:t>Territorial Compromise, Fugitive Slave Act</a:t>
            </a:r>
          </a:p>
          <a:p>
            <a:r>
              <a:rPr lang="en-US" b="0" dirty="0"/>
              <a:t>1852 </a:t>
            </a:r>
            <a:r>
              <a:rPr lang="mr-IN" b="0" dirty="0"/>
              <a:t>–</a:t>
            </a:r>
            <a:r>
              <a:rPr lang="en-US" b="0" dirty="0"/>
              <a:t> </a:t>
            </a:r>
            <a:r>
              <a:rPr lang="en-US" b="0" dirty="0">
                <a:solidFill>
                  <a:schemeClr val="accent1"/>
                </a:solidFill>
              </a:rPr>
              <a:t>Uncle Tom’s Cabin is Published</a:t>
            </a:r>
          </a:p>
          <a:p>
            <a:r>
              <a:rPr lang="en-US" b="0" dirty="0"/>
              <a:t>1854 </a:t>
            </a:r>
            <a:r>
              <a:rPr lang="mr-IN" b="0" dirty="0"/>
              <a:t>–</a:t>
            </a:r>
            <a:r>
              <a:rPr lang="en-US" b="0" dirty="0"/>
              <a:t> </a:t>
            </a:r>
            <a:r>
              <a:rPr lang="en-US" b="0" dirty="0">
                <a:solidFill>
                  <a:schemeClr val="accent1"/>
                </a:solidFill>
              </a:rPr>
              <a:t>Kansas-Nebraska Act</a:t>
            </a:r>
          </a:p>
          <a:p>
            <a:r>
              <a:rPr lang="en-US" b="0" dirty="0"/>
              <a:t>1856 </a:t>
            </a:r>
            <a:r>
              <a:rPr lang="mr-IN" b="0" dirty="0"/>
              <a:t>–</a:t>
            </a:r>
            <a:r>
              <a:rPr lang="en-US" b="0" dirty="0"/>
              <a:t> </a:t>
            </a:r>
            <a:r>
              <a:rPr lang="en-US" b="0" dirty="0">
                <a:solidFill>
                  <a:schemeClr val="accent1"/>
                </a:solidFill>
              </a:rPr>
              <a:t>The Caning of Charles Sumner</a:t>
            </a:r>
          </a:p>
          <a:p>
            <a:r>
              <a:rPr lang="en-US" b="0" dirty="0"/>
              <a:t>1857 </a:t>
            </a:r>
            <a:r>
              <a:rPr lang="mr-IN" b="0" dirty="0"/>
              <a:t>–</a:t>
            </a:r>
            <a:r>
              <a:rPr lang="en-US" b="0" dirty="0"/>
              <a:t> </a:t>
            </a:r>
            <a:r>
              <a:rPr lang="en-US" b="0" dirty="0">
                <a:solidFill>
                  <a:schemeClr val="accent1"/>
                </a:solidFill>
              </a:rPr>
              <a:t>Dred Scott Supreme Court Case</a:t>
            </a:r>
          </a:p>
          <a:p>
            <a:r>
              <a:rPr lang="en-US" b="0" dirty="0"/>
              <a:t>1859 </a:t>
            </a:r>
            <a:r>
              <a:rPr lang="mr-IN" b="0" dirty="0"/>
              <a:t>–</a:t>
            </a:r>
            <a:r>
              <a:rPr lang="en-US" b="0" dirty="0"/>
              <a:t> </a:t>
            </a:r>
            <a:r>
              <a:rPr lang="en-US" b="0" dirty="0">
                <a:solidFill>
                  <a:schemeClr val="accent1"/>
                </a:solidFill>
              </a:rPr>
              <a:t>John Brown’s Raid</a:t>
            </a:r>
          </a:p>
          <a:p>
            <a:endParaRPr lang="en-US" dirty="0"/>
          </a:p>
        </p:txBody>
      </p:sp>
    </p:spTree>
    <p:extLst>
      <p:ext uri="{BB962C8B-B14F-4D97-AF65-F5344CB8AC3E}">
        <p14:creationId xmlns:p14="http://schemas.microsoft.com/office/powerpoint/2010/main" val="172206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8D6B-2A78-4E48-A856-59DE22118310}"/>
              </a:ext>
            </a:extLst>
          </p:cNvPr>
          <p:cNvSpPr>
            <a:spLocks noGrp="1"/>
          </p:cNvSpPr>
          <p:nvPr>
            <p:ph type="title"/>
          </p:nvPr>
        </p:nvSpPr>
        <p:spPr>
          <a:xfrm>
            <a:off x="838200" y="365125"/>
            <a:ext cx="10515600" cy="1014496"/>
          </a:xfrm>
        </p:spPr>
        <p:txBody>
          <a:bodyPr>
            <a:normAutofit/>
          </a:bodyPr>
          <a:lstStyle/>
          <a:p>
            <a:pPr algn="ctr"/>
            <a:r>
              <a:rPr lang="en-US" sz="4000" dirty="0"/>
              <a:t>Dred Scott</a:t>
            </a:r>
            <a:br>
              <a:rPr lang="en-US" dirty="0"/>
            </a:br>
            <a:r>
              <a:rPr lang="en-US" sz="2200" dirty="0">
                <a:solidFill>
                  <a:schemeClr val="accent1"/>
                </a:solidFill>
              </a:rPr>
              <a:t>1857</a:t>
            </a:r>
          </a:p>
        </p:txBody>
      </p:sp>
      <p:pic>
        <p:nvPicPr>
          <p:cNvPr id="4" name="Content Placeholder 4">
            <a:extLst>
              <a:ext uri="{FF2B5EF4-FFF2-40B4-BE49-F238E27FC236}">
                <a16:creationId xmlns:a16="http://schemas.microsoft.com/office/drawing/2014/main" id="{A943DB50-750A-4A09-9E0B-5E84DBD600F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90839" y="1502574"/>
            <a:ext cx="3640203" cy="4149832"/>
          </a:xfrm>
        </p:spPr>
      </p:pic>
      <p:sp>
        <p:nvSpPr>
          <p:cNvPr id="5" name="Content Placeholder 3">
            <a:extLst>
              <a:ext uri="{FF2B5EF4-FFF2-40B4-BE49-F238E27FC236}">
                <a16:creationId xmlns:a16="http://schemas.microsoft.com/office/drawing/2014/main" id="{9E58AA41-F42E-4941-B1E5-4F05BDA556AA}"/>
              </a:ext>
            </a:extLst>
          </p:cNvPr>
          <p:cNvSpPr txBox="1">
            <a:spLocks/>
          </p:cNvSpPr>
          <p:nvPr/>
        </p:nvSpPr>
        <p:spPr>
          <a:xfrm>
            <a:off x="6460960" y="3914274"/>
            <a:ext cx="4038600" cy="1738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ea typeface="Times New Roman" pitchFamily="18" charset="0"/>
              </a:rPr>
              <a:t>Scott was a slave who sued for his freedom based upon his extended residence, with his master, in the free states of Illinois and Wisconsin.</a:t>
            </a:r>
            <a:endParaRPr lang="en-US" sz="22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3172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95B0-EDC7-4F65-B74E-F5815E867555}"/>
              </a:ext>
            </a:extLst>
          </p:cNvPr>
          <p:cNvSpPr>
            <a:spLocks noGrp="1"/>
          </p:cNvSpPr>
          <p:nvPr>
            <p:ph type="title"/>
          </p:nvPr>
        </p:nvSpPr>
        <p:spPr>
          <a:xfrm>
            <a:off x="838200" y="365126"/>
            <a:ext cx="10515600" cy="1046580"/>
          </a:xfrm>
        </p:spPr>
        <p:txBody>
          <a:bodyPr>
            <a:normAutofit/>
          </a:bodyPr>
          <a:lstStyle/>
          <a:p>
            <a:pPr algn="ctr"/>
            <a:r>
              <a:rPr lang="en-US" sz="4000" dirty="0"/>
              <a:t>Dred Scott</a:t>
            </a:r>
            <a:br>
              <a:rPr lang="en-US" dirty="0"/>
            </a:br>
            <a:r>
              <a:rPr lang="en-US" sz="2800" dirty="0">
                <a:solidFill>
                  <a:schemeClr val="accent1"/>
                </a:solidFill>
              </a:rPr>
              <a:t>Supreme Court Decision</a:t>
            </a:r>
          </a:p>
        </p:txBody>
      </p:sp>
      <p:sp>
        <p:nvSpPr>
          <p:cNvPr id="3" name="Content Placeholder 2">
            <a:extLst>
              <a:ext uri="{FF2B5EF4-FFF2-40B4-BE49-F238E27FC236}">
                <a16:creationId xmlns:a16="http://schemas.microsoft.com/office/drawing/2014/main" id="{0507E68A-7B14-4C71-B36A-FE1694E68C59}"/>
              </a:ext>
            </a:extLst>
          </p:cNvPr>
          <p:cNvSpPr>
            <a:spLocks noGrp="1"/>
          </p:cNvSpPr>
          <p:nvPr>
            <p:ph idx="1"/>
          </p:nvPr>
        </p:nvSpPr>
        <p:spPr>
          <a:xfrm>
            <a:off x="838200" y="1572127"/>
            <a:ext cx="10515600" cy="4035044"/>
          </a:xfrm>
        </p:spPr>
        <p:txBody>
          <a:bodyPr>
            <a:normAutofit fontScale="92500" lnSpcReduction="10000"/>
          </a:bodyPr>
          <a:lstStyle/>
          <a:p>
            <a:pPr marL="0" indent="0">
              <a:buNone/>
            </a:pPr>
            <a:r>
              <a:rPr lang="en-US" b="0" dirty="0">
                <a:latin typeface="Georgia" pitchFamily="18" charset="0"/>
              </a:rPr>
              <a:t>“</a:t>
            </a:r>
            <a:r>
              <a:rPr lang="en-US" dirty="0">
                <a:latin typeface="Georgia" pitchFamily="18" charset="0"/>
              </a:rPr>
              <a:t>They [African Americans] are not included, and were not intended to be included, under the word ‘citizens' in the Constitution</a:t>
            </a:r>
            <a:r>
              <a:rPr lang="en-US" b="0" dirty="0">
                <a:latin typeface="Georgia" pitchFamily="18" charset="0"/>
              </a:rPr>
              <a:t>, and can therefore claim none of the rights and privileges which that instrument provides for and secures to citizens of the United States.”</a:t>
            </a:r>
          </a:p>
          <a:p>
            <a:endParaRPr lang="en-US" b="0" dirty="0">
              <a:latin typeface="Georgia" pitchFamily="18" charset="0"/>
            </a:endParaRPr>
          </a:p>
          <a:p>
            <a:pPr marL="0" indent="0">
              <a:buNone/>
            </a:pPr>
            <a:r>
              <a:rPr lang="en-US" b="0" dirty="0">
                <a:latin typeface="Georgia" pitchFamily="18" charset="0"/>
              </a:rPr>
              <a:t>“…the act of Congress which prohibited a citizen from holding and owning property [slaves] …north of the line therein mentioned is not warranted by the Constitution  and is therefore void…” </a:t>
            </a:r>
          </a:p>
          <a:p>
            <a:pPr marL="0" indent="0" algn="r">
              <a:buNone/>
            </a:pPr>
            <a:r>
              <a:rPr lang="en-US" b="0" dirty="0">
                <a:solidFill>
                  <a:schemeClr val="accent4"/>
                </a:solidFill>
              </a:rPr>
              <a:t>Chief Justice Roger Taney, Majority Opinion</a:t>
            </a:r>
          </a:p>
          <a:p>
            <a:endParaRPr lang="en-US" dirty="0"/>
          </a:p>
        </p:txBody>
      </p:sp>
    </p:spTree>
    <p:extLst>
      <p:ext uri="{BB962C8B-B14F-4D97-AF65-F5344CB8AC3E}">
        <p14:creationId xmlns:p14="http://schemas.microsoft.com/office/powerpoint/2010/main" val="237487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9EA0-F2F8-4BB8-BC05-191EAF5F536D}"/>
              </a:ext>
            </a:extLst>
          </p:cNvPr>
          <p:cNvSpPr>
            <a:spLocks noGrp="1"/>
          </p:cNvSpPr>
          <p:nvPr>
            <p:ph type="title"/>
          </p:nvPr>
        </p:nvSpPr>
        <p:spPr>
          <a:xfrm>
            <a:off x="838200" y="284915"/>
            <a:ext cx="10515600" cy="1325563"/>
          </a:xfrm>
        </p:spPr>
        <p:txBody>
          <a:bodyPr>
            <a:noAutofit/>
          </a:bodyPr>
          <a:lstStyle/>
          <a:p>
            <a:pPr algn="ctr"/>
            <a:r>
              <a:rPr lang="en-US" sz="4000" dirty="0"/>
              <a:t>John Brown’s Raid</a:t>
            </a:r>
            <a:br>
              <a:rPr lang="en-US" sz="4000" dirty="0"/>
            </a:br>
            <a:r>
              <a:rPr lang="en-US" sz="2800" dirty="0">
                <a:solidFill>
                  <a:schemeClr val="accent1"/>
                </a:solidFill>
              </a:rPr>
              <a:t>Harper’s Ferry, VA</a:t>
            </a:r>
            <a:br>
              <a:rPr lang="en-US" sz="2800" dirty="0">
                <a:solidFill>
                  <a:schemeClr val="accent1"/>
                </a:solidFill>
              </a:rPr>
            </a:br>
            <a:r>
              <a:rPr lang="en-US" sz="2800" dirty="0">
                <a:solidFill>
                  <a:schemeClr val="accent1"/>
                </a:solidFill>
              </a:rPr>
              <a:t>October 1859</a:t>
            </a:r>
          </a:p>
        </p:txBody>
      </p:sp>
      <p:pic>
        <p:nvPicPr>
          <p:cNvPr id="4" name="Content Placeholder 7">
            <a:extLst>
              <a:ext uri="{FF2B5EF4-FFF2-40B4-BE49-F238E27FC236}">
                <a16:creationId xmlns:a16="http://schemas.microsoft.com/office/drawing/2014/main" id="{9BD028CB-422A-4EFC-9983-5378C1B998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0404" y="1713332"/>
            <a:ext cx="2869303" cy="4078785"/>
          </a:xfrm>
          <a:prstGeom prst="rect">
            <a:avLst/>
          </a:prstGeom>
        </p:spPr>
      </p:pic>
      <p:pic>
        <p:nvPicPr>
          <p:cNvPr id="5" name="Content Placeholder 10">
            <a:extLst>
              <a:ext uri="{FF2B5EF4-FFF2-40B4-BE49-F238E27FC236}">
                <a16:creationId xmlns:a16="http://schemas.microsoft.com/office/drawing/2014/main" id="{333155D7-9572-4D5B-84E7-BA36A38DA4BB}"/>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352673" y="2021900"/>
            <a:ext cx="4696327" cy="3461648"/>
          </a:xfrm>
        </p:spPr>
      </p:pic>
    </p:spTree>
    <p:extLst>
      <p:ext uri="{BB962C8B-B14F-4D97-AF65-F5344CB8AC3E}">
        <p14:creationId xmlns:p14="http://schemas.microsoft.com/office/powerpoint/2010/main" val="281329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D40D-C77F-4A4E-8CFD-80D768A59E72}"/>
              </a:ext>
            </a:extLst>
          </p:cNvPr>
          <p:cNvSpPr>
            <a:spLocks noGrp="1"/>
          </p:cNvSpPr>
          <p:nvPr>
            <p:ph type="title"/>
          </p:nvPr>
        </p:nvSpPr>
        <p:spPr>
          <a:xfrm>
            <a:off x="838200" y="365125"/>
            <a:ext cx="10515600" cy="2217654"/>
          </a:xfrm>
        </p:spPr>
        <p:txBody>
          <a:bodyPr>
            <a:normAutofit fontScale="90000"/>
          </a:bodyPr>
          <a:lstStyle/>
          <a:p>
            <a:pPr algn="ctr"/>
            <a:r>
              <a:rPr lang="en-US" dirty="0"/>
              <a:t>“I, </a:t>
            </a:r>
            <a:r>
              <a:rPr lang="en-US" b="1" dirty="0"/>
              <a:t>John Brown</a:t>
            </a:r>
            <a:r>
              <a:rPr lang="en-US" dirty="0"/>
              <a:t>, am now quite certain that the crimes of this guilty land will never be purged away but with blood.”</a:t>
            </a:r>
          </a:p>
        </p:txBody>
      </p:sp>
      <p:pic>
        <p:nvPicPr>
          <p:cNvPr id="4" name="Content Placeholder 2">
            <a:extLst>
              <a:ext uri="{FF2B5EF4-FFF2-40B4-BE49-F238E27FC236}">
                <a16:creationId xmlns:a16="http://schemas.microsoft.com/office/drawing/2014/main" id="{002B9447-FB30-4929-841A-0680E48D58A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14700" y="2582779"/>
            <a:ext cx="5562600" cy="3690293"/>
          </a:xfrm>
        </p:spPr>
      </p:pic>
    </p:spTree>
    <p:extLst>
      <p:ext uri="{BB962C8B-B14F-4D97-AF65-F5344CB8AC3E}">
        <p14:creationId xmlns:p14="http://schemas.microsoft.com/office/powerpoint/2010/main" val="374334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5F35-FD09-46B5-833B-0E162964E15E}"/>
              </a:ext>
            </a:extLst>
          </p:cNvPr>
          <p:cNvSpPr>
            <a:spLocks noGrp="1"/>
          </p:cNvSpPr>
          <p:nvPr>
            <p:ph type="title"/>
          </p:nvPr>
        </p:nvSpPr>
        <p:spPr>
          <a:xfrm>
            <a:off x="838200" y="1746086"/>
            <a:ext cx="10515600" cy="3057142"/>
          </a:xfrm>
        </p:spPr>
        <p:txBody>
          <a:bodyPr>
            <a:noAutofit/>
          </a:bodyPr>
          <a:lstStyle/>
          <a:p>
            <a:pPr algn="ctr"/>
            <a:r>
              <a:rPr lang="en-US" sz="3200" dirty="0"/>
              <a:t>Inquiry Question</a:t>
            </a:r>
            <a:br>
              <a:rPr lang="en-US" sz="3200" dirty="0"/>
            </a:br>
            <a:r>
              <a:rPr lang="en-US" sz="3200" dirty="0">
                <a:solidFill>
                  <a:schemeClr val="accent1"/>
                </a:solidFill>
              </a:rPr>
              <a:t>What is the major source of disagreement which ultimately leads to the conflict known as the American Civil War?</a:t>
            </a:r>
          </a:p>
        </p:txBody>
      </p:sp>
    </p:spTree>
    <p:extLst>
      <p:ext uri="{BB962C8B-B14F-4D97-AF65-F5344CB8AC3E}">
        <p14:creationId xmlns:p14="http://schemas.microsoft.com/office/powerpoint/2010/main" val="177066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5F35-FD09-46B5-833B-0E162964E15E}"/>
              </a:ext>
            </a:extLst>
          </p:cNvPr>
          <p:cNvSpPr>
            <a:spLocks noGrp="1"/>
          </p:cNvSpPr>
          <p:nvPr>
            <p:ph type="title"/>
          </p:nvPr>
        </p:nvSpPr>
        <p:spPr>
          <a:xfrm>
            <a:off x="838200" y="1746086"/>
            <a:ext cx="10515600" cy="3057142"/>
          </a:xfrm>
        </p:spPr>
        <p:txBody>
          <a:bodyPr>
            <a:noAutofit/>
          </a:bodyPr>
          <a:lstStyle/>
          <a:p>
            <a:pPr algn="ctr"/>
            <a:r>
              <a:rPr lang="en-US" sz="3200" dirty="0"/>
              <a:t>Inquiry Question</a:t>
            </a:r>
            <a:br>
              <a:rPr lang="en-US" sz="3200" dirty="0"/>
            </a:br>
            <a:r>
              <a:rPr lang="en-US" sz="3200" dirty="0">
                <a:solidFill>
                  <a:schemeClr val="accent1"/>
                </a:solidFill>
              </a:rPr>
              <a:t>What is the major source of disagreement which ultimately leads to the conflict known as the American Civil War?</a:t>
            </a:r>
          </a:p>
        </p:txBody>
      </p:sp>
    </p:spTree>
    <p:extLst>
      <p:ext uri="{BB962C8B-B14F-4D97-AF65-F5344CB8AC3E}">
        <p14:creationId xmlns:p14="http://schemas.microsoft.com/office/powerpoint/2010/main" val="197560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838200" y="281043"/>
            <a:ext cx="10515600" cy="885704"/>
          </a:xfrm>
        </p:spPr>
        <p:txBody>
          <a:bodyPr>
            <a:normAutofit/>
          </a:bodyPr>
          <a:lstStyle/>
          <a:p>
            <a:pPr algn="ctr"/>
            <a:r>
              <a:rPr lang="en-US" sz="4000" dirty="0"/>
              <a:t>Vocabulary </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651641" y="1111469"/>
            <a:ext cx="10702159" cy="4635062"/>
          </a:xfrm>
        </p:spPr>
        <p:txBody>
          <a:bodyPr>
            <a:normAutofit fontScale="55000" lnSpcReduction="20000"/>
          </a:bodyPr>
          <a:lstStyle/>
          <a:p>
            <a:pPr marL="0" indent="0">
              <a:lnSpc>
                <a:spcPct val="120000"/>
              </a:lnSpc>
              <a:buNone/>
            </a:pPr>
            <a:r>
              <a:rPr lang="en-US" sz="3300" dirty="0"/>
              <a:t>Federal Government </a:t>
            </a:r>
            <a:r>
              <a:rPr lang="en-US" sz="3300" b="0" dirty="0"/>
              <a:t>– The central government for the entire country. In the United States each state has its own government, and each state is also a member of the ‘union’ in the country. As a member of the Union all the states and its citizens must abide by the laws of the central or federal government.</a:t>
            </a:r>
          </a:p>
          <a:p>
            <a:pPr marL="0" indent="0">
              <a:lnSpc>
                <a:spcPct val="120000"/>
              </a:lnSpc>
              <a:buNone/>
            </a:pPr>
            <a:r>
              <a:rPr lang="en-US" sz="3300" dirty="0"/>
              <a:t>Constitution</a:t>
            </a:r>
            <a:r>
              <a:rPr lang="en-US" sz="3300" b="0" dirty="0"/>
              <a:t> – A document listing the main ideas of how a country is run and organized. The United States Constitution lists how the government works and what rights are allowed to the federal government and citizens.</a:t>
            </a:r>
          </a:p>
          <a:p>
            <a:pPr marL="0" indent="0">
              <a:lnSpc>
                <a:spcPct val="120000"/>
              </a:lnSpc>
              <a:buNone/>
            </a:pPr>
            <a:r>
              <a:rPr lang="en-US" sz="3300" dirty="0"/>
              <a:t>Compromise</a:t>
            </a:r>
            <a:r>
              <a:rPr lang="en-US" sz="3300" b="0" dirty="0"/>
              <a:t> – An agreement between two or more people or groups of people. Usually neither side is totally happy, but it is a way to agree on how to move forward.</a:t>
            </a:r>
          </a:p>
          <a:p>
            <a:pPr marL="0" indent="0">
              <a:lnSpc>
                <a:spcPct val="120000"/>
              </a:lnSpc>
              <a:buNone/>
            </a:pPr>
            <a:r>
              <a:rPr lang="en-US" sz="3300" dirty="0"/>
              <a:t>Territory</a:t>
            </a:r>
            <a:r>
              <a:rPr lang="en-US" sz="3300" b="0" dirty="0"/>
              <a:t> – land that is part of a country, but not yet organized into a state with laws and representation in the federal government.</a:t>
            </a:r>
          </a:p>
          <a:p>
            <a:pPr marL="0" indent="0">
              <a:lnSpc>
                <a:spcPct val="120000"/>
              </a:lnSpc>
              <a:buNone/>
            </a:pPr>
            <a:r>
              <a:rPr lang="en-US" sz="3300" dirty="0"/>
              <a:t>Tariff </a:t>
            </a:r>
            <a:r>
              <a:rPr lang="en-US" sz="3300" b="0" dirty="0"/>
              <a:t>– the cost of goods or services that are traded over a state or national boarder. </a:t>
            </a:r>
          </a:p>
          <a:p>
            <a:pPr marL="0" indent="0">
              <a:lnSpc>
                <a:spcPct val="120000"/>
              </a:lnSpc>
              <a:buNone/>
            </a:pPr>
            <a:r>
              <a:rPr lang="en-US" sz="3300" dirty="0"/>
              <a:t>Slavery</a:t>
            </a:r>
            <a:r>
              <a:rPr lang="en-US" sz="3300" b="0" dirty="0"/>
              <a:t> – a human being working in any way without being paid. Usually a person in slavery is also not able to move about freely or control major events in their life.</a:t>
            </a:r>
          </a:p>
          <a:p>
            <a:endParaRPr lang="en-US" dirty="0"/>
          </a:p>
        </p:txBody>
      </p:sp>
    </p:spTree>
    <p:extLst>
      <p:ext uri="{BB962C8B-B14F-4D97-AF65-F5344CB8AC3E}">
        <p14:creationId xmlns:p14="http://schemas.microsoft.com/office/powerpoint/2010/main" val="413462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118999"/>
            <a:ext cx="10515600" cy="948770"/>
          </a:xfrm>
        </p:spPr>
        <p:txBody>
          <a:bodyPr>
            <a:normAutofit/>
          </a:bodyPr>
          <a:lstStyle/>
          <a:p>
            <a:pPr algn="ctr"/>
            <a:r>
              <a:rPr lang="en-US" sz="4000" dirty="0"/>
              <a:t>Westward Expansion</a:t>
            </a:r>
          </a:p>
        </p:txBody>
      </p:sp>
      <p:pic>
        <p:nvPicPr>
          <p:cNvPr id="3" name="Content Placeholder 5">
            <a:extLst>
              <a:ext uri="{FF2B5EF4-FFF2-40B4-BE49-F238E27FC236}">
                <a16:creationId xmlns:a16="http://schemas.microsoft.com/office/drawing/2014/main" id="{41B675B7-F31D-4F68-901B-7BDC27CF5A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61" t="1496" r="2596" b="3324"/>
          <a:stretch/>
        </p:blipFill>
        <p:spPr>
          <a:xfrm>
            <a:off x="2630905" y="944564"/>
            <a:ext cx="6334419" cy="4866688"/>
          </a:xfrm>
          <a:prstGeom prst="rect">
            <a:avLst/>
          </a:prstGeom>
        </p:spPr>
      </p:pic>
      <p:pic>
        <p:nvPicPr>
          <p:cNvPr id="4" name="Picture 3">
            <a:hlinkClick r:id="rId4"/>
            <a:extLst>
              <a:ext uri="{FF2B5EF4-FFF2-40B4-BE49-F238E27FC236}">
                <a16:creationId xmlns:a16="http://schemas.microsoft.com/office/drawing/2014/main" id="{7B8401F4-34F1-49EC-A18F-F01A374EDEC5}"/>
              </a:ext>
            </a:extLst>
          </p:cNvPr>
          <p:cNvPicPr>
            <a:picLocks noChangeAspect="1"/>
          </p:cNvPicPr>
          <p:nvPr/>
        </p:nvPicPr>
        <p:blipFill>
          <a:blip r:embed="rId5"/>
          <a:stretch>
            <a:fillRect/>
          </a:stretch>
        </p:blipFill>
        <p:spPr>
          <a:xfrm>
            <a:off x="10163217" y="4543468"/>
            <a:ext cx="877900" cy="688908"/>
          </a:xfrm>
          <a:prstGeom prst="rect">
            <a:avLst/>
          </a:prstGeom>
        </p:spPr>
      </p:pic>
      <p:sp>
        <p:nvSpPr>
          <p:cNvPr id="5" name="TextBox 4">
            <a:extLst>
              <a:ext uri="{FF2B5EF4-FFF2-40B4-BE49-F238E27FC236}">
                <a16:creationId xmlns:a16="http://schemas.microsoft.com/office/drawing/2014/main" id="{C9D7AC01-83C9-4523-99C8-2477AF0B83C2}"/>
              </a:ext>
            </a:extLst>
          </p:cNvPr>
          <p:cNvSpPr txBox="1"/>
          <p:nvPr/>
        </p:nvSpPr>
        <p:spPr>
          <a:xfrm>
            <a:off x="9356691" y="4887922"/>
            <a:ext cx="2490952" cy="923330"/>
          </a:xfrm>
          <a:prstGeom prst="rect">
            <a:avLst/>
          </a:prstGeom>
          <a:noFill/>
        </p:spPr>
        <p:txBody>
          <a:bodyPr wrap="square" rtlCol="0">
            <a:spAutoFit/>
          </a:bodyPr>
          <a:lstStyle/>
          <a:p>
            <a:r>
              <a:rPr lang="en-US" dirty="0"/>
              <a:t>Watch</a:t>
            </a:r>
          </a:p>
          <a:p>
            <a:r>
              <a:rPr lang="en-US" dirty="0">
                <a:hlinkClick r:id="rId6"/>
              </a:rPr>
              <a:t>Westward Expansion 1790-1861</a:t>
            </a:r>
            <a:endParaRPr lang="en-US" dirty="0"/>
          </a:p>
        </p:txBody>
      </p:sp>
    </p:spTree>
    <p:extLst>
      <p:ext uri="{BB962C8B-B14F-4D97-AF65-F5344CB8AC3E}">
        <p14:creationId xmlns:p14="http://schemas.microsoft.com/office/powerpoint/2010/main" val="6032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D37E-4663-4F57-A184-5A7F59D4E301}"/>
              </a:ext>
            </a:extLst>
          </p:cNvPr>
          <p:cNvSpPr>
            <a:spLocks noGrp="1"/>
          </p:cNvSpPr>
          <p:nvPr>
            <p:ph type="title"/>
          </p:nvPr>
        </p:nvSpPr>
        <p:spPr>
          <a:xfrm>
            <a:off x="838200" y="271218"/>
            <a:ext cx="10515600" cy="885705"/>
          </a:xfrm>
        </p:spPr>
        <p:txBody>
          <a:bodyPr>
            <a:normAutofit/>
          </a:bodyPr>
          <a:lstStyle/>
          <a:p>
            <a:pPr algn="ctr"/>
            <a:r>
              <a:rPr lang="en-US" sz="4000" dirty="0"/>
              <a:t>Westward Expansion</a:t>
            </a:r>
          </a:p>
        </p:txBody>
      </p:sp>
      <p:pic>
        <p:nvPicPr>
          <p:cNvPr id="4" name="Content Placeholder 3">
            <a:extLst>
              <a:ext uri="{FF2B5EF4-FFF2-40B4-BE49-F238E27FC236}">
                <a16:creationId xmlns:a16="http://schemas.microsoft.com/office/drawing/2014/main" id="{6E607869-3CDB-4B0A-A222-6EE765F5950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156923"/>
            <a:ext cx="7517902" cy="4544154"/>
          </a:xfrm>
          <a:prstGeom prst="rect">
            <a:avLst/>
          </a:prstGeom>
        </p:spPr>
      </p:pic>
      <p:sp>
        <p:nvSpPr>
          <p:cNvPr id="3" name="TextBox 2">
            <a:extLst>
              <a:ext uri="{FF2B5EF4-FFF2-40B4-BE49-F238E27FC236}">
                <a16:creationId xmlns:a16="http://schemas.microsoft.com/office/drawing/2014/main" id="{9F2FA84B-D272-4112-A4E7-F9685AE1BFEC}"/>
              </a:ext>
            </a:extLst>
          </p:cNvPr>
          <p:cNvSpPr txBox="1"/>
          <p:nvPr/>
        </p:nvSpPr>
        <p:spPr>
          <a:xfrm>
            <a:off x="8595111" y="3429000"/>
            <a:ext cx="2519680" cy="2308324"/>
          </a:xfrm>
          <a:prstGeom prst="rect">
            <a:avLst/>
          </a:prstGeom>
          <a:noFill/>
        </p:spPr>
        <p:txBody>
          <a:bodyPr wrap="square" rtlCol="0">
            <a:spAutoFit/>
          </a:bodyPr>
          <a:lstStyle/>
          <a:p>
            <a:pPr lvl="0"/>
            <a:endParaRPr lang="en-US" b="1" dirty="0">
              <a:solidFill>
                <a:schemeClr val="accent1"/>
              </a:solidFill>
            </a:endParaRPr>
          </a:p>
          <a:p>
            <a:pPr lvl="0"/>
            <a:r>
              <a:rPr lang="en-US" dirty="0">
                <a:solidFill>
                  <a:schemeClr val="accent1"/>
                </a:solidFill>
              </a:rPr>
              <a:t>According to the Missouri Compromise of 1820, what can you expect to occur with the territories above and below 36</a:t>
            </a:r>
            <a:r>
              <a:rPr lang="en-US" baseline="30000" dirty="0">
                <a:solidFill>
                  <a:schemeClr val="accent1"/>
                </a:solidFill>
              </a:rPr>
              <a:t>0</a:t>
            </a:r>
            <a:r>
              <a:rPr lang="en-US" dirty="0">
                <a:solidFill>
                  <a:schemeClr val="accent1"/>
                </a:solidFill>
              </a:rPr>
              <a:t>30’?  </a:t>
            </a:r>
          </a:p>
          <a:p>
            <a:r>
              <a:rPr lang="en-US" dirty="0"/>
              <a:t> </a:t>
            </a:r>
          </a:p>
        </p:txBody>
      </p:sp>
    </p:spTree>
    <p:extLst>
      <p:ext uri="{BB962C8B-B14F-4D97-AF65-F5344CB8AC3E}">
        <p14:creationId xmlns:p14="http://schemas.microsoft.com/office/powerpoint/2010/main" val="122941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9542-7514-4ECA-8D0D-F5A5D789E347}"/>
              </a:ext>
            </a:extLst>
          </p:cNvPr>
          <p:cNvSpPr>
            <a:spLocks noGrp="1"/>
          </p:cNvSpPr>
          <p:nvPr>
            <p:ph type="title"/>
          </p:nvPr>
        </p:nvSpPr>
        <p:spPr>
          <a:xfrm>
            <a:off x="838200" y="236788"/>
            <a:ext cx="10515600" cy="885705"/>
          </a:xfrm>
        </p:spPr>
        <p:txBody>
          <a:bodyPr>
            <a:normAutofit/>
          </a:bodyPr>
          <a:lstStyle/>
          <a:p>
            <a:pPr algn="ctr"/>
            <a:r>
              <a:rPr lang="en-US" sz="4000" dirty="0"/>
              <a:t>The United States in 1848</a:t>
            </a:r>
          </a:p>
        </p:txBody>
      </p:sp>
      <p:pic>
        <p:nvPicPr>
          <p:cNvPr id="4" name="Picture 3">
            <a:extLst>
              <a:ext uri="{FF2B5EF4-FFF2-40B4-BE49-F238E27FC236}">
                <a16:creationId xmlns:a16="http://schemas.microsoft.com/office/drawing/2014/main" id="{203B7E9B-201F-48B8-9584-E18A991CC01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1025" y="1216115"/>
            <a:ext cx="6457950" cy="4762500"/>
          </a:xfrm>
          <a:prstGeom prst="rect">
            <a:avLst/>
          </a:prstGeom>
          <a:noFill/>
          <a:ln>
            <a:noFill/>
          </a:ln>
        </p:spPr>
      </p:pic>
      <p:sp>
        <p:nvSpPr>
          <p:cNvPr id="3" name="Rectangle 2">
            <a:extLst>
              <a:ext uri="{FF2B5EF4-FFF2-40B4-BE49-F238E27FC236}">
                <a16:creationId xmlns:a16="http://schemas.microsoft.com/office/drawing/2014/main" id="{792C5E2F-65DC-49CE-981E-4BC30EAF62BE}"/>
              </a:ext>
            </a:extLst>
          </p:cNvPr>
          <p:cNvSpPr/>
          <p:nvPr/>
        </p:nvSpPr>
        <p:spPr>
          <a:xfrm>
            <a:off x="255905" y="3597365"/>
            <a:ext cx="3797935" cy="1692771"/>
          </a:xfrm>
          <a:prstGeom prst="rect">
            <a:avLst/>
          </a:prstGeom>
        </p:spPr>
        <p:txBody>
          <a:bodyPr wrap="square">
            <a:spAutoFit/>
          </a:bodyPr>
          <a:lstStyle/>
          <a:p>
            <a:r>
              <a:rPr lang="en-US" sz="2400" b="1" dirty="0"/>
              <a:t>Compromise of 1820</a:t>
            </a:r>
          </a:p>
          <a:p>
            <a:pPr marL="914400" lvl="1" indent="-457200">
              <a:buFont typeface="+mj-lt"/>
              <a:buAutoNum type="arabicPeriod"/>
            </a:pPr>
            <a:r>
              <a:rPr lang="en-US" sz="2000" dirty="0">
                <a:solidFill>
                  <a:schemeClr val="accent1"/>
                </a:solidFill>
              </a:rPr>
              <a:t>Maine = free state</a:t>
            </a:r>
          </a:p>
          <a:p>
            <a:pPr marL="914400" lvl="1" indent="-457200">
              <a:buFont typeface="+mj-lt"/>
              <a:buAutoNum type="arabicPeriod"/>
            </a:pPr>
            <a:r>
              <a:rPr lang="en-US" sz="2000" dirty="0">
                <a:solidFill>
                  <a:schemeClr val="accent1"/>
                </a:solidFill>
              </a:rPr>
              <a:t>Missouri = slave state</a:t>
            </a:r>
          </a:p>
          <a:p>
            <a:pPr marL="914400" lvl="1" indent="-457200">
              <a:buFont typeface="+mj-lt"/>
              <a:buAutoNum type="arabicPeriod"/>
            </a:pPr>
            <a:r>
              <a:rPr lang="en-US" sz="2000" dirty="0">
                <a:solidFill>
                  <a:schemeClr val="accent1"/>
                </a:solidFill>
              </a:rPr>
              <a:t>Land west of 36°30′ parallel = free states</a:t>
            </a:r>
          </a:p>
        </p:txBody>
      </p:sp>
    </p:spTree>
    <p:extLst>
      <p:ext uri="{BB962C8B-B14F-4D97-AF65-F5344CB8AC3E}">
        <p14:creationId xmlns:p14="http://schemas.microsoft.com/office/powerpoint/2010/main" val="125661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B1-FA58-4E06-985F-D581E07D3797}"/>
              </a:ext>
            </a:extLst>
          </p:cNvPr>
          <p:cNvSpPr>
            <a:spLocks noGrp="1"/>
          </p:cNvSpPr>
          <p:nvPr>
            <p:ph type="title"/>
          </p:nvPr>
        </p:nvSpPr>
        <p:spPr>
          <a:xfrm>
            <a:off x="838200" y="220746"/>
            <a:ext cx="10515600" cy="885705"/>
          </a:xfrm>
        </p:spPr>
        <p:txBody>
          <a:bodyPr>
            <a:normAutofit/>
          </a:bodyPr>
          <a:lstStyle/>
          <a:p>
            <a:pPr algn="ctr"/>
            <a:r>
              <a:rPr lang="en-US" sz="4000" dirty="0"/>
              <a:t>United States in 1850</a:t>
            </a:r>
          </a:p>
        </p:txBody>
      </p:sp>
      <p:pic>
        <p:nvPicPr>
          <p:cNvPr id="4" name="Content Placeholder 4">
            <a:extLst>
              <a:ext uri="{FF2B5EF4-FFF2-40B4-BE49-F238E27FC236}">
                <a16:creationId xmlns:a16="http://schemas.microsoft.com/office/drawing/2014/main" id="{A75A0BF3-C695-4DB9-9FD3-C41C3EAE17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8314" y="1189585"/>
            <a:ext cx="6201486" cy="4762317"/>
          </a:xfrm>
          <a:prstGeom prst="rect">
            <a:avLst/>
          </a:prstGeom>
        </p:spPr>
      </p:pic>
      <p:sp>
        <p:nvSpPr>
          <p:cNvPr id="3" name="Rectangle 2">
            <a:extLst>
              <a:ext uri="{FF2B5EF4-FFF2-40B4-BE49-F238E27FC236}">
                <a16:creationId xmlns:a16="http://schemas.microsoft.com/office/drawing/2014/main" id="{A6257362-4018-4EE2-8B01-57D28D96A250}"/>
              </a:ext>
            </a:extLst>
          </p:cNvPr>
          <p:cNvSpPr/>
          <p:nvPr/>
        </p:nvSpPr>
        <p:spPr>
          <a:xfrm>
            <a:off x="467360" y="1655090"/>
            <a:ext cx="3870960" cy="3831309"/>
          </a:xfrm>
          <a:prstGeom prst="rect">
            <a:avLst/>
          </a:prstGeom>
        </p:spPr>
        <p:txBody>
          <a:bodyPr wrap="square">
            <a:spAutoFit/>
          </a:bodyPr>
          <a:lstStyle/>
          <a:p>
            <a:r>
              <a:rPr lang="en-US" sz="2000" b="1" dirty="0">
                <a:solidFill>
                  <a:schemeClr val="tx2"/>
                </a:solidFill>
              </a:rPr>
              <a:t>Compromise of 1850</a:t>
            </a:r>
          </a:p>
          <a:p>
            <a:pPr marL="914400" lvl="1" indent="-457200">
              <a:buFont typeface="+mj-lt"/>
              <a:buAutoNum type="arabicPeriod"/>
            </a:pPr>
            <a:r>
              <a:rPr lang="en-US" sz="2000" dirty="0">
                <a:solidFill>
                  <a:schemeClr val="accent1"/>
                </a:solidFill>
              </a:rPr>
              <a:t>Stricter Fugitive Slave Law</a:t>
            </a:r>
          </a:p>
          <a:p>
            <a:pPr marL="914400" lvl="1" indent="-457200">
              <a:buFont typeface="+mj-lt"/>
              <a:buAutoNum type="arabicPeriod"/>
            </a:pPr>
            <a:r>
              <a:rPr lang="en-US" sz="2000" dirty="0">
                <a:solidFill>
                  <a:schemeClr val="accent1"/>
                </a:solidFill>
              </a:rPr>
              <a:t>Slavery remains in D.C</a:t>
            </a:r>
          </a:p>
          <a:p>
            <a:pPr marL="914400" lvl="1" indent="-457200">
              <a:buFont typeface="+mj-lt"/>
              <a:buAutoNum type="arabicPeriod"/>
            </a:pPr>
            <a:r>
              <a:rPr lang="en-US" sz="2000" dirty="0">
                <a:solidFill>
                  <a:schemeClr val="accent1"/>
                </a:solidFill>
              </a:rPr>
              <a:t>California = free state</a:t>
            </a:r>
          </a:p>
          <a:p>
            <a:pPr marL="914400" lvl="1" indent="-457200">
              <a:buFont typeface="+mj-lt"/>
              <a:buAutoNum type="arabicPeriod"/>
            </a:pPr>
            <a:r>
              <a:rPr lang="en-US" sz="2000" dirty="0">
                <a:solidFill>
                  <a:schemeClr val="accent1"/>
                </a:solidFill>
              </a:rPr>
              <a:t>New Mexico and Utah territories can personally rule on free vs. slave status</a:t>
            </a:r>
          </a:p>
          <a:p>
            <a:pPr marL="914400" lvl="1" indent="-457200">
              <a:buFont typeface="+mj-lt"/>
              <a:buAutoNum type="arabicPeriod"/>
            </a:pPr>
            <a:r>
              <a:rPr lang="en-US" sz="2000" dirty="0">
                <a:solidFill>
                  <a:schemeClr val="accent1"/>
                </a:solidFill>
              </a:rPr>
              <a:t>Texas’s borders = slave state (borders redefined)</a:t>
            </a:r>
          </a:p>
        </p:txBody>
      </p:sp>
    </p:spTree>
    <p:extLst>
      <p:ext uri="{BB962C8B-B14F-4D97-AF65-F5344CB8AC3E}">
        <p14:creationId xmlns:p14="http://schemas.microsoft.com/office/powerpoint/2010/main" val="61771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9676-B90E-43B6-BA55-36427E2D48EE}"/>
              </a:ext>
            </a:extLst>
          </p:cNvPr>
          <p:cNvSpPr>
            <a:spLocks noGrp="1"/>
          </p:cNvSpPr>
          <p:nvPr>
            <p:ph type="title"/>
          </p:nvPr>
        </p:nvSpPr>
        <p:spPr>
          <a:xfrm>
            <a:off x="1439699" y="246949"/>
            <a:ext cx="10515600" cy="855235"/>
          </a:xfrm>
        </p:spPr>
        <p:txBody>
          <a:bodyPr>
            <a:normAutofit/>
          </a:bodyPr>
          <a:lstStyle/>
          <a:p>
            <a:pPr algn="ctr"/>
            <a:r>
              <a:rPr lang="en-US" sz="4000" dirty="0"/>
              <a:t>Westward Expansion</a:t>
            </a:r>
          </a:p>
        </p:txBody>
      </p:sp>
      <p:pic>
        <p:nvPicPr>
          <p:cNvPr id="5" name="Picture 4" descr="A picture containing text, map&#10;&#10;Description automatically generated">
            <a:extLst>
              <a:ext uri="{FF2B5EF4-FFF2-40B4-BE49-F238E27FC236}">
                <a16:creationId xmlns:a16="http://schemas.microsoft.com/office/drawing/2014/main" id="{B6419273-27E3-4BF3-9C19-2EAC2A2BA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61" y="904239"/>
            <a:ext cx="6872277" cy="5622773"/>
          </a:xfrm>
          <a:prstGeom prst="rect">
            <a:avLst/>
          </a:prstGeom>
        </p:spPr>
      </p:pic>
    </p:spTree>
    <p:extLst>
      <p:ext uri="{BB962C8B-B14F-4D97-AF65-F5344CB8AC3E}">
        <p14:creationId xmlns:p14="http://schemas.microsoft.com/office/powerpoint/2010/main" val="147709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A7B-AAE9-4FC0-8317-453C9EDB7042}"/>
              </a:ext>
            </a:extLst>
          </p:cNvPr>
          <p:cNvSpPr>
            <a:spLocks noGrp="1"/>
          </p:cNvSpPr>
          <p:nvPr>
            <p:ph type="title"/>
          </p:nvPr>
        </p:nvSpPr>
        <p:spPr>
          <a:xfrm>
            <a:off x="838200" y="306380"/>
            <a:ext cx="10515600" cy="1195737"/>
          </a:xfrm>
        </p:spPr>
        <p:txBody>
          <a:bodyPr>
            <a:normAutofit/>
          </a:bodyPr>
          <a:lstStyle/>
          <a:p>
            <a:pPr algn="ctr"/>
            <a:r>
              <a:rPr lang="en-US" sz="4000" i="1" dirty="0"/>
              <a:t>Civil War in4: The War Between the States</a:t>
            </a:r>
          </a:p>
        </p:txBody>
      </p:sp>
      <p:pic>
        <p:nvPicPr>
          <p:cNvPr id="4" name="Picture 3">
            <a:hlinkClick r:id="rId3"/>
            <a:extLst>
              <a:ext uri="{FF2B5EF4-FFF2-40B4-BE49-F238E27FC236}">
                <a16:creationId xmlns:a16="http://schemas.microsoft.com/office/drawing/2014/main" id="{58FD5445-F50D-4F72-9223-6F4B249A5717}"/>
              </a:ext>
            </a:extLst>
          </p:cNvPr>
          <p:cNvPicPr>
            <a:picLocks noChangeAspect="1"/>
          </p:cNvPicPr>
          <p:nvPr/>
        </p:nvPicPr>
        <p:blipFill>
          <a:blip r:embed="rId4"/>
          <a:stretch>
            <a:fillRect/>
          </a:stretch>
        </p:blipFill>
        <p:spPr>
          <a:xfrm>
            <a:off x="9540622" y="3839100"/>
            <a:ext cx="877900" cy="688908"/>
          </a:xfrm>
          <a:prstGeom prst="rect">
            <a:avLst/>
          </a:prstGeom>
        </p:spPr>
      </p:pic>
      <p:sp>
        <p:nvSpPr>
          <p:cNvPr id="7" name="TextBox 6">
            <a:extLst>
              <a:ext uri="{FF2B5EF4-FFF2-40B4-BE49-F238E27FC236}">
                <a16:creationId xmlns:a16="http://schemas.microsoft.com/office/drawing/2014/main" id="{B5C26F70-9395-4972-A2B3-0500493DC80B}"/>
              </a:ext>
            </a:extLst>
          </p:cNvPr>
          <p:cNvSpPr txBox="1"/>
          <p:nvPr/>
        </p:nvSpPr>
        <p:spPr>
          <a:xfrm>
            <a:off x="8618483" y="4183554"/>
            <a:ext cx="2554014" cy="923330"/>
          </a:xfrm>
          <a:prstGeom prst="rect">
            <a:avLst/>
          </a:prstGeom>
          <a:noFill/>
        </p:spPr>
        <p:txBody>
          <a:bodyPr wrap="square" rtlCol="0">
            <a:spAutoFit/>
          </a:bodyPr>
          <a:lstStyle/>
          <a:p>
            <a:r>
              <a:rPr lang="en-US" dirty="0"/>
              <a:t>Watch:</a:t>
            </a:r>
          </a:p>
          <a:p>
            <a:r>
              <a:rPr lang="en-US" dirty="0">
                <a:hlinkClick r:id="rId5"/>
              </a:rPr>
              <a:t>Civil War in4: The War Between the States</a:t>
            </a:r>
            <a:endParaRPr lang="en-US" dirty="0"/>
          </a:p>
        </p:txBody>
      </p:sp>
      <p:pic>
        <p:nvPicPr>
          <p:cNvPr id="9" name="Picture 8" descr="A picture containing text&#10;&#10;Description automatically generated">
            <a:extLst>
              <a:ext uri="{FF2B5EF4-FFF2-40B4-BE49-F238E27FC236}">
                <a16:creationId xmlns:a16="http://schemas.microsoft.com/office/drawing/2014/main" id="{6C738EFB-CAB2-4FD8-A24D-E269E995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684" y="1810419"/>
            <a:ext cx="7638470" cy="3299587"/>
          </a:xfrm>
          <a:prstGeom prst="rect">
            <a:avLst/>
          </a:prstGeom>
        </p:spPr>
      </p:pic>
    </p:spTree>
    <p:extLst>
      <p:ext uri="{BB962C8B-B14F-4D97-AF65-F5344CB8AC3E}">
        <p14:creationId xmlns:p14="http://schemas.microsoft.com/office/powerpoint/2010/main" val="362630633"/>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TotalTime>
  <Words>1472</Words>
  <Application>Microsoft Office PowerPoint</Application>
  <PresentationFormat>Widescreen</PresentationFormat>
  <Paragraphs>96</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Adobe Devanagari</vt:lpstr>
      <vt:lpstr>Arial</vt:lpstr>
      <vt:lpstr>Calibri</vt:lpstr>
      <vt:lpstr>Georgia</vt:lpstr>
      <vt:lpstr>Times New Roman</vt:lpstr>
      <vt:lpstr>Office Theme</vt:lpstr>
      <vt:lpstr>Disunion</vt:lpstr>
      <vt:lpstr>Inquiry Question What is the major source of disagreement which ultimately leads to the conflict known as the American Civil War?</vt:lpstr>
      <vt:lpstr>Vocabulary </vt:lpstr>
      <vt:lpstr>Westward Expansion</vt:lpstr>
      <vt:lpstr>Westward Expansion</vt:lpstr>
      <vt:lpstr>The United States in 1848</vt:lpstr>
      <vt:lpstr>United States in 1850</vt:lpstr>
      <vt:lpstr>Westward Expansion</vt:lpstr>
      <vt:lpstr>Civil War in4: The War Between the States</vt:lpstr>
      <vt:lpstr>Civil War in4: Coming Into War</vt:lpstr>
      <vt:lpstr>Major Events Prior to the War</vt:lpstr>
      <vt:lpstr>Timeline of Major Events</vt:lpstr>
      <vt:lpstr>Dred Scott 1857</vt:lpstr>
      <vt:lpstr>Dred Scott Supreme Court Decision</vt:lpstr>
      <vt:lpstr>John Brown’s Raid Harper’s Ferry, VA October 1859</vt:lpstr>
      <vt:lpstr>“I, John Brown, am now quite certain that the crimes of this guilty land will never be purged away but with blood.”</vt:lpstr>
      <vt:lpstr>Inquiry Question What is the major source of disagreement which ultimately leads to the conflict known as the American Civil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Erin Dorsey</cp:lastModifiedBy>
  <cp:revision>62</cp:revision>
  <dcterms:created xsi:type="dcterms:W3CDTF">2019-06-11T12:13:11Z</dcterms:created>
  <dcterms:modified xsi:type="dcterms:W3CDTF">2025-02-27T14:44:23Z</dcterms:modified>
</cp:coreProperties>
</file>