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258" r:id="rId6"/>
    <p:sldId id="260" r:id="rId7"/>
    <p:sldId id="272" r:id="rId8"/>
    <p:sldId id="263" r:id="rId9"/>
    <p:sldId id="282" r:id="rId10"/>
    <p:sldId id="276" r:id="rId11"/>
    <p:sldId id="275" r:id="rId12"/>
    <p:sldId id="277" r:id="rId13"/>
    <p:sldId id="278" r:id="rId14"/>
    <p:sldId id="280" r:id="rId15"/>
    <p:sldId id="281"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10EFB-0BDA-24DB-EF3F-EC505B2CAAF0}" v="138" dt="2024-01-17T21:53:14.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5935" autoAdjust="0"/>
  </p:normalViewPr>
  <p:slideViewPr>
    <p:cSldViewPr snapToGrid="0">
      <p:cViewPr varScale="1">
        <p:scale>
          <a:sx n="72" d="100"/>
          <a:sy n="72" d="100"/>
        </p:scale>
        <p:origin x="874" y="58"/>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B6E6A-F574-4EEC-BDC3-A17A86E1740E}" type="datetimeFigureOut">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EA017-2EB8-453B-B301-E42CC9777967}" type="slidenum">
              <a:t>‹#›</a:t>
            </a:fld>
            <a:endParaRPr lang="en-US"/>
          </a:p>
        </p:txBody>
      </p:sp>
    </p:spTree>
    <p:extLst>
      <p:ext uri="{BB962C8B-B14F-4D97-AF65-F5344CB8AC3E}">
        <p14:creationId xmlns:p14="http://schemas.microsoft.com/office/powerpoint/2010/main" val="75743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battlefields.org/learn/articles/philadelphia-1787" TargetMode="External"/><Relationship Id="rId3" Type="http://schemas.openxmlformats.org/officeDocument/2006/relationships/hyperlink" Target="https://www.battlefields.org/learn/articles/treaty-paris" TargetMode="External"/><Relationship Id="rId7" Type="http://schemas.openxmlformats.org/officeDocument/2006/relationships/hyperlink" Target="https://www.battlefields.org/learn/articles/constitutional-conventio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battlefields.org/learn/articles/declaration-constitution" TargetMode="External"/><Relationship Id="rId5" Type="http://schemas.openxmlformats.org/officeDocument/2006/relationships/hyperlink" Target="https://www.battlefields.org/learn/primary-sources/constitution-united-states" TargetMode="External"/><Relationship Id="rId4" Type="http://schemas.openxmlformats.org/officeDocument/2006/relationships/hyperlink" Target="https://www.battlefields.org/learn/articles/articles-confederation"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primary-sources/constitution-united-stat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articles/who-signed-and-who-did-not-sign-us-constitu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attlefields.org/node/5316" TargetMode="External"/><Relationship Id="rId5" Type="http://schemas.openxmlformats.org/officeDocument/2006/relationships/hyperlink" Target="https://www.battlefields.org/learn/articles/federalist-papers" TargetMode="External"/><Relationship Id="rId4" Type="http://schemas.openxmlformats.org/officeDocument/2006/relationships/hyperlink" Target="https://www.battlefields.org/learn/articles/ratifying-constitu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biographies/james-madis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attlefields.org/node/451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learn/biographies/benjamin-frankli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attlefields.org/learn/biographies/roger-sherman" TargetMode="External"/><Relationship Id="rId5" Type="http://schemas.openxmlformats.org/officeDocument/2006/relationships/hyperlink" Target="https://www.battlefields.org/learn/biographies/gouverneur-morris" TargetMode="External"/><Relationship Id="rId4" Type="http://schemas.openxmlformats.org/officeDocument/2006/relationships/hyperlink" Target="https://www.battlefields.org/learn/biographies/james-madis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biographies/james-madison"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attlefields.org/learn/biographies/roger-sherman" TargetMode="External"/><Relationship Id="rId4" Type="http://schemas.openxmlformats.org/officeDocument/2006/relationships/hyperlink" Target="https://www.battlefields.org/learn/biographies/edmund-randolph"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ttlefields.org/node/521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battlefields.org/node/5221" TargetMode="External"/><Relationship Id="rId4" Type="http://schemas.openxmlformats.org/officeDocument/2006/relationships/hyperlink" Target="https://www.battlefields.org/node/525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Four years after the United States and Britain signed the </a:t>
            </a:r>
            <a:r>
              <a:rPr lang="en-US" b="0" i="0" u="none" strike="noStrike" dirty="0">
                <a:solidFill>
                  <a:srgbClr val="9C0202"/>
                </a:solidFill>
                <a:effectLst/>
                <a:latin typeface="Georgia" panose="02040502050405020303" pitchFamily="18" charset="0"/>
                <a:hlinkClick r:id="rId3"/>
              </a:rPr>
              <a:t>Treaty of Paris</a:t>
            </a:r>
            <a:r>
              <a:rPr lang="en-US" b="0" i="0" dirty="0">
                <a:solidFill>
                  <a:srgbClr val="3C3936"/>
                </a:solidFill>
                <a:effectLst/>
                <a:latin typeface="Georgia" panose="02040502050405020303" pitchFamily="18" charset="0"/>
              </a:rPr>
              <a:t>, the United States was in trouble. In 1781, the budding United States government had created the </a:t>
            </a:r>
            <a:r>
              <a:rPr lang="en-US" b="0" i="0" u="none" strike="noStrike" dirty="0">
                <a:solidFill>
                  <a:srgbClr val="9C0202"/>
                </a:solidFill>
                <a:effectLst/>
                <a:latin typeface="Georgia" panose="02040502050405020303" pitchFamily="18" charset="0"/>
                <a:hlinkClick r:id="rId4"/>
              </a:rPr>
              <a:t>Articles of Confederation</a:t>
            </a:r>
            <a:r>
              <a:rPr lang="en-US" b="0" i="0" dirty="0">
                <a:solidFill>
                  <a:srgbClr val="3C3936"/>
                </a:solidFill>
                <a:effectLst/>
                <a:latin typeface="Georgia" panose="02040502050405020303" pitchFamily="18" charset="0"/>
              </a:rPr>
              <a:t> to rule their new nation. These Articles purposefully gave more power to the states than a centralized government to counter the authoritarian nature of the British monarchy. However, because of the weak central government, the United States had trouble negotiating with foreign powers, raising money to support the pensions of Continental Army soldiers, and regulating commerce. Now these shortcomings were coming to a head, and the prominent political leaders of the United States worried that these shortcomings could mean an end to the United States. On May 25, 1787, fifty-five delegates met in the old Pennsylvania State House, now known as Independence Hall, in Philadelphia, Pennsylvania. The purpose of this Convention was to revise the Articles of Confederation and compensate for its shortcomings. However, the Convention ended with the </a:t>
            </a:r>
            <a:r>
              <a:rPr lang="en-US" b="0" i="0" u="none" strike="noStrike" dirty="0">
                <a:solidFill>
                  <a:srgbClr val="9C0202"/>
                </a:solidFill>
                <a:effectLst/>
                <a:latin typeface="Georgia" panose="02040502050405020303" pitchFamily="18" charset="0"/>
                <a:hlinkClick r:id="rId5"/>
              </a:rPr>
              <a:t>United States Constitution</a:t>
            </a:r>
            <a:r>
              <a:rPr lang="en-US" b="0" i="0" dirty="0">
                <a:solidFill>
                  <a:srgbClr val="3C3936"/>
                </a:solidFill>
                <a:effectLst/>
                <a:latin typeface="Georgia" panose="02040502050405020303" pitchFamily="18" charset="0"/>
              </a:rPr>
              <a:t>, a new system of government, and this Convention became known as the Constitutional Convention.  </a:t>
            </a:r>
          </a:p>
          <a:p>
            <a:r>
              <a:rPr lang="en-US" b="0" i="0" dirty="0">
                <a:solidFill>
                  <a:srgbClr val="3C3936"/>
                </a:solidFill>
                <a:effectLst/>
                <a:latin typeface="Georgia" panose="02040502050405020303" pitchFamily="18" charset="0"/>
              </a:rPr>
              <a:t>Read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From Declaration to Constitution: </a:t>
            </a:r>
            <a:r>
              <a:rPr lang="en-US" sz="1800" b="0" i="0" u="sng" strike="noStrike" dirty="0">
                <a:solidFill>
                  <a:srgbClr val="0563C1"/>
                </a:solidFill>
                <a:effectLst/>
                <a:latin typeface="Calibri" panose="020F0502020204030204" pitchFamily="34" charset="0"/>
                <a:hlinkClick r:id="rId6"/>
              </a:rPr>
              <a:t>https://www.battlefields.org/learn/articles/declaration-constitution</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The Constitutional Convention: </a:t>
            </a:r>
            <a:r>
              <a:rPr lang="en-US" sz="1800" b="0" i="0" u="sng" strike="noStrike" dirty="0">
                <a:solidFill>
                  <a:srgbClr val="0563C1"/>
                </a:solidFill>
                <a:effectLst/>
                <a:latin typeface="Calibri" panose="020F0502020204030204" pitchFamily="34" charset="0"/>
                <a:hlinkClick r:id="rId7"/>
              </a:rPr>
              <a:t>https://www.battlefields.org/learn/articles/constitutional-convention</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Philadelphia in 1787: </a:t>
            </a:r>
            <a:r>
              <a:rPr lang="en-US" sz="1800" b="0" i="0" u="sng" strike="noStrike" dirty="0">
                <a:solidFill>
                  <a:srgbClr val="0563C1"/>
                </a:solidFill>
                <a:effectLst/>
                <a:latin typeface="Calibri" panose="020F0502020204030204" pitchFamily="34" charset="0"/>
                <a:hlinkClick r:id="rId8"/>
              </a:rPr>
              <a:t>https://www.battlefields.org/learn/articles/philadelphia-1787</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The Articles of Confederation: </a:t>
            </a:r>
            <a:r>
              <a:rPr lang="en-US" sz="1800" b="0" i="0" u="sng" strike="noStrike" dirty="0">
                <a:solidFill>
                  <a:srgbClr val="0563C1"/>
                </a:solidFill>
                <a:effectLst/>
                <a:latin typeface="Calibri" panose="020F0502020204030204" pitchFamily="34" charset="0"/>
                <a:hlinkClick r:id="rId4"/>
              </a:rPr>
              <a:t>https://www.battlefields.org/learn/articles/articles-confederation</a:t>
            </a:r>
            <a:endParaRPr lang="en-US" dirty="0"/>
          </a:p>
          <a:p>
            <a:endParaRPr lang="en-US" dirty="0"/>
          </a:p>
        </p:txBody>
      </p:sp>
      <p:sp>
        <p:nvSpPr>
          <p:cNvPr id="4" name="Slide Number Placeholder 3"/>
          <p:cNvSpPr>
            <a:spLocks noGrp="1"/>
          </p:cNvSpPr>
          <p:nvPr>
            <p:ph type="sldNum" sz="quarter" idx="5"/>
          </p:nvPr>
        </p:nvSpPr>
        <p:spPr/>
        <p:txBody>
          <a:bodyPr/>
          <a:lstStyle/>
          <a:p>
            <a:fld id="{029EA017-2EB8-453B-B301-E42CC9777967}" type="slidenum">
              <a:t>2</a:t>
            </a:fld>
            <a:endParaRPr lang="en-US"/>
          </a:p>
        </p:txBody>
      </p:sp>
    </p:spTree>
    <p:extLst>
      <p:ext uri="{BB962C8B-B14F-4D97-AF65-F5344CB8AC3E}">
        <p14:creationId xmlns:p14="http://schemas.microsoft.com/office/powerpoint/2010/main" val="17225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Constitution of the United States: </a:t>
            </a:r>
            <a:r>
              <a:rPr lang="en-US" sz="1800" b="0" i="0" u="sng" strike="noStrike" dirty="0">
                <a:solidFill>
                  <a:srgbClr val="0563C1"/>
                </a:solidFill>
                <a:effectLst/>
                <a:latin typeface="Calibri" panose="020F0502020204030204" pitchFamily="34" charset="0"/>
                <a:hlinkClick r:id="rId3"/>
              </a:rPr>
              <a:t>https://www.battlefields.org/learn/primary-sources/constitution-united-states</a:t>
            </a:r>
            <a:endParaRPr lang="en-US" dirty="0"/>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11</a:t>
            </a:fld>
            <a:endParaRPr lang="en-US"/>
          </a:p>
        </p:txBody>
      </p:sp>
    </p:spTree>
    <p:extLst>
      <p:ext uri="{BB962C8B-B14F-4D97-AF65-F5344CB8AC3E}">
        <p14:creationId xmlns:p14="http://schemas.microsoft.com/office/powerpoint/2010/main" val="404074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Signed and Who Did Not Sign the Constitution? </a:t>
            </a:r>
            <a:r>
              <a:rPr lang="en-US" sz="1800" b="0" i="0" u="sng" strike="noStrike" dirty="0">
                <a:solidFill>
                  <a:srgbClr val="0563C1"/>
                </a:solidFill>
                <a:effectLst/>
                <a:latin typeface="Calibri" panose="020F0502020204030204" pitchFamily="34" charset="0"/>
                <a:hlinkClick r:id="rId3"/>
              </a:rPr>
              <a:t>https://www.battlefields.org/learn/articles/who-signed-and-who-did-not-sign-us-constitution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Ratifying the Constitution: </a:t>
            </a:r>
            <a:r>
              <a:rPr lang="en-US" sz="1800" b="0" i="0" u="sng" strike="noStrike" dirty="0">
                <a:solidFill>
                  <a:srgbClr val="0563C1"/>
                </a:solidFill>
                <a:effectLst/>
                <a:latin typeface="Calibri" panose="020F0502020204030204" pitchFamily="34" charset="0"/>
                <a:hlinkClick r:id="rId4"/>
              </a:rPr>
              <a:t>https://www.battlefields.org/learn/articles/ratifying-constitution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Federalist Papers: </a:t>
            </a:r>
            <a:r>
              <a:rPr lang="en-US" sz="1800" b="0" i="0" u="sng" strike="noStrike" dirty="0">
                <a:solidFill>
                  <a:srgbClr val="0563C1"/>
                </a:solidFill>
                <a:effectLst/>
                <a:latin typeface="Calibri" panose="020F0502020204030204" pitchFamily="34" charset="0"/>
                <a:hlinkClick r:id="rId5"/>
              </a:rPr>
              <a:t>https://www.battlefields.org/learn/articles/federalist-papers</a:t>
            </a:r>
            <a:endParaRPr lang="en-US" dirty="0"/>
          </a:p>
          <a:p>
            <a:r>
              <a:rPr lang="en-US" b="0" i="0" dirty="0">
                <a:solidFill>
                  <a:srgbClr val="3C3936"/>
                </a:solidFill>
                <a:effectLst/>
                <a:latin typeface="Georgia" panose="02040502050405020303" pitchFamily="18" charset="0"/>
              </a:rPr>
              <a:t>Most of the concerns rose from the lack of specific statements of rights protected and upheld through the Constitution. Freedom of speech, freedom of religion, freedom of press, freedom to assemble, the right to petition, safety from unlawful seizure, and a general guarantee of rights not outlined remaining in the hands of the people or the states numbered among top concerns. While delegates tried to assure the concerned parties that it was implied that anything not outlined in the Constitution remained protected and in the hands of the states or the people, many wanted it in writing. Before the convention adjourned, there were already plans to add amendments—a </a:t>
            </a:r>
            <a:r>
              <a:rPr lang="en-US" b="0" i="0" u="none" strike="noStrike" dirty="0">
                <a:solidFill>
                  <a:srgbClr val="9C0202"/>
                </a:solidFill>
                <a:effectLst/>
                <a:latin typeface="Georgia" panose="02040502050405020303" pitchFamily="18" charset="0"/>
                <a:hlinkClick r:id="rId6"/>
              </a:rPr>
              <a:t>Bill of Rights</a:t>
            </a:r>
            <a:r>
              <a:rPr lang="en-US" b="0" i="0" dirty="0">
                <a:solidFill>
                  <a:srgbClr val="3C3936"/>
                </a:solidFill>
                <a:effectLst/>
                <a:latin typeface="Georgia" panose="02040502050405020303" pitchFamily="18" charset="0"/>
              </a:rPr>
              <a:t>—to specifically outline and protect these and other freedoms. Still, some delegates at the Constitutional Convention decided not to sign the document to signal their concerns about its power without a Bill of Rights. </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12</a:t>
            </a:fld>
            <a:endParaRPr lang="en-US"/>
          </a:p>
        </p:txBody>
      </p:sp>
    </p:spTree>
    <p:extLst>
      <p:ext uri="{BB962C8B-B14F-4D97-AF65-F5344CB8AC3E}">
        <p14:creationId xmlns:p14="http://schemas.microsoft.com/office/powerpoint/2010/main" val="311647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 inquiry question to use in this lesson plan.</a:t>
            </a:r>
          </a:p>
        </p:txBody>
      </p:sp>
      <p:sp>
        <p:nvSpPr>
          <p:cNvPr id="4" name="Slide Number Placeholder 3"/>
          <p:cNvSpPr>
            <a:spLocks noGrp="1"/>
          </p:cNvSpPr>
          <p:nvPr>
            <p:ph type="sldNum" sz="quarter" idx="5"/>
          </p:nvPr>
        </p:nvSpPr>
        <p:spPr/>
        <p:txBody>
          <a:bodyPr/>
          <a:lstStyle/>
          <a:p>
            <a:fld id="{029EA017-2EB8-453B-B301-E42CC9777967}" type="slidenum">
              <a:rPr lang="en-US"/>
              <a:t>3</a:t>
            </a:fld>
            <a:endParaRPr lang="en-US"/>
          </a:p>
        </p:txBody>
      </p:sp>
    </p:spTree>
    <p:extLst>
      <p:ext uri="{BB962C8B-B14F-4D97-AF65-F5344CB8AC3E}">
        <p14:creationId xmlns:p14="http://schemas.microsoft.com/office/powerpoint/2010/main" val="379936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video is embedded in the slide, but here's a link: </a:t>
            </a:r>
            <a:r>
              <a:rPr lang="en-US" b="0" i="0" dirty="0">
                <a:solidFill>
                  <a:srgbClr val="242424"/>
                </a:solidFill>
                <a:effectLst/>
                <a:latin typeface="Aptos Narrow" panose="020B0004020202020204" pitchFamily="34" charset="0"/>
              </a:rPr>
              <a:t>https://www.battlefields.org/learn/videos/untold/united-states-constitution</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a:t>4</a:t>
            </a:fld>
            <a:endParaRPr lang="en-US"/>
          </a:p>
        </p:txBody>
      </p:sp>
    </p:spTree>
    <p:extLst>
      <p:ext uri="{BB962C8B-B14F-4D97-AF65-F5344CB8AC3E}">
        <p14:creationId xmlns:p14="http://schemas.microsoft.com/office/powerpoint/2010/main" val="109314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Aft>
                <a:spcPts val="1125"/>
              </a:spcAft>
            </a:pPr>
            <a:r>
              <a:rPr lang="en-US" b="0" i="0" dirty="0">
                <a:solidFill>
                  <a:srgbClr val="3C3936"/>
                </a:solidFill>
                <a:effectLst/>
                <a:latin typeface="Georgia" panose="02040502050405020303" pitchFamily="18" charset="0"/>
              </a:rPr>
              <a:t>Forms of Government: https://www.battlefields.org/learn/articles/forms-government </a:t>
            </a:r>
          </a:p>
          <a:p>
            <a:pPr marL="0" marR="0" lvl="0" indent="0" algn="l" defTabSz="914400" rtl="0" eaLnBrk="1" fontAlgn="base" latinLnBrk="0" hangingPunct="1">
              <a:lnSpc>
                <a:spcPct val="100000"/>
              </a:lnSpc>
              <a:spcBef>
                <a:spcPts val="0"/>
              </a:spcBef>
              <a:spcAft>
                <a:spcPts val="1125"/>
              </a:spcAft>
              <a:buClrTx/>
              <a:buSzTx/>
              <a:buFontTx/>
              <a:buNone/>
              <a:tabLst/>
              <a:defRPr/>
            </a:pPr>
            <a:r>
              <a:rPr lang="en-US" b="0" i="0" dirty="0">
                <a:solidFill>
                  <a:srgbClr val="3C3936"/>
                </a:solidFill>
                <a:effectLst/>
                <a:latin typeface="Georgia" panose="02040502050405020303" pitchFamily="18" charset="0"/>
              </a:rPr>
              <a:t>James Madison: </a:t>
            </a:r>
            <a:r>
              <a:rPr lang="en-US" sz="1800" b="0" i="0" u="sng" strike="noStrike" dirty="0">
                <a:solidFill>
                  <a:srgbClr val="0563C1"/>
                </a:solidFill>
                <a:effectLst/>
                <a:latin typeface="Calibri" panose="020F0502020204030204" pitchFamily="34" charset="0"/>
                <a:hlinkClick r:id="rId3"/>
              </a:rPr>
              <a:t>https://www.battlefields.org/learn/biographies/james-madison</a:t>
            </a:r>
            <a:endParaRPr lang="en-US" dirty="0"/>
          </a:p>
          <a:p>
            <a:pPr algn="l" fontAlgn="base">
              <a:spcAft>
                <a:spcPts val="1125"/>
              </a:spcAft>
            </a:pPr>
            <a:endParaRPr lang="en-US" b="0" i="0" dirty="0">
              <a:solidFill>
                <a:srgbClr val="3C3936"/>
              </a:solidFill>
              <a:effectLst/>
              <a:latin typeface="Georgia" panose="02040502050405020303" pitchFamily="18" charset="0"/>
            </a:endParaRPr>
          </a:p>
          <a:p>
            <a:pPr algn="l" fontAlgn="base">
              <a:spcAft>
                <a:spcPts val="1125"/>
              </a:spcAft>
            </a:pPr>
            <a:r>
              <a:rPr lang="en-US" b="0" i="0" dirty="0">
                <a:solidFill>
                  <a:srgbClr val="3C3936"/>
                </a:solidFill>
                <a:effectLst/>
                <a:latin typeface="Georgia" panose="02040502050405020303" pitchFamily="18" charset="0"/>
              </a:rPr>
              <a:t>Under the Articles of Confederation, most of the power rested with the states and the people. Essentially, the states of the confederation dictated to the central government what they would and would not do, a typical hallmark of confederations throughout history. While this may seem beneficial and protective of democracy at first glance, it often lacks staying power, and—as had already been experienced under the Articles of Confederation—lacks a central power to unite the states for the good, protection and prosperity of the country. </a:t>
            </a:r>
          </a:p>
          <a:p>
            <a:pPr algn="l" fontAlgn="base">
              <a:spcAft>
                <a:spcPts val="1125"/>
              </a:spcAft>
            </a:pPr>
            <a:r>
              <a:rPr lang="en-US" b="0" i="0" dirty="0">
                <a:solidFill>
                  <a:srgbClr val="3C3936"/>
                </a:solidFill>
                <a:effectLst/>
                <a:latin typeface="Georgia" panose="02040502050405020303" pitchFamily="18" charset="0"/>
              </a:rPr>
              <a:t>Most of the delegates at the Philadelphia Convention (</a:t>
            </a:r>
            <a:r>
              <a:rPr lang="en-US" b="0" i="0" u="none" strike="noStrike" dirty="0">
                <a:solidFill>
                  <a:srgbClr val="9C0202"/>
                </a:solidFill>
                <a:effectLst/>
                <a:latin typeface="inherit"/>
                <a:hlinkClick r:id="rId4"/>
              </a:rPr>
              <a:t>Constitutional Convention)</a:t>
            </a:r>
            <a:r>
              <a:rPr lang="en-US" b="0" i="0" dirty="0">
                <a:solidFill>
                  <a:srgbClr val="3C3936"/>
                </a:solidFill>
                <a:effectLst/>
                <a:latin typeface="Georgia" panose="02040502050405020303" pitchFamily="18" charset="0"/>
              </a:rPr>
              <a:t> in 1787 wanted a democratic form of government but debated how to balance the power needed for an effective federal government. Some also worried about the weaknesses of direct democracy, while still acknowledging that the voice of the people was important. With a stronger central government than a confederacy but with limits to that centralized power outlined by a governing document, the United States adopted the form of a federal democratic-republic form of government outlined in a constitution. </a:t>
            </a:r>
          </a:p>
        </p:txBody>
      </p:sp>
      <p:sp>
        <p:nvSpPr>
          <p:cNvPr id="4" name="Slide Number Placeholder 3"/>
          <p:cNvSpPr>
            <a:spLocks noGrp="1"/>
          </p:cNvSpPr>
          <p:nvPr>
            <p:ph type="sldNum" sz="quarter" idx="5"/>
          </p:nvPr>
        </p:nvSpPr>
        <p:spPr/>
        <p:txBody>
          <a:bodyPr/>
          <a:lstStyle/>
          <a:p>
            <a:fld id="{029EA017-2EB8-453B-B301-E42CC9777967}" type="slidenum">
              <a:rPr lang="en-US"/>
              <a:t>5</a:t>
            </a:fld>
            <a:endParaRPr lang="en-US"/>
          </a:p>
        </p:txBody>
      </p:sp>
    </p:spTree>
    <p:extLst>
      <p:ext uri="{BB962C8B-B14F-4D97-AF65-F5344CB8AC3E}">
        <p14:creationId xmlns:p14="http://schemas.microsoft.com/office/powerpoint/2010/main" val="8253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Signed and Who Did Not Sign The Constitution? https://www.battlefields.org/learn/articles/who-signed-and-who-did-not-sign-us-constitution </a:t>
            </a:r>
          </a:p>
          <a:p>
            <a:r>
              <a:rPr lang="en-US" dirty="0"/>
              <a:t>George Washington: https://www.battlefields.org/learn/biographies/george-Washington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Benjamin Franklin: </a:t>
            </a:r>
            <a:r>
              <a:rPr lang="en-US" sz="1800" b="0" i="0" u="sng" strike="noStrike" dirty="0">
                <a:solidFill>
                  <a:srgbClr val="0563C1"/>
                </a:solidFill>
                <a:effectLst/>
                <a:latin typeface="Calibri" panose="020F0502020204030204" pitchFamily="34" charset="0"/>
                <a:hlinkClick r:id="rId3"/>
              </a:rPr>
              <a:t>https://www.battlefields.org/learn/biographies/benjamin-franklin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Madison: </a:t>
            </a:r>
            <a:r>
              <a:rPr lang="en-US" sz="1800" b="0" i="0" u="sng" strike="noStrike" dirty="0">
                <a:solidFill>
                  <a:srgbClr val="0563C1"/>
                </a:solidFill>
                <a:effectLst/>
                <a:latin typeface="Calibri" panose="020F0502020204030204" pitchFamily="34" charset="0"/>
                <a:hlinkClick r:id="rId4"/>
              </a:rPr>
              <a:t>https://www.battlefields.org/learn/biographies/james-madison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Gouverneur Morris: </a:t>
            </a:r>
            <a:r>
              <a:rPr lang="en-US" sz="1800" b="0" i="0" u="sng" strike="noStrike" dirty="0">
                <a:solidFill>
                  <a:srgbClr val="0563C1"/>
                </a:solidFill>
                <a:effectLst/>
                <a:latin typeface="Calibri" panose="020F0502020204030204" pitchFamily="34" charset="0"/>
                <a:hlinkClick r:id="rId5"/>
              </a:rPr>
              <a:t>https://www.battlefields.org/learn/biographies/gouverneur-morris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Roger Sherman: </a:t>
            </a:r>
            <a:r>
              <a:rPr lang="en-US" sz="1800" b="0" i="0" u="sng" strike="noStrike" dirty="0">
                <a:solidFill>
                  <a:srgbClr val="0563C1"/>
                </a:solidFill>
                <a:effectLst/>
                <a:latin typeface="Calibri" panose="020F0502020204030204" pitchFamily="34" charset="0"/>
                <a:hlinkClick r:id="rId6"/>
              </a:rPr>
              <a:t>https://www.battlefields.org/learn/biographies/roger-sherman</a:t>
            </a:r>
            <a:endParaRPr lang="en-US" dirty="0"/>
          </a:p>
          <a:p>
            <a:r>
              <a:rPr lang="en-US" dirty="0"/>
              <a:t>Charles Pinckney: https://www.battlefields.org/learn/biographies/charles-pinckney </a:t>
            </a:r>
          </a:p>
          <a:p>
            <a:r>
              <a:rPr lang="en-US" dirty="0"/>
              <a:t>Alexander Hamilton: https://www.battlefields.org/learn/biographies/alexander-Hamilton </a:t>
            </a:r>
          </a:p>
        </p:txBody>
      </p:sp>
      <p:sp>
        <p:nvSpPr>
          <p:cNvPr id="4" name="Slide Number Placeholder 3"/>
          <p:cNvSpPr>
            <a:spLocks noGrp="1"/>
          </p:cNvSpPr>
          <p:nvPr>
            <p:ph type="sldNum" sz="quarter" idx="5"/>
          </p:nvPr>
        </p:nvSpPr>
        <p:spPr/>
        <p:txBody>
          <a:bodyPr/>
          <a:lstStyle/>
          <a:p>
            <a:fld id="{029EA017-2EB8-453B-B301-E42CC9777967}" type="slidenum">
              <a:rPr lang="en-US" smtClean="0"/>
              <a:t>6</a:t>
            </a:fld>
            <a:endParaRPr lang="en-US"/>
          </a:p>
        </p:txBody>
      </p:sp>
    </p:spTree>
    <p:extLst>
      <p:ext uri="{BB962C8B-B14F-4D97-AF65-F5344CB8AC3E}">
        <p14:creationId xmlns:p14="http://schemas.microsoft.com/office/powerpoint/2010/main" val="297824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Once the Convention decided on drafting a new governmental system, arguments began. The Virginia Plan, proposed by </a:t>
            </a:r>
            <a:r>
              <a:rPr lang="en-US" b="0" i="0" u="none" strike="noStrike" dirty="0">
                <a:solidFill>
                  <a:srgbClr val="9C0202"/>
                </a:solidFill>
                <a:effectLst/>
                <a:latin typeface="Georgia" panose="02040502050405020303" pitchFamily="18" charset="0"/>
                <a:hlinkClick r:id="rId3"/>
              </a:rPr>
              <a:t>James Madison</a:t>
            </a:r>
            <a:r>
              <a:rPr lang="en-US" b="0" i="0" u="none" strike="noStrike" dirty="0">
                <a:solidFill>
                  <a:srgbClr val="3C3936"/>
                </a:solidFill>
                <a:effectLst/>
                <a:latin typeface="Georgia" panose="02040502050405020303" pitchFamily="18" charset="0"/>
              </a:rPr>
              <a:t> and presented by Edmund Randolph, </a:t>
            </a:r>
            <a:r>
              <a:rPr lang="en-US" b="0" i="0" dirty="0">
                <a:solidFill>
                  <a:srgbClr val="3C3936"/>
                </a:solidFill>
                <a:effectLst/>
                <a:latin typeface="Georgia" panose="02040502050405020303" pitchFamily="18" charset="0"/>
              </a:rPr>
              <a:t>included three branches of government: the Legislative Branch, the Executive Branch, and the Judicial Branch. The Legislative Branch was to be comprised of a Senate and a House of Representatives. Representatives of both were determined by the population of each state. William Paterson, a delegate of New Jersey, noted that the Legislative Branch favored states with higher populations, such as Virginia, as opposed to states with lower populations, such as New Jersey. In the New Jersey Plan, Patterson proposed that there was to be only one house in the Legislative Branch and that each state get only one representative. This revision made representation an even playing field against the states. Arguments ensued until the Connecticut Compromise was proposed. This compromise retained the three branches of government from the Virginia Plan. However, the Senate in the Legislative Branch was to be comprised of two representatives per state, and the House of Representatives was to be comprised of representatives proportional to the state’s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Edmund Randolph: </a:t>
            </a:r>
            <a:r>
              <a:rPr lang="en-US" sz="1800" b="0" i="0" u="sng" strike="noStrike" dirty="0">
                <a:solidFill>
                  <a:srgbClr val="0563C1"/>
                </a:solidFill>
                <a:effectLst/>
                <a:latin typeface="Calibri" panose="020F0502020204030204" pitchFamily="34" charset="0"/>
                <a:hlinkClick r:id="rId4"/>
              </a:rPr>
              <a:t>https://www.battlefields.org/learn/biographies/edmund-randolph</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Roger Sherman: </a:t>
            </a:r>
            <a:r>
              <a:rPr lang="en-US" sz="1800" b="0" i="0" u="sng" strike="noStrike" dirty="0">
                <a:solidFill>
                  <a:srgbClr val="0563C1"/>
                </a:solidFill>
                <a:effectLst/>
                <a:latin typeface="Calibri" panose="020F0502020204030204" pitchFamily="34" charset="0"/>
                <a:hlinkClick r:id="rId5"/>
              </a:rPr>
              <a:t>https://www.battlefields.org/learn/biographies/roger-sherman</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Forms of Government: https://www.battlefields.org/learn/articles/forms-government </a:t>
            </a:r>
          </a:p>
          <a:p>
            <a:r>
              <a:rPr lang="en-US" b="0" i="0" dirty="0">
                <a:solidFill>
                  <a:srgbClr val="3C3936"/>
                </a:solidFill>
                <a:effectLst/>
                <a:latin typeface="Georgia" panose="02040502050405020303" pitchFamily="18" charset="0"/>
              </a:rPr>
              <a:t>Constitutional Convention: https://www.battlefields.org/learn/articles/constitutional-convention </a:t>
            </a:r>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7</a:t>
            </a:fld>
            <a:endParaRPr lang="en-US"/>
          </a:p>
        </p:txBody>
      </p:sp>
    </p:spTree>
    <p:extLst>
      <p:ext uri="{BB962C8B-B14F-4D97-AF65-F5344CB8AC3E}">
        <p14:creationId xmlns:p14="http://schemas.microsoft.com/office/powerpoint/2010/main" val="46064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26D23-A258-715A-5873-783E124E4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14942-CE20-9A94-ED73-AC5EE8B1C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0639B-7B4B-25F2-32C4-7706A5A461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The video is embedded in the slide, but here's a link: https://www.battlefields.org/learn/videos/untold/all-men-created-equal </a:t>
            </a:r>
            <a:endParaRPr lang="en-US" dirty="0"/>
          </a:p>
          <a:p>
            <a:endParaRPr lang="en-US" dirty="0"/>
          </a:p>
        </p:txBody>
      </p:sp>
      <p:sp>
        <p:nvSpPr>
          <p:cNvPr id="4" name="Slide Number Placeholder 3">
            <a:extLst>
              <a:ext uri="{FF2B5EF4-FFF2-40B4-BE49-F238E27FC236}">
                <a16:creationId xmlns:a16="http://schemas.microsoft.com/office/drawing/2014/main" id="{B555C4BF-616A-BB4B-4DCA-45C02567187A}"/>
              </a:ext>
            </a:extLst>
          </p:cNvPr>
          <p:cNvSpPr>
            <a:spLocks noGrp="1"/>
          </p:cNvSpPr>
          <p:nvPr>
            <p:ph type="sldNum" sz="quarter" idx="5"/>
          </p:nvPr>
        </p:nvSpPr>
        <p:spPr/>
        <p:txBody>
          <a:bodyPr/>
          <a:lstStyle/>
          <a:p>
            <a:fld id="{029EA017-2EB8-453B-B301-E42CC9777967}" type="slidenum">
              <a:rPr lang="en-US"/>
              <a:t>8</a:t>
            </a:fld>
            <a:endParaRPr lang="en-US"/>
          </a:p>
        </p:txBody>
      </p:sp>
    </p:spTree>
    <p:extLst>
      <p:ext uri="{BB962C8B-B14F-4D97-AF65-F5344CB8AC3E}">
        <p14:creationId xmlns:p14="http://schemas.microsoft.com/office/powerpoint/2010/main" val="363451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Aft>
                <a:spcPts val="1125"/>
              </a:spcAft>
            </a:pPr>
            <a:r>
              <a:rPr lang="en-US" b="0" i="0" dirty="0">
                <a:solidFill>
                  <a:srgbClr val="3C3936"/>
                </a:solidFill>
                <a:effectLst/>
                <a:latin typeface="Georgia" panose="02040502050405020303" pitchFamily="18" charset="0"/>
              </a:rPr>
              <a:t>Read more: https://www.battlefields.org/learn/articles/slavery-and-constitution </a:t>
            </a:r>
          </a:p>
          <a:p>
            <a:pPr algn="l" fontAlgn="base">
              <a:spcAft>
                <a:spcPts val="1125"/>
              </a:spcAft>
            </a:pPr>
            <a:r>
              <a:rPr lang="en-US" b="0" i="0" dirty="0">
                <a:solidFill>
                  <a:srgbClr val="3C3936"/>
                </a:solidFill>
                <a:effectLst/>
                <a:latin typeface="Georgia" panose="02040502050405020303" pitchFamily="18" charset="0"/>
              </a:rPr>
              <a:t>Representation in Congress based on population sparked the debate. Enslaved people were part of a state’s population, but should they be represented? Enslaved people were considered property without rights or privileges, but southern states argued that enslaved people should be included in the population count toward that state’s number of delegates in the House of Representatives. Smaller states and northern states realized this would distort the number of representatives that southern states sent to congress and protested on political and moral grounds. </a:t>
            </a:r>
          </a:p>
          <a:p>
            <a:pPr algn="l" fontAlgn="base">
              <a:spcAft>
                <a:spcPts val="1125"/>
              </a:spcAft>
            </a:pPr>
            <a:r>
              <a:rPr lang="en-US" b="0" i="0" dirty="0">
                <a:solidFill>
                  <a:srgbClr val="3C3936"/>
                </a:solidFill>
                <a:effectLst/>
                <a:latin typeface="Georgia" panose="02040502050405020303" pitchFamily="18" charset="0"/>
              </a:rPr>
              <a:t>Eventually, the convention adopted the Three-Fifths Compromise which counted three-fifths of a state’s slave population for representation. This still gave southern states with large slave populations an advantage with more representatives and more electoral votes. The three-fifths number did not come from a belief that enslaved people were part human; rather, the number was derived from an approximation of measuring wealth that an enslaved person contributed to that state’s economy. The Three-Fifths concept predated the Constitutional Convention had had been debated in the Confederation Congress, but for the first time it was added to a national government document in 1787. The additional seats in Congress that southern states gained with the Three-Fifths Compromise created the “Slave Power” in the legislature and allowed bills favorable to the southern region to pass more easily in congress. The frustration over imbalances of regional political power led to future compromises like </a:t>
            </a:r>
            <a:r>
              <a:rPr lang="en-US" b="0" i="0" u="none" strike="noStrike" dirty="0">
                <a:solidFill>
                  <a:srgbClr val="9C0202"/>
                </a:solidFill>
                <a:effectLst/>
                <a:latin typeface="inherit"/>
                <a:hlinkClick r:id="rId3"/>
              </a:rPr>
              <a:t>The Missouri Compromise (1820)</a:t>
            </a:r>
            <a:r>
              <a:rPr lang="en-US" b="0" i="0" dirty="0">
                <a:solidFill>
                  <a:srgbClr val="3C3936"/>
                </a:solidFill>
                <a:effectLst/>
                <a:latin typeface="Georgia" panose="02040502050405020303" pitchFamily="18" charset="0"/>
              </a:rPr>
              <a:t>, the </a:t>
            </a:r>
            <a:r>
              <a:rPr lang="en-US" b="0" i="0" u="none" strike="noStrike" dirty="0">
                <a:solidFill>
                  <a:srgbClr val="9C0202"/>
                </a:solidFill>
                <a:effectLst/>
                <a:latin typeface="inherit"/>
                <a:hlinkClick r:id="rId4"/>
              </a:rPr>
              <a:t>Compromise of 1850</a:t>
            </a:r>
            <a:r>
              <a:rPr lang="en-US" b="0" i="0" dirty="0">
                <a:solidFill>
                  <a:srgbClr val="3C3936"/>
                </a:solidFill>
                <a:effectLst/>
                <a:latin typeface="Georgia" panose="02040502050405020303" pitchFamily="18" charset="0"/>
              </a:rPr>
              <a:t> and the </a:t>
            </a:r>
            <a:r>
              <a:rPr lang="en-US" b="0" i="0" u="none" strike="noStrike" dirty="0">
                <a:solidFill>
                  <a:srgbClr val="9C0202"/>
                </a:solidFill>
                <a:effectLst/>
                <a:latin typeface="inherit"/>
                <a:hlinkClick r:id="rId5"/>
              </a:rPr>
              <a:t>Kansas-Nebraska Act.</a:t>
            </a:r>
            <a:r>
              <a:rPr lang="en-US" b="0" i="0" dirty="0">
                <a:solidFill>
                  <a:srgbClr val="3C3936"/>
                </a:solidFill>
                <a:effectLst/>
                <a:latin typeface="Georgia" panose="02040502050405020303" pitchFamily="18" charset="0"/>
              </a:rPr>
              <a:t> More electoral votes from slave-holding states also meant the greater likelihood of their preferred candidate for president, and in time, meant Supreme Court justices favorable to slavery. </a:t>
            </a:r>
          </a:p>
          <a:p>
            <a:pPr algn="l" fontAlgn="base">
              <a:spcAft>
                <a:spcPts val="1125"/>
              </a:spcAft>
            </a:pPr>
            <a:r>
              <a:rPr lang="en-US" b="0" i="0" dirty="0">
                <a:solidFill>
                  <a:srgbClr val="3C3936"/>
                </a:solidFill>
                <a:effectLst/>
                <a:latin typeface="Georgia" panose="02040502050405020303" pitchFamily="18" charset="0"/>
              </a:rPr>
              <a:t>Other aspects of slavery in the United States came under debate and were addressed in the Constitution, including the slave trade, fugitive slave laws and suppression of slave revolts.</a:t>
            </a:r>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9</a:t>
            </a:fld>
            <a:endParaRPr lang="en-US"/>
          </a:p>
        </p:txBody>
      </p:sp>
    </p:spTree>
    <p:extLst>
      <p:ext uri="{BB962C8B-B14F-4D97-AF65-F5344CB8AC3E}">
        <p14:creationId xmlns:p14="http://schemas.microsoft.com/office/powerpoint/2010/main" val="158143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Other discussions emerged in this Convention, such as: In the Executive Branch, should there be one leader, known as the president, or should there be a group of leaders? If there is one president, how should that president be elected, and how long should their terms in office be? Should there be a way to impeach if the president is not fulfilling their duties and what offense should be impeachable? Which branch should be responsible for electing judges for the Judicial Branch of government? What type of systems was in place to check and balance the three branches of government?</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10</a:t>
            </a:fld>
            <a:endParaRPr lang="en-US"/>
          </a:p>
        </p:txBody>
      </p:sp>
    </p:spTree>
    <p:extLst>
      <p:ext uri="{BB962C8B-B14F-4D97-AF65-F5344CB8AC3E}">
        <p14:creationId xmlns:p14="http://schemas.microsoft.com/office/powerpoint/2010/main" val="2554346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untold/united-states-constitu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battlefields.org/learn/videos/untold/all-men-created-equa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800" dirty="0"/>
              <a:t>The Constitutional Convention</a:t>
            </a:r>
            <a:endParaRPr lang="en-US" dirty="0"/>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dirty="0"/>
              <a:t>The American Battlefield Trust</a:t>
            </a:r>
          </a:p>
        </p:txBody>
      </p:sp>
    </p:spTree>
    <p:extLst>
      <p:ext uri="{BB962C8B-B14F-4D97-AF65-F5344CB8AC3E}">
        <p14:creationId xmlns:p14="http://schemas.microsoft.com/office/powerpoint/2010/main" val="41319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FF2A1-5A3C-AA88-1C3A-1032530457DE}"/>
              </a:ext>
            </a:extLst>
          </p:cNvPr>
          <p:cNvSpPr>
            <a:spLocks noGrp="1"/>
          </p:cNvSpPr>
          <p:nvPr>
            <p:ph type="title"/>
          </p:nvPr>
        </p:nvSpPr>
        <p:spPr>
          <a:xfrm>
            <a:off x="5297762" y="329184"/>
            <a:ext cx="6251110" cy="1783080"/>
          </a:xfrm>
        </p:spPr>
        <p:txBody>
          <a:bodyPr anchor="b">
            <a:normAutofit/>
          </a:bodyPr>
          <a:lstStyle/>
          <a:p>
            <a:r>
              <a:rPr lang="en-US" sz="5400"/>
              <a:t>The Executive &amp; Judicial Branches</a:t>
            </a:r>
          </a:p>
        </p:txBody>
      </p:sp>
      <p:pic>
        <p:nvPicPr>
          <p:cNvPr id="5" name="Picture 4" descr="A painting of a white building&#10;&#10;Description automatically generated">
            <a:extLst>
              <a:ext uri="{FF2B5EF4-FFF2-40B4-BE49-F238E27FC236}">
                <a16:creationId xmlns:a16="http://schemas.microsoft.com/office/drawing/2014/main" id="{85DE8DFE-BDF8-039E-74D9-4F800D875CA5}"/>
              </a:ext>
            </a:extLst>
          </p:cNvPr>
          <p:cNvPicPr>
            <a:picLocks noChangeAspect="1"/>
          </p:cNvPicPr>
          <p:nvPr/>
        </p:nvPicPr>
        <p:blipFill>
          <a:blip r:embed="rId3">
            <a:extLst>
              <a:ext uri="{28A0092B-C50C-407E-A947-70E740481C1C}">
                <a14:useLocalDpi xmlns:a14="http://schemas.microsoft.com/office/drawing/2010/main" val="0"/>
              </a:ext>
            </a:extLst>
          </a:blip>
          <a:srcRect l="18804" r="2907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643176-3F77-051C-7609-B1AC58400465}"/>
              </a:ext>
            </a:extLst>
          </p:cNvPr>
          <p:cNvSpPr>
            <a:spLocks noGrp="1"/>
          </p:cNvSpPr>
          <p:nvPr>
            <p:ph idx="1"/>
          </p:nvPr>
        </p:nvSpPr>
        <p:spPr>
          <a:xfrm>
            <a:off x="5297762" y="2706624"/>
            <a:ext cx="6251110" cy="3483864"/>
          </a:xfrm>
        </p:spPr>
        <p:txBody>
          <a:bodyPr>
            <a:noAutofit/>
          </a:bodyPr>
          <a:lstStyle/>
          <a:p>
            <a:r>
              <a:rPr lang="en-US" sz="2000" b="0" dirty="0"/>
              <a:t>The Executive Branch of government would be the President and Vice President and implied that other officers (a cabinet) could be established.</a:t>
            </a:r>
          </a:p>
          <a:p>
            <a:r>
              <a:rPr lang="en-US" sz="2000" b="0" dirty="0"/>
              <a:t>An Electoral College System would elect the President and Vice President.</a:t>
            </a:r>
          </a:p>
          <a:p>
            <a:r>
              <a:rPr lang="en-US" sz="2000" b="0" dirty="0"/>
              <a:t>The Judicial Branch would be the Supreme Court, and Congress (legislative) could establish lower courts. </a:t>
            </a:r>
          </a:p>
          <a:p>
            <a:r>
              <a:rPr lang="en-US" sz="2000" b="0" dirty="0">
                <a:solidFill>
                  <a:schemeClr val="accent1"/>
                </a:solidFill>
              </a:rPr>
              <a:t>The powers given to the Legislative, Executive and Judicial branches of government where to “check and balance” each other.</a:t>
            </a:r>
          </a:p>
        </p:txBody>
      </p:sp>
    </p:spTree>
    <p:extLst>
      <p:ext uri="{BB962C8B-B14F-4D97-AF65-F5344CB8AC3E}">
        <p14:creationId xmlns:p14="http://schemas.microsoft.com/office/powerpoint/2010/main" val="324764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69764C-1934-720F-23E0-58627DD3A15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B79F1-145B-31DB-9606-1FFCA49A5306}"/>
              </a:ext>
            </a:extLst>
          </p:cNvPr>
          <p:cNvSpPr>
            <a:spLocks noGrp="1"/>
          </p:cNvSpPr>
          <p:nvPr>
            <p:ph type="title"/>
          </p:nvPr>
        </p:nvSpPr>
        <p:spPr>
          <a:xfrm>
            <a:off x="5297762" y="329184"/>
            <a:ext cx="6251110" cy="1783080"/>
          </a:xfrm>
        </p:spPr>
        <p:txBody>
          <a:bodyPr anchor="b">
            <a:normAutofit/>
          </a:bodyPr>
          <a:lstStyle/>
          <a:p>
            <a:r>
              <a:rPr lang="en-US" sz="5400"/>
              <a:t>The Constitution’s Articles</a:t>
            </a:r>
          </a:p>
        </p:txBody>
      </p:sp>
      <p:pic>
        <p:nvPicPr>
          <p:cNvPr id="5" name="Picture 4" descr="A close-up of a document&#10;&#10;Description automatically generated">
            <a:extLst>
              <a:ext uri="{FF2B5EF4-FFF2-40B4-BE49-F238E27FC236}">
                <a16:creationId xmlns:a16="http://schemas.microsoft.com/office/drawing/2014/main" id="{6592B650-C946-D206-0EBE-B20B474A45FD}"/>
              </a:ext>
            </a:extLst>
          </p:cNvPr>
          <p:cNvPicPr>
            <a:picLocks noChangeAspect="1"/>
          </p:cNvPicPr>
          <p:nvPr/>
        </p:nvPicPr>
        <p:blipFill>
          <a:blip r:embed="rId3">
            <a:extLst>
              <a:ext uri="{28A0092B-C50C-407E-A947-70E740481C1C}">
                <a14:useLocalDpi xmlns:a14="http://schemas.microsoft.com/office/drawing/2010/main" val="0"/>
              </a:ext>
            </a:extLst>
          </a:blip>
          <a:srcRect l="3324" r="1460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98C300-395E-934C-0F49-A7A9CD4BCBD2}"/>
              </a:ext>
            </a:extLst>
          </p:cNvPr>
          <p:cNvSpPr>
            <a:spLocks noGrp="1"/>
          </p:cNvSpPr>
          <p:nvPr>
            <p:ph idx="1"/>
          </p:nvPr>
        </p:nvSpPr>
        <p:spPr>
          <a:xfrm>
            <a:off x="5297762" y="2706624"/>
            <a:ext cx="6251110" cy="3483864"/>
          </a:xfrm>
        </p:spPr>
        <p:txBody>
          <a:bodyPr>
            <a:normAutofit/>
          </a:bodyPr>
          <a:lstStyle/>
          <a:p>
            <a:r>
              <a:rPr lang="en-US" sz="1900" dirty="0"/>
              <a:t>Article I – Legislature</a:t>
            </a:r>
          </a:p>
          <a:p>
            <a:r>
              <a:rPr lang="en-US" sz="1900" dirty="0"/>
              <a:t>Article II – Executive</a:t>
            </a:r>
          </a:p>
          <a:p>
            <a:r>
              <a:rPr lang="en-US" sz="1900" dirty="0"/>
              <a:t>Article III – Judicial </a:t>
            </a:r>
          </a:p>
          <a:p>
            <a:r>
              <a:rPr lang="en-US" sz="1900" dirty="0"/>
              <a:t>Article IV – States and Federal Government</a:t>
            </a:r>
          </a:p>
          <a:p>
            <a:r>
              <a:rPr lang="en-US" sz="1900" dirty="0"/>
              <a:t>Article V – Amending the Constitution</a:t>
            </a:r>
          </a:p>
          <a:p>
            <a:r>
              <a:rPr lang="en-US" sz="1900" dirty="0"/>
              <a:t>Article VI – Laws/Treaties, No Religious Tests To Hold Government office, New Government Responsible For Debts Incurred Under The Articles of Confederation. </a:t>
            </a:r>
          </a:p>
          <a:p>
            <a:r>
              <a:rPr lang="en-US" sz="1900" dirty="0"/>
              <a:t>Article VII – Ratification of the Constitution</a:t>
            </a:r>
          </a:p>
        </p:txBody>
      </p:sp>
    </p:spTree>
    <p:extLst>
      <p:ext uri="{BB962C8B-B14F-4D97-AF65-F5344CB8AC3E}">
        <p14:creationId xmlns:p14="http://schemas.microsoft.com/office/powerpoint/2010/main" val="246840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5164E9-DCEB-93F4-9715-F81D53002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A3183-836D-426E-8C18-931A06BFAE29}"/>
              </a:ext>
            </a:extLst>
          </p:cNvPr>
          <p:cNvSpPr>
            <a:spLocks noGrp="1"/>
          </p:cNvSpPr>
          <p:nvPr>
            <p:ph type="title"/>
          </p:nvPr>
        </p:nvSpPr>
        <p:spPr>
          <a:xfrm>
            <a:off x="762000" y="1138265"/>
            <a:ext cx="5791199" cy="1401183"/>
          </a:xfrm>
        </p:spPr>
        <p:txBody>
          <a:bodyPr anchor="t">
            <a:normAutofit/>
          </a:bodyPr>
          <a:lstStyle/>
          <a:p>
            <a:r>
              <a:rPr lang="en-US" sz="3200"/>
              <a:t>Ratifying the Constitution</a:t>
            </a:r>
          </a:p>
        </p:txBody>
      </p:sp>
      <p:cxnSp>
        <p:nvCxnSpPr>
          <p:cNvPr id="14" name="Straight Connector 1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621F5D-A109-E24F-2BFE-2A76735A93B6}"/>
              </a:ext>
            </a:extLst>
          </p:cNvPr>
          <p:cNvSpPr>
            <a:spLocks noGrp="1"/>
          </p:cNvSpPr>
          <p:nvPr>
            <p:ph idx="1"/>
          </p:nvPr>
        </p:nvSpPr>
        <p:spPr>
          <a:xfrm>
            <a:off x="600635" y="1871772"/>
            <a:ext cx="6305774" cy="3602935"/>
          </a:xfrm>
        </p:spPr>
        <p:txBody>
          <a:bodyPr>
            <a:noAutofit/>
          </a:bodyPr>
          <a:lstStyle/>
          <a:p>
            <a:r>
              <a:rPr lang="en-US" sz="1600" b="0" dirty="0"/>
              <a:t>Signing the Constitution at the Convention did not put it into effect.</a:t>
            </a:r>
          </a:p>
          <a:p>
            <a:r>
              <a:rPr lang="en-US" sz="1600" b="0" dirty="0"/>
              <a:t>Instead, Article VII required 9 of the 13 states to ratify the Constitution. (Eventually all 13 did.)</a:t>
            </a:r>
          </a:p>
          <a:p>
            <a:r>
              <a:rPr lang="en-US" sz="1600" b="0" dirty="0"/>
              <a:t>Delegates and supporters of the Constitution wrote to explain and defend the new document and encourage ratification.</a:t>
            </a:r>
          </a:p>
          <a:p>
            <a:r>
              <a:rPr lang="en-US" sz="1600" b="0" dirty="0">
                <a:solidFill>
                  <a:schemeClr val="accent1"/>
                </a:solidFill>
              </a:rPr>
              <a:t>James Madison, Alexander Hamilton and John Jay wrote “The Federalist Papers”, explaining details of the Constitution.</a:t>
            </a:r>
          </a:p>
          <a:p>
            <a:r>
              <a:rPr lang="en-US" sz="1600" b="0" dirty="0">
                <a:solidFill>
                  <a:schemeClr val="accent1"/>
                </a:solidFill>
              </a:rPr>
              <a:t>Opponents made arguments, too – particularly advocating for a Bill of Rights to be added to safeguard freedoms and liberties. </a:t>
            </a:r>
          </a:p>
          <a:p>
            <a:r>
              <a:rPr lang="en-US" sz="1600" b="0" dirty="0"/>
              <a:t>By 1788, enough states had ratified, and preparations were made for the new government to be elected and to be seated in 1789.</a:t>
            </a:r>
          </a:p>
        </p:txBody>
      </p:sp>
      <p:sp>
        <p:nvSpPr>
          <p:cNvPr id="15" name="Rectangle 14">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with text on it&#10;&#10;Description automatically generated">
            <a:extLst>
              <a:ext uri="{FF2B5EF4-FFF2-40B4-BE49-F238E27FC236}">
                <a16:creationId xmlns:a16="http://schemas.microsoft.com/office/drawing/2014/main" id="{39B2751F-49A6-47EC-B9CA-951929D06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964" y="842824"/>
            <a:ext cx="3190645" cy="5167037"/>
          </a:xfrm>
          <a:prstGeom prst="rect">
            <a:avLst/>
          </a:prstGeom>
        </p:spPr>
      </p:pic>
    </p:spTree>
    <p:extLst>
      <p:ext uri="{BB962C8B-B14F-4D97-AF65-F5344CB8AC3E}">
        <p14:creationId xmlns:p14="http://schemas.microsoft.com/office/powerpoint/2010/main" val="422165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63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C70DB-48A6-C379-9460-3FBD2B18C584}"/>
              </a:ext>
            </a:extLst>
          </p:cNvPr>
          <p:cNvSpPr>
            <a:spLocks noGrp="1"/>
          </p:cNvSpPr>
          <p:nvPr>
            <p:ph type="title"/>
          </p:nvPr>
        </p:nvSpPr>
        <p:spPr>
          <a:xfrm>
            <a:off x="572493" y="238539"/>
            <a:ext cx="11018520" cy="1434415"/>
          </a:xfrm>
        </p:spPr>
        <p:txBody>
          <a:bodyPr anchor="b">
            <a:normAutofit/>
          </a:bodyPr>
          <a:lstStyle/>
          <a:p>
            <a:r>
              <a:rPr lang="en-US" sz="5400" dirty="0"/>
              <a:t>The Need to Revise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97F5B1-77EF-F9C9-4806-EE72EAD59964}"/>
              </a:ext>
            </a:extLst>
          </p:cNvPr>
          <p:cNvSpPr>
            <a:spLocks noGrp="1"/>
          </p:cNvSpPr>
          <p:nvPr>
            <p:ph idx="1"/>
          </p:nvPr>
        </p:nvSpPr>
        <p:spPr>
          <a:xfrm>
            <a:off x="572493" y="2071316"/>
            <a:ext cx="6713552" cy="4119172"/>
          </a:xfrm>
        </p:spPr>
        <p:txBody>
          <a:bodyPr vert="horz" lIns="91440" tIns="45720" rIns="91440" bIns="45720" rtlCol="0" anchor="t">
            <a:normAutofit/>
          </a:bodyPr>
          <a:lstStyle/>
          <a:p>
            <a:pPr lvl="1"/>
            <a:r>
              <a:rPr lang="en-US" sz="2000" b="0" dirty="0">
                <a:solidFill>
                  <a:schemeClr val="tx2"/>
                </a:solidFill>
              </a:rPr>
              <a:t>The Articles of Confederation made it difficult for states to work together for commerce, opportunity and foreign policy. </a:t>
            </a:r>
          </a:p>
          <a:p>
            <a:pPr lvl="1"/>
            <a:r>
              <a:rPr lang="en-US" sz="2000" b="0" dirty="0"/>
              <a:t>The states agreed to send delegates to a convention in Philadelphia in May 1787 to try to revise or reform the Articles of Confederation.  </a:t>
            </a:r>
          </a:p>
          <a:p>
            <a:pPr lvl="1"/>
            <a:r>
              <a:rPr lang="en-US" sz="2000" b="0" dirty="0">
                <a:solidFill>
                  <a:schemeClr val="tx2"/>
                </a:solidFill>
              </a:rPr>
              <a:t>Philadelphia was one of the largest cities in the United States and had been the capital for years of the Revolutionary War. </a:t>
            </a:r>
          </a:p>
          <a:p>
            <a:pPr lvl="1"/>
            <a:r>
              <a:rPr lang="en-US" sz="2000" b="0" dirty="0">
                <a:solidFill>
                  <a:schemeClr val="tx2"/>
                </a:solidFill>
              </a:rPr>
              <a:t>55 delegates from all states except Rhode Island attended the Philadelphia Convention which is </a:t>
            </a:r>
            <a:r>
              <a:rPr lang="en-US" sz="2000" dirty="0">
                <a:solidFill>
                  <a:schemeClr val="tx2"/>
                </a:solidFill>
              </a:rPr>
              <a:t>now called the Constitutional Convention. </a:t>
            </a:r>
            <a:endParaRPr lang="en-US" sz="2000" b="0" dirty="0">
              <a:solidFill>
                <a:schemeClr val="tx2"/>
              </a:solidFill>
            </a:endParaRPr>
          </a:p>
        </p:txBody>
      </p:sp>
      <p:pic>
        <p:nvPicPr>
          <p:cNvPr id="4" name="Picture 4">
            <a:extLst>
              <a:ext uri="{FF2B5EF4-FFF2-40B4-BE49-F238E27FC236}">
                <a16:creationId xmlns:a16="http://schemas.microsoft.com/office/drawing/2014/main" id="{FA56275D-8F59-BE0B-BE96-DE671D095A34}"/>
              </a:ext>
            </a:extLst>
          </p:cNvPr>
          <p:cNvPicPr>
            <a:picLocks noChangeAspect="1"/>
          </p:cNvPicPr>
          <p:nvPr/>
        </p:nvPicPr>
        <p:blipFill>
          <a:blip r:embed="rId3">
            <a:extLst>
              <a:ext uri="{28A0092B-C50C-407E-A947-70E740481C1C}">
                <a14:useLocalDpi xmlns:a14="http://schemas.microsoft.com/office/drawing/2010/main" val="0"/>
              </a:ext>
            </a:extLst>
          </a:blip>
          <a:srcRect l="6077" t="2" r="47986" b="-1"/>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57200ED9-0FF9-66BB-7B59-E72BCCFAAC9E}"/>
              </a:ext>
            </a:extLst>
          </p:cNvPr>
          <p:cNvSpPr txBox="1"/>
          <p:nvPr/>
        </p:nvSpPr>
        <p:spPr>
          <a:xfrm>
            <a:off x="9762334" y="6190488"/>
            <a:ext cx="2441986" cy="261610"/>
          </a:xfrm>
          <a:prstGeom prst="rect">
            <a:avLst/>
          </a:prstGeom>
          <a:noFill/>
        </p:spPr>
        <p:txBody>
          <a:bodyPr wrap="square" rtlCol="0">
            <a:spAutoFit/>
          </a:bodyPr>
          <a:lstStyle/>
          <a:p>
            <a:r>
              <a:rPr lang="en-US" sz="1100" i="1" dirty="0"/>
              <a:t>Philadelphia, Pennsylvania</a:t>
            </a:r>
          </a:p>
        </p:txBody>
      </p:sp>
    </p:spTree>
    <p:extLst>
      <p:ext uri="{BB962C8B-B14F-4D97-AF65-F5344CB8AC3E}">
        <p14:creationId xmlns:p14="http://schemas.microsoft.com/office/powerpoint/2010/main" val="107420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B301A-1131-5432-D817-78AD95E56C7C}"/>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Inquiry Question:</a:t>
            </a:r>
          </a:p>
        </p:txBody>
      </p:sp>
      <p:sp>
        <p:nvSpPr>
          <p:cNvPr id="3" name="Content Placeholder 2">
            <a:extLst>
              <a:ext uri="{FF2B5EF4-FFF2-40B4-BE49-F238E27FC236}">
                <a16:creationId xmlns:a16="http://schemas.microsoft.com/office/drawing/2014/main" id="{6A4C34AA-CE74-705C-0230-690E73B6CA14}"/>
              </a:ext>
            </a:extLst>
          </p:cNvPr>
          <p:cNvSpPr>
            <a:spLocks noGrp="1"/>
          </p:cNvSpPr>
          <p:nvPr>
            <p:ph type="body" idx="4294967295"/>
          </p:nvPr>
        </p:nvSpPr>
        <p:spPr>
          <a:xfrm>
            <a:off x="761802" y="2743200"/>
            <a:ext cx="4646905" cy="3613149"/>
          </a:xfrm>
        </p:spPr>
        <p:txBody>
          <a:bodyPr vert="horz" lIns="91440" tIns="45720" rIns="91440" bIns="45720" rtlCol="0" anchor="ctr">
            <a:normAutofit/>
          </a:bodyPr>
          <a:lstStyle/>
          <a:p>
            <a:pPr marL="0" indent="0">
              <a:buNone/>
            </a:pPr>
            <a:r>
              <a:rPr lang="en-US" sz="2000" dirty="0"/>
              <a:t>Preamble of the Constitution begins with the phrase “We The People.”</a:t>
            </a:r>
          </a:p>
          <a:p>
            <a:pPr marL="0" indent="0">
              <a:buNone/>
            </a:pPr>
            <a:endParaRPr lang="en-US" sz="2000" dirty="0"/>
          </a:p>
          <a:p>
            <a:pPr marL="0" indent="0">
              <a:buNone/>
            </a:pPr>
            <a:r>
              <a:rPr lang="en-US" sz="2000"/>
              <a:t>How </a:t>
            </a:r>
            <a:r>
              <a:rPr lang="en-US" sz="2000" dirty="0"/>
              <a:t>did the events and debates of the Constitutional Convention reflect or challenge this phrase?  </a:t>
            </a:r>
          </a:p>
        </p:txBody>
      </p:sp>
      <p:pic>
        <p:nvPicPr>
          <p:cNvPr id="4" name="Picture 4">
            <a:extLst>
              <a:ext uri="{FF2B5EF4-FFF2-40B4-BE49-F238E27FC236}">
                <a16:creationId xmlns:a16="http://schemas.microsoft.com/office/drawing/2014/main" id="{FE01017E-F27C-02C1-A248-10E55AE261FE}"/>
              </a:ext>
            </a:extLst>
          </p:cNvPr>
          <p:cNvPicPr>
            <a:picLocks noChangeAspect="1"/>
          </p:cNvPicPr>
          <p:nvPr/>
        </p:nvPicPr>
        <p:blipFill>
          <a:blip r:embed="rId3">
            <a:extLst>
              <a:ext uri="{28A0092B-C50C-407E-A947-70E740481C1C}">
                <a14:useLocalDpi xmlns:a14="http://schemas.microsoft.com/office/drawing/2010/main" val="0"/>
              </a:ext>
            </a:extLst>
          </a:blip>
          <a:srcRect r="3" b="7013"/>
          <a:stretch/>
        </p:blipFill>
        <p:spPr>
          <a:xfrm>
            <a:off x="6096000" y="1"/>
            <a:ext cx="6102825" cy="6858000"/>
          </a:xfrm>
          <a:prstGeom prst="rect">
            <a:avLst/>
          </a:prstGeom>
        </p:spPr>
      </p:pic>
    </p:spTree>
    <p:extLst>
      <p:ext uri="{BB962C8B-B14F-4D97-AF65-F5344CB8AC3E}">
        <p14:creationId xmlns:p14="http://schemas.microsoft.com/office/powerpoint/2010/main" val="232684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AA2B-301F-7A25-48A9-8965CF08DC14}"/>
              </a:ext>
            </a:extLst>
          </p:cNvPr>
          <p:cNvSpPr>
            <a:spLocks noGrp="1"/>
          </p:cNvSpPr>
          <p:nvPr>
            <p:ph type="title"/>
          </p:nvPr>
        </p:nvSpPr>
        <p:spPr>
          <a:xfrm>
            <a:off x="838199" y="216233"/>
            <a:ext cx="10515600" cy="1325563"/>
          </a:xfrm>
        </p:spPr>
        <p:txBody>
          <a:bodyPr>
            <a:normAutofit/>
          </a:bodyPr>
          <a:lstStyle/>
          <a:p>
            <a:pPr algn="ctr"/>
            <a:r>
              <a:rPr lang="en-US" sz="3200" dirty="0">
                <a:solidFill>
                  <a:srgbClr val="C00000"/>
                </a:solidFill>
              </a:rPr>
              <a:t>The Origins of the Constitution of the United States</a:t>
            </a:r>
            <a:endParaRPr lang="en-US" dirty="0">
              <a:solidFill>
                <a:srgbClr val="C00000"/>
              </a:solidFill>
            </a:endParaRPr>
          </a:p>
        </p:txBody>
      </p:sp>
      <p:pic>
        <p:nvPicPr>
          <p:cNvPr id="7" name="Content Placeholder 6" descr="A video game with a video player&#10;&#10;Description automatically generated with medium confidence">
            <a:hlinkClick r:id="rId3"/>
            <a:extLst>
              <a:ext uri="{FF2B5EF4-FFF2-40B4-BE49-F238E27FC236}">
                <a16:creationId xmlns:a16="http://schemas.microsoft.com/office/drawing/2014/main" id="{E075E3C4-6D6C-CF8F-6BF5-655B96A48E6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05780" y="1435350"/>
            <a:ext cx="8810512" cy="4946252"/>
          </a:xfrm>
        </p:spPr>
      </p:pic>
    </p:spTree>
    <p:extLst>
      <p:ext uri="{BB962C8B-B14F-4D97-AF65-F5344CB8AC3E}">
        <p14:creationId xmlns:p14="http://schemas.microsoft.com/office/powerpoint/2010/main" val="30140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5AA2B-301F-7A25-48A9-8965CF08DC14}"/>
              </a:ext>
            </a:extLst>
          </p:cNvPr>
          <p:cNvSpPr>
            <a:spLocks noGrp="1"/>
          </p:cNvSpPr>
          <p:nvPr>
            <p:ph type="title"/>
          </p:nvPr>
        </p:nvSpPr>
        <p:spPr>
          <a:xfrm>
            <a:off x="5297762" y="329184"/>
            <a:ext cx="6251110" cy="1783080"/>
          </a:xfrm>
        </p:spPr>
        <p:txBody>
          <a:bodyPr anchor="b">
            <a:normAutofit/>
          </a:bodyPr>
          <a:lstStyle/>
          <a:p>
            <a:r>
              <a:rPr lang="en-US" sz="5400"/>
              <a:t>A New Government?</a:t>
            </a:r>
          </a:p>
        </p:txBody>
      </p:sp>
      <p:pic>
        <p:nvPicPr>
          <p:cNvPr id="6" name="Picture 5" descr="A person in a black suit&#10;&#10;Description automatically generated">
            <a:extLst>
              <a:ext uri="{FF2B5EF4-FFF2-40B4-BE49-F238E27FC236}">
                <a16:creationId xmlns:a16="http://schemas.microsoft.com/office/drawing/2014/main" id="{F7B44D4E-2D31-A719-09D1-FB032E911BF4}"/>
              </a:ext>
            </a:extLst>
          </p:cNvPr>
          <p:cNvPicPr>
            <a:picLocks noChangeAspect="1"/>
          </p:cNvPicPr>
          <p:nvPr/>
        </p:nvPicPr>
        <p:blipFill>
          <a:blip r:embed="rId3">
            <a:extLst>
              <a:ext uri="{28A0092B-C50C-407E-A947-70E740481C1C}">
                <a14:useLocalDpi xmlns:a14="http://schemas.microsoft.com/office/drawing/2010/main" val="0"/>
              </a:ext>
            </a:extLst>
          </a:blip>
          <a:srcRect l="10055" r="63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E48125-0A43-3190-7666-3F0E93EF9AA6}"/>
              </a:ext>
            </a:extLst>
          </p:cNvPr>
          <p:cNvSpPr>
            <a:spLocks noGrp="1"/>
          </p:cNvSpPr>
          <p:nvPr>
            <p:ph type="body" sz="half" idx="4294967295"/>
          </p:nvPr>
        </p:nvSpPr>
        <p:spPr>
          <a:xfrm>
            <a:off x="5297762" y="2706624"/>
            <a:ext cx="6251110" cy="3483864"/>
          </a:xfrm>
        </p:spPr>
        <p:txBody>
          <a:bodyPr vert="horz" lIns="91440" tIns="45720" rIns="91440" bIns="45720" rtlCol="0">
            <a:normAutofit/>
          </a:bodyPr>
          <a:lstStyle/>
          <a:p>
            <a:r>
              <a:rPr lang="en-US" sz="1900" b="0" i="0" dirty="0">
                <a:effectLst/>
                <a:latin typeface="Georgia" panose="02040502050405020303" pitchFamily="18" charset="0"/>
              </a:rPr>
              <a:t>After fighting the Revolutionary War and leaving Britain's monarch and parliament, there were certain types of government that did not appeal to Americans. Also, memories of religious or political persecution that had prompted ancestors to journey to colonial North America made other options unsavory. </a:t>
            </a:r>
          </a:p>
          <a:p>
            <a:r>
              <a:rPr lang="en-US" sz="1900" dirty="0">
                <a:latin typeface="Georgia" panose="02040502050405020303" pitchFamily="18" charset="0"/>
                <a:ea typeface="+mn-lt"/>
                <a:cs typeface="+mn-lt"/>
              </a:rPr>
              <a:t>Delegates at the Philadelphia Convention thought they assembled to revise the Articles of Confederation, but </a:t>
            </a:r>
            <a:r>
              <a:rPr lang="en-US" sz="1900" dirty="0">
                <a:solidFill>
                  <a:schemeClr val="accent1"/>
                </a:solidFill>
                <a:latin typeface="Georgia" panose="02040502050405020303" pitchFamily="18" charset="0"/>
                <a:ea typeface="+mn-lt"/>
                <a:cs typeface="+mn-lt"/>
              </a:rPr>
              <a:t>James Madison led a proposal to draft a new form of government and a new document. He suggested a </a:t>
            </a:r>
            <a:r>
              <a:rPr lang="en-US" sz="1900" b="0" i="0" dirty="0">
                <a:solidFill>
                  <a:schemeClr val="accent1"/>
                </a:solidFill>
                <a:effectLst/>
                <a:latin typeface="Georgia" panose="02040502050405020303" pitchFamily="18" charset="0"/>
              </a:rPr>
              <a:t> form of a federal democratic-republic form of government outlined in a constitution. </a:t>
            </a:r>
            <a:endParaRPr lang="en-US" sz="1900" dirty="0">
              <a:solidFill>
                <a:schemeClr val="accent1"/>
              </a:solidFill>
              <a:latin typeface="Georgia" panose="02040502050405020303" pitchFamily="18" charset="0"/>
              <a:ea typeface="+mn-lt"/>
              <a:cs typeface="+mn-lt"/>
            </a:endParaRPr>
          </a:p>
        </p:txBody>
      </p:sp>
    </p:spTree>
    <p:extLst>
      <p:ext uri="{BB962C8B-B14F-4D97-AF65-F5344CB8AC3E}">
        <p14:creationId xmlns:p14="http://schemas.microsoft.com/office/powerpoint/2010/main" val="194458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F23E2-30F1-A154-2318-082BBD590AB2}"/>
              </a:ext>
            </a:extLst>
          </p:cNvPr>
          <p:cNvSpPr>
            <a:spLocks noGrp="1"/>
          </p:cNvSpPr>
          <p:nvPr>
            <p:ph type="title"/>
          </p:nvPr>
        </p:nvSpPr>
        <p:spPr>
          <a:xfrm>
            <a:off x="640080" y="325369"/>
            <a:ext cx="4368602" cy="1956841"/>
          </a:xfrm>
        </p:spPr>
        <p:txBody>
          <a:bodyPr anchor="b">
            <a:normAutofit/>
          </a:bodyPr>
          <a:lstStyle/>
          <a:p>
            <a:r>
              <a:rPr lang="en-US" sz="5400"/>
              <a:t>Who’s Who?</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112EBD-349C-3180-3E1C-137B5FDD0713}"/>
              </a:ext>
            </a:extLst>
          </p:cNvPr>
          <p:cNvSpPr>
            <a:spLocks noGrp="1"/>
          </p:cNvSpPr>
          <p:nvPr>
            <p:ph idx="1"/>
          </p:nvPr>
        </p:nvSpPr>
        <p:spPr>
          <a:xfrm>
            <a:off x="640080" y="2872899"/>
            <a:ext cx="4243589" cy="3320668"/>
          </a:xfrm>
        </p:spPr>
        <p:txBody>
          <a:bodyPr>
            <a:normAutofit/>
          </a:bodyPr>
          <a:lstStyle/>
          <a:p>
            <a:r>
              <a:rPr lang="en-US" sz="1700" b="0" dirty="0"/>
              <a:t>George Washington</a:t>
            </a:r>
          </a:p>
          <a:p>
            <a:r>
              <a:rPr lang="en-US" sz="1700" b="0" dirty="0"/>
              <a:t>Benjamin Franklin</a:t>
            </a:r>
          </a:p>
          <a:p>
            <a:r>
              <a:rPr lang="en-US" sz="1700" b="0" dirty="0"/>
              <a:t>James Madison</a:t>
            </a:r>
          </a:p>
          <a:p>
            <a:r>
              <a:rPr lang="en-US" sz="1700" b="0" dirty="0"/>
              <a:t>Gouverneur Morris</a:t>
            </a:r>
          </a:p>
          <a:p>
            <a:r>
              <a:rPr lang="en-US" sz="1700" b="0" dirty="0"/>
              <a:t>Roger Sherman</a:t>
            </a:r>
          </a:p>
          <a:p>
            <a:r>
              <a:rPr lang="en-US" sz="1700" b="0" dirty="0"/>
              <a:t>Charles Pinckney</a:t>
            </a:r>
          </a:p>
          <a:p>
            <a:r>
              <a:rPr lang="en-US" sz="1700" b="0" dirty="0"/>
              <a:t>Alexander Hamilton</a:t>
            </a:r>
          </a:p>
          <a:p>
            <a:r>
              <a:rPr lang="en-US" sz="1700" b="0" dirty="0"/>
              <a:t>In total, 55 delegates attended the Constitutional Convention, though most were not all there at the same time. </a:t>
            </a:r>
          </a:p>
        </p:txBody>
      </p:sp>
      <p:pic>
        <p:nvPicPr>
          <p:cNvPr id="5" name="Picture 4" descr="A painting of a meeting of people&#10;&#10;Description automatically generated">
            <a:extLst>
              <a:ext uri="{FF2B5EF4-FFF2-40B4-BE49-F238E27FC236}">
                <a16:creationId xmlns:a16="http://schemas.microsoft.com/office/drawing/2014/main" id="{60E6C3D8-A4DE-6322-C7AF-33809FF951E3}"/>
              </a:ext>
            </a:extLst>
          </p:cNvPr>
          <p:cNvPicPr>
            <a:picLocks noChangeAspect="1"/>
          </p:cNvPicPr>
          <p:nvPr/>
        </p:nvPicPr>
        <p:blipFill>
          <a:blip r:embed="rId3">
            <a:extLst>
              <a:ext uri="{28A0092B-C50C-407E-A947-70E740481C1C}">
                <a14:useLocalDpi xmlns:a14="http://schemas.microsoft.com/office/drawing/2010/main" val="0"/>
              </a:ext>
            </a:extLst>
          </a:blip>
          <a:srcRect l="21907" r="1339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847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B8C1-AD95-A8B0-404D-A498278A83CA}"/>
              </a:ext>
            </a:extLst>
          </p:cNvPr>
          <p:cNvSpPr>
            <a:spLocks noGrp="1"/>
          </p:cNvSpPr>
          <p:nvPr>
            <p:ph type="title"/>
          </p:nvPr>
        </p:nvSpPr>
        <p:spPr>
          <a:xfrm>
            <a:off x="623945" y="0"/>
            <a:ext cx="10515600" cy="1325563"/>
          </a:xfrm>
        </p:spPr>
        <p:txBody>
          <a:bodyPr>
            <a:normAutofit/>
          </a:bodyPr>
          <a:lstStyle/>
          <a:p>
            <a:r>
              <a:rPr lang="en-US" sz="3600" dirty="0"/>
              <a:t>Plans for the Legislature</a:t>
            </a:r>
          </a:p>
        </p:txBody>
      </p:sp>
      <p:graphicFrame>
        <p:nvGraphicFramePr>
          <p:cNvPr id="5" name="Table 4">
            <a:extLst>
              <a:ext uri="{FF2B5EF4-FFF2-40B4-BE49-F238E27FC236}">
                <a16:creationId xmlns:a16="http://schemas.microsoft.com/office/drawing/2014/main" id="{1F521F80-0457-62AD-0BF7-614284B329E5}"/>
              </a:ext>
            </a:extLst>
          </p:cNvPr>
          <p:cNvGraphicFramePr>
            <a:graphicFrameLocks noGrp="1"/>
          </p:cNvGraphicFramePr>
          <p:nvPr>
            <p:extLst>
              <p:ext uri="{D42A27DB-BD31-4B8C-83A1-F6EECF244321}">
                <p14:modId xmlns:p14="http://schemas.microsoft.com/office/powerpoint/2010/main" val="182435277"/>
              </p:ext>
            </p:extLst>
          </p:nvPr>
        </p:nvGraphicFramePr>
        <p:xfrm>
          <a:off x="623945" y="1291352"/>
          <a:ext cx="10854465" cy="4275296"/>
        </p:xfrm>
        <a:graphic>
          <a:graphicData uri="http://schemas.openxmlformats.org/drawingml/2006/table">
            <a:tbl>
              <a:tblPr firstRow="1" bandRow="1">
                <a:tableStyleId>{5C22544A-7EE6-4342-B048-85BDC9FD1C3A}</a:tableStyleId>
              </a:tblPr>
              <a:tblGrid>
                <a:gridCol w="3618155">
                  <a:extLst>
                    <a:ext uri="{9D8B030D-6E8A-4147-A177-3AD203B41FA5}">
                      <a16:colId xmlns:a16="http://schemas.microsoft.com/office/drawing/2014/main" val="2145118412"/>
                    </a:ext>
                  </a:extLst>
                </a:gridCol>
                <a:gridCol w="3618155">
                  <a:extLst>
                    <a:ext uri="{9D8B030D-6E8A-4147-A177-3AD203B41FA5}">
                      <a16:colId xmlns:a16="http://schemas.microsoft.com/office/drawing/2014/main" val="180360926"/>
                    </a:ext>
                  </a:extLst>
                </a:gridCol>
                <a:gridCol w="3618155">
                  <a:extLst>
                    <a:ext uri="{9D8B030D-6E8A-4147-A177-3AD203B41FA5}">
                      <a16:colId xmlns:a16="http://schemas.microsoft.com/office/drawing/2014/main" val="2325636469"/>
                    </a:ext>
                  </a:extLst>
                </a:gridCol>
              </a:tblGrid>
              <a:tr h="1989296">
                <a:tc>
                  <a:txBody>
                    <a:bodyPr/>
                    <a:lstStyle/>
                    <a:p>
                      <a:pPr algn="ctr"/>
                      <a:endParaRPr lang="en-US" dirty="0"/>
                    </a:p>
                    <a:p>
                      <a:pPr algn="ctr"/>
                      <a:endParaRPr lang="en-US" dirty="0"/>
                    </a:p>
                    <a:p>
                      <a:pPr algn="ctr"/>
                      <a:endParaRPr lang="en-US" dirty="0"/>
                    </a:p>
                    <a:p>
                      <a:pPr algn="ctr"/>
                      <a:r>
                        <a:rPr lang="en-US" dirty="0"/>
                        <a:t>The Virginia Plan</a:t>
                      </a:r>
                    </a:p>
                  </a:txBody>
                  <a:tcPr/>
                </a:tc>
                <a:tc>
                  <a:txBody>
                    <a:bodyPr/>
                    <a:lstStyle/>
                    <a:p>
                      <a:pPr algn="ctr"/>
                      <a:endParaRPr lang="en-US" dirty="0"/>
                    </a:p>
                    <a:p>
                      <a:pPr algn="ctr"/>
                      <a:endParaRPr lang="en-US" dirty="0"/>
                    </a:p>
                    <a:p>
                      <a:pPr algn="ctr"/>
                      <a:endParaRPr lang="en-US" dirty="0"/>
                    </a:p>
                    <a:p>
                      <a:pPr algn="ctr"/>
                      <a:r>
                        <a:rPr lang="en-US" dirty="0"/>
                        <a:t>The New Jersey Plan</a:t>
                      </a:r>
                    </a:p>
                  </a:txBody>
                  <a:tcPr/>
                </a:tc>
                <a:tc>
                  <a:txBody>
                    <a:bodyPr/>
                    <a:lstStyle/>
                    <a:p>
                      <a:pPr algn="ctr"/>
                      <a:endParaRPr lang="en-US" dirty="0"/>
                    </a:p>
                    <a:p>
                      <a:pPr algn="ctr"/>
                      <a:endParaRPr lang="en-US" dirty="0"/>
                    </a:p>
                    <a:p>
                      <a:pPr algn="ctr"/>
                      <a:endParaRPr lang="en-US" dirty="0"/>
                    </a:p>
                    <a:p>
                      <a:pPr algn="ctr"/>
                      <a:r>
                        <a:rPr lang="en-US" dirty="0"/>
                        <a:t>The Connecticut Compromise</a:t>
                      </a:r>
                    </a:p>
                  </a:txBody>
                  <a:tcPr/>
                </a:tc>
                <a:extLst>
                  <a:ext uri="{0D108BD9-81ED-4DB2-BD59-A6C34878D82A}">
                    <a16:rowId xmlns:a16="http://schemas.microsoft.com/office/drawing/2014/main" val="3870067238"/>
                  </a:ext>
                </a:extLst>
              </a:tr>
              <a:tr h="1989296">
                <a:tc>
                  <a:txBody>
                    <a:bodyPr/>
                    <a:lstStyle/>
                    <a:p>
                      <a:pPr marL="285750" indent="-285750">
                        <a:buFont typeface="Arial" panose="020B0604020202020204" pitchFamily="34" charset="0"/>
                        <a:buChar char="•"/>
                      </a:pPr>
                      <a:r>
                        <a:rPr lang="en-US" dirty="0"/>
                        <a:t>Presented by Edmund Randolph</a:t>
                      </a:r>
                    </a:p>
                    <a:p>
                      <a:pPr marL="285750" indent="-285750">
                        <a:buFont typeface="Arial" panose="020B0604020202020204" pitchFamily="34" charset="0"/>
                        <a:buChar char="•"/>
                      </a:pPr>
                      <a:r>
                        <a:rPr lang="en-US" dirty="0"/>
                        <a:t>3 Branches of Government: Legislative, Executive, Judicial</a:t>
                      </a:r>
                    </a:p>
                    <a:p>
                      <a:pPr marL="285750" indent="-285750">
                        <a:buFont typeface="Arial" panose="020B0604020202020204" pitchFamily="34" charset="0"/>
                        <a:buChar char="•"/>
                      </a:pPr>
                      <a:r>
                        <a:rPr lang="en-US" dirty="0"/>
                        <a:t>Bicameral Legislature: Senate and House both based on population representation</a:t>
                      </a:r>
                    </a:p>
                  </a:txBody>
                  <a:tcPr/>
                </a:tc>
                <a:tc>
                  <a:txBody>
                    <a:bodyPr/>
                    <a:lstStyle/>
                    <a:p>
                      <a:pPr marL="285750" indent="-285750">
                        <a:buFont typeface="Arial" panose="020B0604020202020204" pitchFamily="34" charset="0"/>
                        <a:buChar char="•"/>
                      </a:pPr>
                      <a:r>
                        <a:rPr lang="en-US" dirty="0"/>
                        <a:t>Presented by William Paterson</a:t>
                      </a:r>
                    </a:p>
                    <a:p>
                      <a:pPr marL="285750" indent="-285750">
                        <a:buFont typeface="Arial" panose="020B0604020202020204" pitchFamily="34" charset="0"/>
                        <a:buChar char="•"/>
                      </a:pPr>
                      <a:r>
                        <a:rPr lang="en-US" dirty="0"/>
                        <a:t>3 Branches of Government: Legislative, Executive, Judicial</a:t>
                      </a:r>
                    </a:p>
                    <a:p>
                      <a:pPr marL="285750" indent="-285750">
                        <a:buFont typeface="Arial" panose="020B0604020202020204" pitchFamily="34" charset="0"/>
                        <a:buChar char="•"/>
                      </a:pPr>
                      <a:r>
                        <a:rPr lang="en-US" dirty="0"/>
                        <a:t>One House Legislature with one representative for each state, regardless of population.</a:t>
                      </a:r>
                    </a:p>
                  </a:txBody>
                  <a:tcPr/>
                </a:tc>
                <a:tc>
                  <a:txBody>
                    <a:bodyPr/>
                    <a:lstStyle/>
                    <a:p>
                      <a:pPr marL="285750" indent="-285750">
                        <a:buFont typeface="Arial" panose="020B0604020202020204" pitchFamily="34" charset="0"/>
                        <a:buChar char="•"/>
                      </a:pPr>
                      <a:r>
                        <a:rPr lang="en-US" dirty="0"/>
                        <a:t>Presented by Roger Sherman</a:t>
                      </a:r>
                    </a:p>
                    <a:p>
                      <a:pPr marL="285750" indent="-285750">
                        <a:buFont typeface="Arial" panose="020B0604020202020204" pitchFamily="34" charset="0"/>
                        <a:buChar char="•"/>
                      </a:pPr>
                      <a:r>
                        <a:rPr lang="en-US" dirty="0"/>
                        <a:t>3 Branches of Government: Legislative, Executive, Judicial</a:t>
                      </a:r>
                    </a:p>
                    <a:p>
                      <a:pPr marL="285750" indent="-285750">
                        <a:buFont typeface="Arial" panose="020B0604020202020204" pitchFamily="34" charset="0"/>
                        <a:buChar char="•"/>
                      </a:pPr>
                      <a:r>
                        <a:rPr lang="en-US" dirty="0"/>
                        <a:t>Bicameral Legislature: House representation based on population, Senate has two elected senators, regardless of state size or population.</a:t>
                      </a:r>
                    </a:p>
                  </a:txBody>
                  <a:tcPr/>
                </a:tc>
                <a:extLst>
                  <a:ext uri="{0D108BD9-81ED-4DB2-BD59-A6C34878D82A}">
                    <a16:rowId xmlns:a16="http://schemas.microsoft.com/office/drawing/2014/main" val="2820225904"/>
                  </a:ext>
                </a:extLst>
              </a:tr>
            </a:tbl>
          </a:graphicData>
        </a:graphic>
      </p:graphicFrame>
      <p:sp>
        <p:nvSpPr>
          <p:cNvPr id="8" name="Star: 5 Points 7">
            <a:extLst>
              <a:ext uri="{FF2B5EF4-FFF2-40B4-BE49-F238E27FC236}">
                <a16:creationId xmlns:a16="http://schemas.microsoft.com/office/drawing/2014/main" id="{A08770FB-6601-65AF-6502-039674016787}"/>
              </a:ext>
            </a:extLst>
          </p:cNvPr>
          <p:cNvSpPr/>
          <p:nvPr/>
        </p:nvSpPr>
        <p:spPr>
          <a:xfrm>
            <a:off x="10677029" y="1291352"/>
            <a:ext cx="925032" cy="864744"/>
          </a:xfrm>
          <a:prstGeom prst="star5">
            <a:avLst/>
          </a:prstGeom>
          <a:solidFill>
            <a:schemeClr val="tx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87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75F265-CD45-D9FD-5480-D9AA8EC01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82688-F48F-578F-D6DE-B9E5847F3FB2}"/>
              </a:ext>
            </a:extLst>
          </p:cNvPr>
          <p:cNvSpPr>
            <a:spLocks noGrp="1"/>
          </p:cNvSpPr>
          <p:nvPr>
            <p:ph type="title"/>
          </p:nvPr>
        </p:nvSpPr>
        <p:spPr>
          <a:xfrm>
            <a:off x="838199" y="216233"/>
            <a:ext cx="10515600" cy="1325563"/>
          </a:xfrm>
        </p:spPr>
        <p:txBody>
          <a:bodyPr>
            <a:normAutofit/>
          </a:bodyPr>
          <a:lstStyle/>
          <a:p>
            <a:pPr algn="ctr"/>
            <a:r>
              <a:rPr lang="en-US" sz="3200" dirty="0">
                <a:solidFill>
                  <a:srgbClr val="C00000"/>
                </a:solidFill>
              </a:rPr>
              <a:t>All Men Are Created Equal? </a:t>
            </a:r>
            <a:endParaRPr lang="en-US" dirty="0">
              <a:solidFill>
                <a:srgbClr val="C00000"/>
              </a:solidFill>
            </a:endParaRPr>
          </a:p>
        </p:txBody>
      </p:sp>
      <p:pic>
        <p:nvPicPr>
          <p:cNvPr id="6" name="Content Placeholder 5" descr="A red rectangular sign with white text&#10;&#10;Description automatically generated">
            <a:hlinkClick r:id="rId3"/>
            <a:extLst>
              <a:ext uri="{FF2B5EF4-FFF2-40B4-BE49-F238E27FC236}">
                <a16:creationId xmlns:a16="http://schemas.microsoft.com/office/drawing/2014/main" id="{D38D2DD5-D4A4-67AA-6E32-8F0F4590CA1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16536" y="1468357"/>
            <a:ext cx="8743199" cy="4924002"/>
          </a:xfrm>
        </p:spPr>
      </p:pic>
      <p:sp>
        <p:nvSpPr>
          <p:cNvPr id="8" name="TextBox 7">
            <a:extLst>
              <a:ext uri="{FF2B5EF4-FFF2-40B4-BE49-F238E27FC236}">
                <a16:creationId xmlns:a16="http://schemas.microsoft.com/office/drawing/2014/main" id="{F24AE28F-04D1-199A-F27C-8920DAAA9E91}"/>
              </a:ext>
            </a:extLst>
          </p:cNvPr>
          <p:cNvSpPr txBox="1"/>
          <p:nvPr/>
        </p:nvSpPr>
        <p:spPr>
          <a:xfrm>
            <a:off x="838199" y="3053195"/>
            <a:ext cx="1881963" cy="1754326"/>
          </a:xfrm>
          <a:prstGeom prst="rect">
            <a:avLst/>
          </a:prstGeom>
          <a:noFill/>
        </p:spPr>
        <p:txBody>
          <a:bodyPr wrap="square" rtlCol="0">
            <a:spAutoFit/>
          </a:bodyPr>
          <a:lstStyle/>
          <a:p>
            <a:pPr algn="ctr"/>
            <a:r>
              <a:rPr lang="en-US" dirty="0"/>
              <a:t>This video gives background of how the Founding Fathers viewed slavery. </a:t>
            </a:r>
          </a:p>
        </p:txBody>
      </p:sp>
    </p:spTree>
    <p:extLst>
      <p:ext uri="{BB962C8B-B14F-4D97-AF65-F5344CB8AC3E}">
        <p14:creationId xmlns:p14="http://schemas.microsoft.com/office/powerpoint/2010/main" val="32295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A6F6B-6163-9598-2159-48F628BAAB4D}"/>
              </a:ext>
            </a:extLst>
          </p:cNvPr>
          <p:cNvSpPr>
            <a:spLocks noGrp="1"/>
          </p:cNvSpPr>
          <p:nvPr>
            <p:ph type="title"/>
          </p:nvPr>
        </p:nvSpPr>
        <p:spPr>
          <a:xfrm>
            <a:off x="5297762" y="329184"/>
            <a:ext cx="6251110" cy="1783080"/>
          </a:xfrm>
        </p:spPr>
        <p:txBody>
          <a:bodyPr anchor="b">
            <a:normAutofit/>
          </a:bodyPr>
          <a:lstStyle/>
          <a:p>
            <a:r>
              <a:rPr lang="en-US" sz="5400"/>
              <a:t>Slavery and The Constitution</a:t>
            </a:r>
          </a:p>
        </p:txBody>
      </p:sp>
      <p:pic>
        <p:nvPicPr>
          <p:cNvPr id="5" name="Content Placeholder 4" descr="A group of people posing for a photo&#10;&#10;Description automatically generated">
            <a:extLst>
              <a:ext uri="{FF2B5EF4-FFF2-40B4-BE49-F238E27FC236}">
                <a16:creationId xmlns:a16="http://schemas.microsoft.com/office/drawing/2014/main" id="{3D29D9B5-FC66-A86B-77D8-57F912F82A4F}"/>
              </a:ext>
            </a:extLst>
          </p:cNvPr>
          <p:cNvPicPr>
            <a:picLocks noChangeAspect="1"/>
          </p:cNvPicPr>
          <p:nvPr/>
        </p:nvPicPr>
        <p:blipFill>
          <a:blip r:embed="rId3">
            <a:extLst>
              <a:ext uri="{28A0092B-C50C-407E-A947-70E740481C1C}">
                <a14:useLocalDpi xmlns:a14="http://schemas.microsoft.com/office/drawing/2010/main" val="0"/>
              </a:ext>
            </a:extLst>
          </a:blip>
          <a:srcRect l="24348" r="1775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BED385F-382F-5935-448B-B9670A6D0E06}"/>
              </a:ext>
            </a:extLst>
          </p:cNvPr>
          <p:cNvSpPr>
            <a:spLocks noGrp="1"/>
          </p:cNvSpPr>
          <p:nvPr>
            <p:ph idx="1"/>
          </p:nvPr>
        </p:nvSpPr>
        <p:spPr>
          <a:xfrm>
            <a:off x="4862457" y="2706624"/>
            <a:ext cx="7164592" cy="3941602"/>
          </a:xfrm>
        </p:spPr>
        <p:txBody>
          <a:bodyPr>
            <a:noAutofit/>
          </a:bodyPr>
          <a:lstStyle/>
          <a:p>
            <a:pPr fontAlgn="base">
              <a:spcAft>
                <a:spcPts val="1125"/>
              </a:spcAft>
            </a:pPr>
            <a:r>
              <a:rPr lang="en-US" sz="1400" b="0" i="0" dirty="0">
                <a:effectLst/>
                <a:latin typeface="Georgia" panose="02040502050405020303" pitchFamily="18" charset="0"/>
              </a:rPr>
              <a:t>Representation in Congress based on population sparked the debate over slavery during the Constitutional Convention. Southern states argued that enslaved people should be included in the population count toward that state’s number of delegates in the House of Representatives. Smaller states and northern states realized this would distort the number of representatives  and protested on political and moral grounds. </a:t>
            </a:r>
          </a:p>
          <a:p>
            <a:pPr fontAlgn="base">
              <a:spcAft>
                <a:spcPts val="1125"/>
              </a:spcAft>
            </a:pPr>
            <a:r>
              <a:rPr lang="en-US" sz="1400" b="0" i="0" dirty="0">
                <a:solidFill>
                  <a:schemeClr val="accent1"/>
                </a:solidFill>
                <a:effectLst/>
                <a:latin typeface="Georgia" panose="02040502050405020303" pitchFamily="18" charset="0"/>
              </a:rPr>
              <a:t>Eventually, the convention adopted the Three-Fifths Compromise which counted three-fifths of a state’s slave population for representation. This still gave southern states with large slave populations an advantage with more representatives and more electoral votes.</a:t>
            </a:r>
          </a:p>
          <a:p>
            <a:pPr fontAlgn="base">
              <a:spcAft>
                <a:spcPts val="1125"/>
              </a:spcAft>
            </a:pPr>
            <a:r>
              <a:rPr lang="en-US" sz="1400" b="0" dirty="0">
                <a:solidFill>
                  <a:schemeClr val="accent1"/>
                </a:solidFill>
                <a:latin typeface="Georgia" panose="02040502050405020303" pitchFamily="18" charset="0"/>
              </a:rPr>
              <a:t>The Transatlantic Slave Trade, Fugitive Slave Laws, and suppression of enslaved people’s revolts were also addressed in the Constitution. </a:t>
            </a:r>
          </a:p>
          <a:p>
            <a:pPr fontAlgn="base">
              <a:spcAft>
                <a:spcPts val="1125"/>
              </a:spcAft>
            </a:pPr>
            <a:r>
              <a:rPr lang="en-US" sz="1400" b="0" dirty="0">
                <a:latin typeface="Georgia" panose="02040502050405020303" pitchFamily="18" charset="0"/>
              </a:rPr>
              <a:t>Many of the delegates denounced the immorality of slavery but decided to find compromises instead of outlawing the practice.</a:t>
            </a:r>
          </a:p>
          <a:p>
            <a:pPr fontAlgn="base">
              <a:spcAft>
                <a:spcPts val="1125"/>
              </a:spcAft>
            </a:pPr>
            <a:r>
              <a:rPr lang="en-US" sz="1400" b="0" dirty="0">
                <a:solidFill>
                  <a:schemeClr val="accent1"/>
                </a:solidFill>
                <a:latin typeface="Georgia" panose="02040502050405020303" pitchFamily="18" charset="0"/>
              </a:rPr>
              <a:t>The Thirteenth Amendment to the Constitution, ratified in 1865, ended slavery in the United States. </a:t>
            </a:r>
            <a:endParaRPr lang="en-US" sz="1400" dirty="0">
              <a:solidFill>
                <a:schemeClr val="accent1"/>
              </a:solidFill>
            </a:endParaRPr>
          </a:p>
        </p:txBody>
      </p:sp>
    </p:spTree>
    <p:extLst>
      <p:ext uri="{BB962C8B-B14F-4D97-AF65-F5344CB8AC3E}">
        <p14:creationId xmlns:p14="http://schemas.microsoft.com/office/powerpoint/2010/main" val="2789813575"/>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8" ma:contentTypeDescription="Create a new document." ma:contentTypeScope="" ma:versionID="794113e266b32fb0d70d7ae2dd30478c">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57c7b666f945396924b7d25ff406f93"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238105-6566-419C-B5E1-F0FCBC376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51952C-6BDD-488D-9C3F-50E9888765E2}">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customXml/itemProps3.xml><?xml version="1.0" encoding="utf-8"?>
<ds:datastoreItem xmlns:ds="http://schemas.openxmlformats.org/officeDocument/2006/customXml" ds:itemID="{1A92B8FA-EB86-4D68-AC58-D6B3DEE4E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994</TotalTime>
  <Words>2512</Words>
  <Application>Microsoft Office PowerPoint</Application>
  <PresentationFormat>Widescreen</PresentationFormat>
  <Paragraphs>123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Adobe Devanagari</vt:lpstr>
      <vt:lpstr>Aptos Narrow</vt:lpstr>
      <vt:lpstr>Arial</vt:lpstr>
      <vt:lpstr>Calibri</vt:lpstr>
      <vt:lpstr>Georgia</vt:lpstr>
      <vt:lpstr>inherit</vt:lpstr>
      <vt:lpstr>Office Theme</vt:lpstr>
      <vt:lpstr>The Constitutional Convention</vt:lpstr>
      <vt:lpstr>The Need to Revise</vt:lpstr>
      <vt:lpstr>Inquiry Question:</vt:lpstr>
      <vt:lpstr>The Origins of the Constitution of the United States</vt:lpstr>
      <vt:lpstr>A New Government?</vt:lpstr>
      <vt:lpstr>Who’s Who?</vt:lpstr>
      <vt:lpstr>Plans for the Legislature</vt:lpstr>
      <vt:lpstr>All Men Are Created Equal? </vt:lpstr>
      <vt:lpstr>Slavery and The Constitution</vt:lpstr>
      <vt:lpstr>The Executive &amp; Judicial Branches</vt:lpstr>
      <vt:lpstr>The Constitution’s Articles</vt:lpstr>
      <vt:lpstr>Ratifying the Constitution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Sarah Kay Bierle</cp:lastModifiedBy>
  <cp:revision>1764</cp:revision>
  <dcterms:created xsi:type="dcterms:W3CDTF">2023-07-06T17:01:20Z</dcterms:created>
  <dcterms:modified xsi:type="dcterms:W3CDTF">2025-01-28T23:55:22Z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