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7" r:id="rId5"/>
    <p:sldId id="282" r:id="rId6"/>
    <p:sldId id="260" r:id="rId7"/>
    <p:sldId id="280" r:id="rId8"/>
    <p:sldId id="283" r:id="rId9"/>
    <p:sldId id="275" r:id="rId10"/>
    <p:sldId id="284" r:id="rId11"/>
    <p:sldId id="285" r:id="rId12"/>
    <p:sldId id="286" r:id="rId13"/>
    <p:sldId id="272" r:id="rId14"/>
    <p:sldId id="277" r:id="rId15"/>
    <p:sldId id="287" r:id="rId16"/>
    <p:sldId id="288" r:id="rId17"/>
    <p:sldId id="289" r:id="rId18"/>
    <p:sldId id="25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B10EFB-0BDA-24DB-EF3F-EC505B2CAAF0}" v="138" dt="2024-01-17T21:53:14.9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85935" autoAdjust="0"/>
  </p:normalViewPr>
  <p:slideViewPr>
    <p:cSldViewPr snapToGrid="0">
      <p:cViewPr varScale="1">
        <p:scale>
          <a:sx n="96" d="100"/>
          <a:sy n="96" d="100"/>
        </p:scale>
        <p:origin x="864" y="90"/>
      </p:cViewPr>
      <p:guideLst/>
    </p:cSldViewPr>
  </p:slideViewPr>
  <p:notesTextViewPr>
    <p:cViewPr>
      <p:scale>
        <a:sx n="1" d="1"/>
        <a:sy n="1" d="1"/>
      </p:scale>
      <p:origin x="0" y="0"/>
    </p:cViewPr>
  </p:notesTextViewPr>
  <p:notesViewPr>
    <p:cSldViewPr snapToGrid="0">
      <p:cViewPr varScale="1">
        <p:scale>
          <a:sx n="63" d="100"/>
          <a:sy n="63" d="100"/>
        </p:scale>
        <p:origin x="3206"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3B6E6A-F574-4EEC-BDC3-A17A86E1740E}" type="datetimeFigureOut">
              <a:t>1/29/2025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9EA017-2EB8-453B-B301-E42CC9777967}" type="slidenum">
              <a:t>‹#›</a:t>
            </a:fld>
            <a:endParaRPr lang="en-US"/>
          </a:p>
        </p:txBody>
      </p:sp>
    </p:spTree>
    <p:extLst>
      <p:ext uri="{BB962C8B-B14F-4D97-AF65-F5344CB8AC3E}">
        <p14:creationId xmlns:p14="http://schemas.microsoft.com/office/powerpoint/2010/main" val="757433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battlefields.org/learn/articles/constitutional-convention"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www.battlefields.org/learn/biographies/james-madison" TargetMode="External"/><Relationship Id="rId4" Type="http://schemas.openxmlformats.org/officeDocument/2006/relationships/hyperlink" Target="https://www.battlefields.org/learn/biographies/benjamin-franklin"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battlefields.org/learn/articles/women-and-constitutional-convention"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battlefields.org/learn/biographies/susan-b-anthony"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battlefields.org/learn/articles/reconstruction-amendment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battlefields.org/learn/primary-sources/constitution-united-state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battlefields.org/learn/biographies/john-marshall"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www.battlefields.org/learn/articles/marshall-court" TargetMode="External"/><Relationship Id="rId4" Type="http://schemas.openxmlformats.org/officeDocument/2006/relationships/hyperlink" Target="https://www.battlefields.org/learn/articles/marbury-v-madison"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battlefields.org/learn/biographies/frederick-douglass"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battlefields.org/node/8123"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Constitutional Convention: </a:t>
            </a:r>
            <a:r>
              <a:rPr lang="en-US" sz="1800" b="0" i="0" u="sng" strike="noStrike" dirty="0">
                <a:solidFill>
                  <a:srgbClr val="0563C1"/>
                </a:solidFill>
                <a:effectLst/>
                <a:latin typeface="Calibri" panose="020F0502020204030204" pitchFamily="34" charset="0"/>
                <a:hlinkClick r:id="rId3"/>
              </a:rPr>
              <a:t>https://www.battlefields.org/learn/articles/constitutional-convention</a:t>
            </a:r>
            <a:endParaRPr lang="en-US" dirty="0"/>
          </a:p>
          <a:p>
            <a:r>
              <a:rPr lang="en-US" dirty="0"/>
              <a:t>Who Signed and Who Did Not Sign The Constitution? https://www.battlefields.org/learn/articles/who-signed-and-who-did-not-sign-us-constitution </a:t>
            </a:r>
          </a:p>
          <a:p>
            <a:r>
              <a:rPr lang="en-US" dirty="0"/>
              <a:t>George Washington: https://www.battlefields.org/learn/biographies/george-Washington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Benjamin Franklin: </a:t>
            </a:r>
            <a:r>
              <a:rPr lang="en-US" sz="1800" b="0" i="0" u="sng" strike="noStrike" dirty="0">
                <a:solidFill>
                  <a:srgbClr val="0563C1"/>
                </a:solidFill>
                <a:effectLst/>
                <a:latin typeface="Calibri" panose="020F0502020204030204" pitchFamily="34" charset="0"/>
                <a:hlinkClick r:id="rId4"/>
              </a:rPr>
              <a:t>https://www.battlefields.org/learn/biographies/benjamin-franklin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James Madison: </a:t>
            </a:r>
            <a:r>
              <a:rPr lang="en-US" sz="1800" b="0" i="0" u="sng" strike="noStrike" dirty="0">
                <a:solidFill>
                  <a:srgbClr val="0563C1"/>
                </a:solidFill>
                <a:effectLst/>
                <a:latin typeface="Calibri" panose="020F0502020204030204" pitchFamily="34" charset="0"/>
                <a:hlinkClick r:id="rId5"/>
              </a:rPr>
              <a:t>https://www.battlefields.org/learn/biographies/james-madison</a:t>
            </a:r>
            <a:endParaRPr lang="en-US" dirty="0"/>
          </a:p>
          <a:p>
            <a:r>
              <a:rPr lang="en-US" dirty="0"/>
              <a:t>Alexander Hamilton: https://www.battlefields.org/learn/biographies/alexander-Hamilton </a:t>
            </a:r>
          </a:p>
        </p:txBody>
      </p:sp>
      <p:sp>
        <p:nvSpPr>
          <p:cNvPr id="4" name="Slide Number Placeholder 3"/>
          <p:cNvSpPr>
            <a:spLocks noGrp="1"/>
          </p:cNvSpPr>
          <p:nvPr>
            <p:ph type="sldNum" sz="quarter" idx="5"/>
          </p:nvPr>
        </p:nvSpPr>
        <p:spPr/>
        <p:txBody>
          <a:bodyPr/>
          <a:lstStyle/>
          <a:p>
            <a:fld id="{029EA017-2EB8-453B-B301-E42CC9777967}" type="slidenum">
              <a:rPr lang="en-US" smtClean="0"/>
              <a:t>2</a:t>
            </a:fld>
            <a:endParaRPr lang="en-US"/>
          </a:p>
        </p:txBody>
      </p:sp>
    </p:spTree>
    <p:extLst>
      <p:ext uri="{BB962C8B-B14F-4D97-AF65-F5344CB8AC3E}">
        <p14:creationId xmlns:p14="http://schemas.microsoft.com/office/powerpoint/2010/main" val="2978245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Susan B. Anthony)</a:t>
            </a:r>
          </a:p>
          <a:p>
            <a:r>
              <a:rPr lang="en-US" dirty="0"/>
              <a:t>Learn more: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Women and the Constitutional Convention: </a:t>
            </a:r>
            <a:r>
              <a:rPr lang="en-US" sz="1800" b="0" i="0" u="sng" strike="noStrike" dirty="0">
                <a:solidFill>
                  <a:srgbClr val="0563C1"/>
                </a:solidFill>
                <a:effectLst/>
                <a:latin typeface="Calibri" panose="020F0502020204030204" pitchFamily="34" charset="0"/>
                <a:hlinkClick r:id="rId3"/>
              </a:rPr>
              <a:t>https://www.battlefields.org/learn/articles/women-and-constitutional-convention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Susan B. Anthony: </a:t>
            </a:r>
            <a:r>
              <a:rPr lang="en-US" sz="1800" b="0" i="0" u="sng" strike="noStrike" dirty="0">
                <a:solidFill>
                  <a:srgbClr val="0563C1"/>
                </a:solidFill>
                <a:effectLst/>
                <a:latin typeface="Calibri" panose="020F0502020204030204" pitchFamily="34" charset="0"/>
                <a:hlinkClick r:id="rId4"/>
              </a:rPr>
              <a:t>https://www.battlefields.org/learn/biographies/susan-b-anthony</a:t>
            </a:r>
            <a:endParaRPr lang="en-US" dirty="0"/>
          </a:p>
          <a:p>
            <a:r>
              <a:rPr lang="en-US" dirty="0"/>
              <a:t>Elizabeth Cady Stanton: https://www.battlefields.org/learn/biographies/elizabeth-cady-Stanton </a:t>
            </a:r>
          </a:p>
          <a:p>
            <a:pPr algn="l" fontAlgn="base">
              <a:spcAft>
                <a:spcPts val="1125"/>
              </a:spcAft>
            </a:pPr>
            <a:r>
              <a:rPr lang="en-US" b="0" i="0" dirty="0">
                <a:solidFill>
                  <a:srgbClr val="3C3936"/>
                </a:solidFill>
                <a:effectLst/>
                <a:latin typeface="Georgia" panose="02040502050405020303" pitchFamily="18" charset="0"/>
              </a:rPr>
              <a:t>With the brief exception in New Jersey—from 1776 to 1807—women were not allowed to vote. The concept of household voting allowed for the men to vote and “represent” the views of his family. This system of voting stemmed from English political theory and the laws of Coverture which “denied a married woman a separate legal status from her husband, thereby preventing her from voting.” </a:t>
            </a:r>
          </a:p>
          <a:p>
            <a:pPr algn="l" fontAlgn="base">
              <a:spcAft>
                <a:spcPts val="1125"/>
              </a:spcAft>
            </a:pPr>
            <a:r>
              <a:rPr lang="en-US" b="0" i="0" dirty="0">
                <a:solidFill>
                  <a:srgbClr val="3C3936"/>
                </a:solidFill>
                <a:effectLst/>
                <a:latin typeface="Georgia" panose="02040502050405020303" pitchFamily="18" charset="0"/>
              </a:rPr>
              <a:t>In the late 19</a:t>
            </a:r>
            <a:r>
              <a:rPr lang="en-US" b="0" i="0" baseline="30000" dirty="0">
                <a:solidFill>
                  <a:srgbClr val="3C3936"/>
                </a:solidFill>
                <a:effectLst/>
                <a:latin typeface="inherit"/>
              </a:rPr>
              <a:t>th</a:t>
            </a:r>
            <a:r>
              <a:rPr lang="en-US" b="0" i="0" dirty="0">
                <a:solidFill>
                  <a:srgbClr val="3C3936"/>
                </a:solidFill>
                <a:effectLst/>
                <a:latin typeface="Georgia" panose="02040502050405020303" pitchFamily="18" charset="0"/>
              </a:rPr>
              <a:t> Century, some states allowed women to vote in state elections. It was not until the ratification of the 19</a:t>
            </a:r>
            <a:r>
              <a:rPr lang="en-US" b="0" i="0" baseline="30000" dirty="0">
                <a:solidFill>
                  <a:srgbClr val="3C3936"/>
                </a:solidFill>
                <a:effectLst/>
                <a:latin typeface="inherit"/>
              </a:rPr>
              <a:t>th</a:t>
            </a:r>
            <a:r>
              <a:rPr lang="en-US" b="0" i="0" dirty="0">
                <a:solidFill>
                  <a:srgbClr val="3C3936"/>
                </a:solidFill>
                <a:effectLst/>
                <a:latin typeface="Georgia" panose="02040502050405020303" pitchFamily="18" charset="0"/>
              </a:rPr>
              <a:t> Amendment to the U.S. Constitution in 1920 that women could cast ballots in all elections. </a:t>
            </a:r>
          </a:p>
          <a:p>
            <a:pPr algn="l" fontAlgn="base">
              <a:spcAft>
                <a:spcPts val="1125"/>
              </a:spcAft>
            </a:pPr>
            <a:r>
              <a:rPr lang="en-US" b="0" i="0" dirty="0">
                <a:solidFill>
                  <a:srgbClr val="3C3936"/>
                </a:solidFill>
                <a:effectLst/>
                <a:latin typeface="Georgia" panose="02040502050405020303" pitchFamily="18" charset="0"/>
              </a:rPr>
              <a:t>During 1787, some women had hopes that they would be directly included in the United States new government either immediately or in the near future. Instead, it would take decades for women to gain the right to vote. Still, women influenced the framing of the Constitution and language was included in the final document that—while it did not allow them to actively participate—did not shut women out of citizenship and future discussions of what they should, could and would look like. </a:t>
            </a:r>
          </a:p>
        </p:txBody>
      </p:sp>
      <p:sp>
        <p:nvSpPr>
          <p:cNvPr id="4" name="Slide Number Placeholder 3"/>
          <p:cNvSpPr>
            <a:spLocks noGrp="1"/>
          </p:cNvSpPr>
          <p:nvPr>
            <p:ph type="sldNum" sz="quarter" idx="5"/>
          </p:nvPr>
        </p:nvSpPr>
        <p:spPr/>
        <p:txBody>
          <a:bodyPr/>
          <a:lstStyle/>
          <a:p>
            <a:fld id="{029EA017-2EB8-453B-B301-E42CC9777967}" type="slidenum">
              <a:rPr lang="en-US" smtClean="0"/>
              <a:t>13</a:t>
            </a:fld>
            <a:endParaRPr lang="en-US"/>
          </a:p>
        </p:txBody>
      </p:sp>
    </p:spTree>
    <p:extLst>
      <p:ext uri="{BB962C8B-B14F-4D97-AF65-F5344CB8AC3E}">
        <p14:creationId xmlns:p14="http://schemas.microsoft.com/office/powerpoint/2010/main" val="1023929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C3936"/>
                </a:solidFill>
                <a:effectLst/>
                <a:latin typeface="Georgia" panose="02040502050405020303" pitchFamily="18" charset="0"/>
              </a:rPr>
              <a:t>Since the Bill of Rights was ratified, seventeen more amendments have been approved and added to the Constitution. Such as the </a:t>
            </a:r>
            <a:r>
              <a:rPr lang="en-US" b="0" i="0" u="none" strike="noStrike" dirty="0">
                <a:solidFill>
                  <a:srgbClr val="9C0202"/>
                </a:solidFill>
                <a:effectLst/>
                <a:latin typeface="Georgia" panose="02040502050405020303" pitchFamily="18" charset="0"/>
                <a:hlinkClick r:id="rId3"/>
              </a:rPr>
              <a:t>Reconstruction Amendments</a:t>
            </a:r>
            <a:r>
              <a:rPr lang="en-US" b="0" i="0" dirty="0">
                <a:solidFill>
                  <a:srgbClr val="3C3936"/>
                </a:solidFill>
                <a:effectLst/>
                <a:latin typeface="Georgia" panose="02040502050405020303" pitchFamily="18" charset="0"/>
              </a:rPr>
              <a:t> that were added following the American Civil War that granted African-Americans citizenship and the right to vote. These Bill of Rights, and the discussions surrounding, gave Americans innate individual rights established by Congress and the ability to codify more as the United States changes and grows over time.  </a:t>
            </a:r>
            <a:endParaRPr lang="en-US" dirty="0"/>
          </a:p>
        </p:txBody>
      </p:sp>
      <p:sp>
        <p:nvSpPr>
          <p:cNvPr id="4" name="Slide Number Placeholder 3"/>
          <p:cNvSpPr>
            <a:spLocks noGrp="1"/>
          </p:cNvSpPr>
          <p:nvPr>
            <p:ph type="sldNum" sz="quarter" idx="5"/>
          </p:nvPr>
        </p:nvSpPr>
        <p:spPr/>
        <p:txBody>
          <a:bodyPr/>
          <a:lstStyle/>
          <a:p>
            <a:fld id="{029EA017-2EB8-453B-B301-E42CC9777967}" type="slidenum">
              <a:rPr lang="en-US" smtClean="0"/>
              <a:t>14</a:t>
            </a:fld>
            <a:endParaRPr lang="en-US"/>
          </a:p>
        </p:txBody>
      </p:sp>
    </p:spTree>
    <p:extLst>
      <p:ext uri="{BB962C8B-B14F-4D97-AF65-F5344CB8AC3E}">
        <p14:creationId xmlns:p14="http://schemas.microsoft.com/office/powerpoint/2010/main" val="797576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An inquiry question to use in this lesson plan.</a:t>
            </a:r>
          </a:p>
        </p:txBody>
      </p:sp>
      <p:sp>
        <p:nvSpPr>
          <p:cNvPr id="4" name="Slide Number Placeholder 3"/>
          <p:cNvSpPr>
            <a:spLocks noGrp="1"/>
          </p:cNvSpPr>
          <p:nvPr>
            <p:ph type="sldNum" sz="quarter" idx="5"/>
          </p:nvPr>
        </p:nvSpPr>
        <p:spPr/>
        <p:txBody>
          <a:bodyPr/>
          <a:lstStyle/>
          <a:p>
            <a:fld id="{029EA017-2EB8-453B-B301-E42CC9777967}" type="slidenum">
              <a:rPr lang="en-US"/>
              <a:t>3</a:t>
            </a:fld>
            <a:endParaRPr lang="en-US"/>
          </a:p>
        </p:txBody>
      </p:sp>
    </p:spTree>
    <p:extLst>
      <p:ext uri="{BB962C8B-B14F-4D97-AF65-F5344CB8AC3E}">
        <p14:creationId xmlns:p14="http://schemas.microsoft.com/office/powerpoint/2010/main" val="3799360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Constitution of the United States: </a:t>
            </a:r>
            <a:r>
              <a:rPr lang="en-US" sz="1800" b="0" i="0" u="sng" strike="noStrike" dirty="0">
                <a:solidFill>
                  <a:srgbClr val="0563C1"/>
                </a:solidFill>
                <a:effectLst/>
                <a:latin typeface="Calibri" panose="020F0502020204030204" pitchFamily="34" charset="0"/>
                <a:hlinkClick r:id="rId3"/>
              </a:rPr>
              <a:t>https://www.battlefields.org/learn/primary-sources/constitution-united-states</a:t>
            </a:r>
            <a:endParaRPr lang="en-US" dirty="0"/>
          </a:p>
          <a:p>
            <a:endParaRPr lang="en-US" dirty="0"/>
          </a:p>
        </p:txBody>
      </p:sp>
      <p:sp>
        <p:nvSpPr>
          <p:cNvPr id="4" name="Slide Number Placeholder 3"/>
          <p:cNvSpPr>
            <a:spLocks noGrp="1"/>
          </p:cNvSpPr>
          <p:nvPr>
            <p:ph type="sldNum" sz="quarter" idx="5"/>
          </p:nvPr>
        </p:nvSpPr>
        <p:spPr/>
        <p:txBody>
          <a:bodyPr/>
          <a:lstStyle/>
          <a:p>
            <a:fld id="{029EA017-2EB8-453B-B301-E42CC9777967}" type="slidenum">
              <a:rPr lang="en-US" smtClean="0"/>
              <a:t>4</a:t>
            </a:fld>
            <a:endParaRPr lang="en-US"/>
          </a:p>
        </p:txBody>
      </p:sp>
    </p:spTree>
    <p:extLst>
      <p:ext uri="{BB962C8B-B14F-4D97-AF65-F5344CB8AC3E}">
        <p14:creationId xmlns:p14="http://schemas.microsoft.com/office/powerpoint/2010/main" val="4040746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 more: https://www.battlefields.org/learn/articles/bill-rights</a:t>
            </a:r>
          </a:p>
          <a:p>
            <a:endParaRPr lang="en-US" dirty="0"/>
          </a:p>
          <a:p>
            <a:r>
              <a:rPr lang="en-US" b="0" i="0" dirty="0">
                <a:solidFill>
                  <a:srgbClr val="3C3936"/>
                </a:solidFill>
                <a:effectLst/>
                <a:latin typeface="Georgia" panose="02040502050405020303" pitchFamily="18" charset="0"/>
              </a:rPr>
              <a:t>Madison’s amendments were given to a committee on June 8, 1789 to discuss and edit before they were presented to Congress as a whole. In that committee, Madison’s original list was heavily edited. The preamble was largely scratched and his changes were edited until they encompassed seventeen amendments that the committee recommended being affixed to the end of the document. On July 21, 1789, these changes were presented to Congress to be examined, discussed, and edited. After months of discussion, and rewriting, Congress sent twelve amendments to be ratified by the States. Two years later, ten of the twelve amendments had enough states to be ratified nationally. </a:t>
            </a:r>
            <a:endParaRPr lang="en-US" dirty="0"/>
          </a:p>
        </p:txBody>
      </p:sp>
      <p:sp>
        <p:nvSpPr>
          <p:cNvPr id="4" name="Slide Number Placeholder 3"/>
          <p:cNvSpPr>
            <a:spLocks noGrp="1"/>
          </p:cNvSpPr>
          <p:nvPr>
            <p:ph type="sldNum" sz="quarter" idx="5"/>
          </p:nvPr>
        </p:nvSpPr>
        <p:spPr/>
        <p:txBody>
          <a:bodyPr/>
          <a:lstStyle/>
          <a:p>
            <a:fld id="{029EA017-2EB8-453B-B301-E42CC9777967}" type="slidenum">
              <a:rPr lang="en-US" smtClean="0"/>
              <a:t>5</a:t>
            </a:fld>
            <a:endParaRPr lang="en-US"/>
          </a:p>
        </p:txBody>
      </p:sp>
    </p:spTree>
    <p:extLst>
      <p:ext uri="{BB962C8B-B14F-4D97-AF65-F5344CB8AC3E}">
        <p14:creationId xmlns:p14="http://schemas.microsoft.com/office/powerpoint/2010/main" val="3845433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26D23-A258-715A-5873-783E124E44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614942-CE20-9A94-ED73-AC5EE8B1CF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70639B-7B4B-25F2-32C4-7706A5A4618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The video is embedded in the slide, but here's a link: https://www.battlefields.org/learn/videos/untold/bill-rights</a:t>
            </a:r>
            <a:endParaRPr lang="en-US" dirty="0"/>
          </a:p>
        </p:txBody>
      </p:sp>
      <p:sp>
        <p:nvSpPr>
          <p:cNvPr id="4" name="Slide Number Placeholder 3">
            <a:extLst>
              <a:ext uri="{FF2B5EF4-FFF2-40B4-BE49-F238E27FC236}">
                <a16:creationId xmlns:a16="http://schemas.microsoft.com/office/drawing/2014/main" id="{B555C4BF-616A-BB4B-4DCA-45C02567187A}"/>
              </a:ext>
            </a:extLst>
          </p:cNvPr>
          <p:cNvSpPr>
            <a:spLocks noGrp="1"/>
          </p:cNvSpPr>
          <p:nvPr>
            <p:ph type="sldNum" sz="quarter" idx="5"/>
          </p:nvPr>
        </p:nvSpPr>
        <p:spPr/>
        <p:txBody>
          <a:bodyPr/>
          <a:lstStyle/>
          <a:p>
            <a:fld id="{029EA017-2EB8-453B-B301-E42CC9777967}" type="slidenum">
              <a:rPr lang="en-US"/>
              <a:t>6</a:t>
            </a:fld>
            <a:endParaRPr lang="en-US"/>
          </a:p>
        </p:txBody>
      </p:sp>
    </p:spTree>
    <p:extLst>
      <p:ext uri="{BB962C8B-B14F-4D97-AF65-F5344CB8AC3E}">
        <p14:creationId xmlns:p14="http://schemas.microsoft.com/office/powerpoint/2010/main" val="3634513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 more: https://www.battlefields.org/learn/articles/forgotten-amendments</a:t>
            </a:r>
          </a:p>
          <a:p>
            <a:r>
              <a:rPr lang="en-US" b="0" i="0" dirty="0">
                <a:solidFill>
                  <a:srgbClr val="3C3936"/>
                </a:solidFill>
                <a:effectLst/>
                <a:latin typeface="Georgia" panose="02040502050405020303" pitchFamily="18" charset="0"/>
              </a:rPr>
              <a:t>The 11th and 12th Amendments—while overshadowed by the Bill of Rights which preceded them and the Reconstruction Amendments that came afterward—still play a vital role in America’s constitutional order. Neither amendment made any sweeping changes. Instead, they made minor adjustments. These changes helped make the Constitution “more perfect,” in the same way that its original signers hoped to create a “more perfect” union.</a:t>
            </a:r>
            <a:endParaRPr lang="en-US" dirty="0"/>
          </a:p>
        </p:txBody>
      </p:sp>
      <p:sp>
        <p:nvSpPr>
          <p:cNvPr id="4" name="Slide Number Placeholder 3"/>
          <p:cNvSpPr>
            <a:spLocks noGrp="1"/>
          </p:cNvSpPr>
          <p:nvPr>
            <p:ph type="sldNum" sz="quarter" idx="5"/>
          </p:nvPr>
        </p:nvSpPr>
        <p:spPr/>
        <p:txBody>
          <a:bodyPr/>
          <a:lstStyle/>
          <a:p>
            <a:fld id="{029EA017-2EB8-453B-B301-E42CC9777967}" type="slidenum">
              <a:rPr lang="en-US" smtClean="0"/>
              <a:t>8</a:t>
            </a:fld>
            <a:endParaRPr lang="en-US"/>
          </a:p>
        </p:txBody>
      </p:sp>
    </p:spTree>
    <p:extLst>
      <p:ext uri="{BB962C8B-B14F-4D97-AF65-F5344CB8AC3E}">
        <p14:creationId xmlns:p14="http://schemas.microsoft.com/office/powerpoint/2010/main" val="1511035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is a painting of John Marshall)</a:t>
            </a:r>
          </a:p>
          <a:p>
            <a:r>
              <a:rPr lang="en-US" dirty="0"/>
              <a:t>Learn more: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John Marshall: </a:t>
            </a:r>
            <a:r>
              <a:rPr lang="en-US" sz="1800" b="0" i="0" u="sng" strike="noStrike" dirty="0">
                <a:solidFill>
                  <a:srgbClr val="0563C1"/>
                </a:solidFill>
                <a:effectLst/>
                <a:latin typeface="Calibri" panose="020F0502020204030204" pitchFamily="34" charset="0"/>
                <a:hlinkClick r:id="rId3"/>
              </a:rPr>
              <a:t>https://www.battlefields.org/learn/biographies/john-marshall</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Marbury v. Madison: </a:t>
            </a:r>
            <a:r>
              <a:rPr lang="en-US" sz="1800" b="0" i="0" u="sng" strike="noStrike" dirty="0">
                <a:solidFill>
                  <a:srgbClr val="0563C1"/>
                </a:solidFill>
                <a:effectLst/>
                <a:latin typeface="Calibri" panose="020F0502020204030204" pitchFamily="34" charset="0"/>
                <a:hlinkClick r:id="rId4"/>
              </a:rPr>
              <a:t>https://www.battlefields.org/learn/articles/marbury-v-madison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Marshall Court: </a:t>
            </a:r>
            <a:r>
              <a:rPr lang="en-US" sz="1800" b="0" i="0" u="sng" strike="noStrike" dirty="0">
                <a:solidFill>
                  <a:srgbClr val="0563C1"/>
                </a:solidFill>
                <a:effectLst/>
                <a:latin typeface="Calibri" panose="020F0502020204030204" pitchFamily="34" charset="0"/>
                <a:hlinkClick r:id="rId5"/>
              </a:rPr>
              <a:t>https://www.battlefields.org/learn/articles/marshall-court</a:t>
            </a:r>
            <a:endParaRPr lang="en-US" dirty="0"/>
          </a:p>
        </p:txBody>
      </p:sp>
      <p:sp>
        <p:nvSpPr>
          <p:cNvPr id="4" name="Slide Number Placeholder 3"/>
          <p:cNvSpPr>
            <a:spLocks noGrp="1"/>
          </p:cNvSpPr>
          <p:nvPr>
            <p:ph type="sldNum" sz="quarter" idx="5"/>
          </p:nvPr>
        </p:nvSpPr>
        <p:spPr/>
        <p:txBody>
          <a:bodyPr/>
          <a:lstStyle/>
          <a:p>
            <a:fld id="{029EA017-2EB8-453B-B301-E42CC9777967}" type="slidenum">
              <a:rPr lang="en-US" smtClean="0"/>
              <a:t>9</a:t>
            </a:fld>
            <a:endParaRPr lang="en-US"/>
          </a:p>
        </p:txBody>
      </p:sp>
    </p:spTree>
    <p:extLst>
      <p:ext uri="{BB962C8B-B14F-4D97-AF65-F5344CB8AC3E}">
        <p14:creationId xmlns:p14="http://schemas.microsoft.com/office/powerpoint/2010/main" val="4145720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The video is embedded in the slide, but here's a link: </a:t>
            </a:r>
            <a:r>
              <a:rPr lang="en-US" b="0" i="0" dirty="0">
                <a:solidFill>
                  <a:srgbClr val="242424"/>
                </a:solidFill>
                <a:effectLst/>
                <a:latin typeface="Aptos Narrow" panose="020B0004020202020204" pitchFamily="34" charset="0"/>
              </a:rPr>
              <a:t>https://www.battlefields.org/learn/videos/untold/supreme-court-gatekeeper-constitution</a:t>
            </a:r>
            <a:endParaRPr lang="en-US" dirty="0"/>
          </a:p>
        </p:txBody>
      </p:sp>
      <p:sp>
        <p:nvSpPr>
          <p:cNvPr id="4" name="Slide Number Placeholder 3"/>
          <p:cNvSpPr>
            <a:spLocks noGrp="1"/>
          </p:cNvSpPr>
          <p:nvPr>
            <p:ph type="sldNum" sz="quarter" idx="5"/>
          </p:nvPr>
        </p:nvSpPr>
        <p:spPr/>
        <p:txBody>
          <a:bodyPr/>
          <a:lstStyle/>
          <a:p>
            <a:fld id="{029EA017-2EB8-453B-B301-E42CC9777967}" type="slidenum">
              <a:rPr lang="en-US"/>
              <a:t>10</a:t>
            </a:fld>
            <a:endParaRPr lang="en-US"/>
          </a:p>
        </p:txBody>
      </p:sp>
    </p:spTree>
    <p:extLst>
      <p:ext uri="{BB962C8B-B14F-4D97-AF65-F5344CB8AC3E}">
        <p14:creationId xmlns:p14="http://schemas.microsoft.com/office/powerpoint/2010/main" val="1093149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spcAft>
                <a:spcPts val="1125"/>
              </a:spcAft>
            </a:pPr>
            <a:r>
              <a:rPr lang="en-US" b="0" i="0" dirty="0">
                <a:solidFill>
                  <a:srgbClr val="3C3936"/>
                </a:solidFill>
                <a:effectLst/>
                <a:latin typeface="Georgia" panose="02040502050405020303" pitchFamily="18" charset="0"/>
              </a:rPr>
              <a:t>(Image: 1850s photograph of Frederick Douglass) </a:t>
            </a:r>
          </a:p>
          <a:p>
            <a:pPr algn="l" fontAlgn="base">
              <a:spcAft>
                <a:spcPts val="1125"/>
              </a:spcAft>
            </a:pPr>
            <a:r>
              <a:rPr lang="en-US" b="0" i="0" dirty="0">
                <a:solidFill>
                  <a:srgbClr val="3C3936"/>
                </a:solidFill>
                <a:effectLst/>
                <a:latin typeface="Georgia" panose="02040502050405020303" pitchFamily="18" charset="0"/>
              </a:rPr>
              <a:t>Read more: </a:t>
            </a:r>
          </a:p>
          <a:p>
            <a:pPr algn="l" fontAlgn="base">
              <a:spcAft>
                <a:spcPts val="1125"/>
              </a:spcAft>
            </a:pPr>
            <a:r>
              <a:rPr lang="en-US" b="0" i="0" dirty="0">
                <a:solidFill>
                  <a:srgbClr val="3C3936"/>
                </a:solidFill>
                <a:effectLst/>
                <a:latin typeface="Georgia" panose="02040502050405020303" pitchFamily="18" charset="0"/>
              </a:rPr>
              <a:t>Slavery and the Constitution: https://www.battlefields.org/learn/articles/slavery-and-constitution </a:t>
            </a:r>
          </a:p>
          <a:p>
            <a:pPr marL="0" marR="0" lvl="0" indent="0" algn="l" defTabSz="914400" rtl="0" eaLnBrk="1" fontAlgn="base" latinLnBrk="0" hangingPunct="1">
              <a:lnSpc>
                <a:spcPct val="100000"/>
              </a:lnSpc>
              <a:spcBef>
                <a:spcPts val="0"/>
              </a:spcBef>
              <a:spcAft>
                <a:spcPts val="1125"/>
              </a:spcAft>
              <a:buClrTx/>
              <a:buSzTx/>
              <a:buFontTx/>
              <a:buNone/>
              <a:tabLst/>
              <a:defRPr/>
            </a:pPr>
            <a:r>
              <a:rPr lang="en-US" b="0" i="0" dirty="0">
                <a:solidFill>
                  <a:srgbClr val="3C3936"/>
                </a:solidFill>
                <a:effectLst/>
                <a:latin typeface="Georgia" panose="02040502050405020303" pitchFamily="18" charset="0"/>
              </a:rPr>
              <a:t>Frederick Douglass: </a:t>
            </a:r>
            <a:r>
              <a:rPr lang="en-US" sz="1800" b="0" i="0" u="sng" strike="noStrike" dirty="0">
                <a:solidFill>
                  <a:srgbClr val="0563C1"/>
                </a:solidFill>
                <a:effectLst/>
                <a:latin typeface="Calibri" panose="020F0502020204030204" pitchFamily="34" charset="0"/>
                <a:hlinkClick r:id="rId3"/>
              </a:rPr>
              <a:t>https://www.battlefields.org/learn/biographies/frederick-douglass</a:t>
            </a:r>
            <a:endParaRPr lang="en-US" b="0" i="0" dirty="0">
              <a:solidFill>
                <a:srgbClr val="3C3936"/>
              </a:solidFill>
              <a:effectLst/>
              <a:latin typeface="Georgia" panose="02040502050405020303" pitchFamily="18" charset="0"/>
            </a:endParaRPr>
          </a:p>
          <a:p>
            <a:r>
              <a:rPr lang="en-US" b="0" i="0" dirty="0">
                <a:solidFill>
                  <a:srgbClr val="3C3936"/>
                </a:solidFill>
                <a:effectLst/>
                <a:latin typeface="Georgia" panose="02040502050405020303" pitchFamily="18" charset="0"/>
              </a:rPr>
              <a:t>Even as they compromised on issues surrounding slavery and declined to outlaw the practice during the Constitutional Convention, delegates recognized that they were not dealing with slavery and letting the moral issue fester and grow. </a:t>
            </a:r>
            <a:r>
              <a:rPr lang="en-US" b="0" i="0" u="none" strike="noStrike" dirty="0">
                <a:solidFill>
                  <a:srgbClr val="9C0202"/>
                </a:solidFill>
                <a:effectLst/>
                <a:latin typeface="Georgia" panose="02040502050405020303" pitchFamily="18" charset="0"/>
                <a:hlinkClick r:id="rId4"/>
              </a:rPr>
              <a:t>George Mason</a:t>
            </a:r>
            <a:r>
              <a:rPr lang="en-US" b="0" i="0" dirty="0">
                <a:solidFill>
                  <a:srgbClr val="3C3936"/>
                </a:solidFill>
                <a:effectLst/>
                <a:latin typeface="Georgia" panose="02040502050405020303" pitchFamily="18" charset="0"/>
              </a:rPr>
              <a:t>, who enslaved people on his Virginia land, denounced slavery at the convention, saying, "Every master of slaves is born a petty tyrant. They bring the judgment of heaven on a country." Decades of suffering for enslaved men, women and children and decades of political power struggles among white politicians would culminate in a bloody Civil War. When the Civil War ended, a new amendment was ratified and added to the Constitution of the United States: "Neither slavery nor involuntary servitude, except as a punishment for crime whereof the party shall have been duly convicted, shall exist within the United States, or any place subject to their jurisdiction." But in 1787, that was still 78 years in the future. </a:t>
            </a:r>
            <a:endParaRPr lang="en-US" dirty="0"/>
          </a:p>
        </p:txBody>
      </p:sp>
      <p:sp>
        <p:nvSpPr>
          <p:cNvPr id="4" name="Slide Number Placeholder 3"/>
          <p:cNvSpPr>
            <a:spLocks noGrp="1"/>
          </p:cNvSpPr>
          <p:nvPr>
            <p:ph type="sldNum" sz="quarter" idx="5"/>
          </p:nvPr>
        </p:nvSpPr>
        <p:spPr/>
        <p:txBody>
          <a:bodyPr/>
          <a:lstStyle/>
          <a:p>
            <a:fld id="{029EA017-2EB8-453B-B301-E42CC9777967}" type="slidenum">
              <a:rPr lang="en-US" smtClean="0"/>
              <a:t>11</a:t>
            </a:fld>
            <a:endParaRPr lang="en-US"/>
          </a:p>
        </p:txBody>
      </p:sp>
    </p:spTree>
    <p:extLst>
      <p:ext uri="{BB962C8B-B14F-4D97-AF65-F5344CB8AC3E}">
        <p14:creationId xmlns:p14="http://schemas.microsoft.com/office/powerpoint/2010/main" val="15814323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bg1"/>
            </a:gs>
            <a:gs pos="54000">
              <a:schemeClr val="bg1"/>
            </a:gs>
            <a:gs pos="57531">
              <a:srgbClr val="FBFBFB"/>
            </a:gs>
            <a:gs pos="87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8BF847-AA19-4965-BD0D-169AC4E549B4}"/>
              </a:ext>
            </a:extLst>
          </p:cNvPr>
          <p:cNvSpPr/>
          <p:nvPr userDrawn="1"/>
        </p:nvSpPr>
        <p:spPr>
          <a:xfrm>
            <a:off x="0" y="4157932"/>
            <a:ext cx="12192000" cy="2700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CBD19-FF76-4ABD-BB26-4CA7EB8D9C57}"/>
              </a:ext>
            </a:extLst>
          </p:cNvPr>
          <p:cNvSpPr>
            <a:spLocks noGrp="1"/>
          </p:cNvSpPr>
          <p:nvPr>
            <p:ph type="ctrTitle" hasCustomPrompt="1"/>
          </p:nvPr>
        </p:nvSpPr>
        <p:spPr>
          <a:xfrm>
            <a:off x="1524000" y="4324294"/>
            <a:ext cx="9144000" cy="1065841"/>
          </a:xfrm>
        </p:spPr>
        <p:txBody>
          <a:bodyPr anchor="b"/>
          <a:lstStyle>
            <a:lvl1pPr algn="ctr">
              <a:defRPr sz="6000" b="0">
                <a:solidFill>
                  <a:schemeClr val="bg1"/>
                </a:solidFill>
                <a:latin typeface="+mj-lt"/>
                <a:cs typeface="Adobe Devanagari" panose="02040503050201020203" pitchFamily="18" charset="0"/>
              </a:defRPr>
            </a:lvl1pPr>
          </a:lstStyle>
          <a:p>
            <a:r>
              <a:rPr lang="en-US"/>
              <a:t>Click to add title</a:t>
            </a:r>
          </a:p>
        </p:txBody>
      </p:sp>
      <p:sp>
        <p:nvSpPr>
          <p:cNvPr id="3" name="Subtitle 2">
            <a:extLst>
              <a:ext uri="{FF2B5EF4-FFF2-40B4-BE49-F238E27FC236}">
                <a16:creationId xmlns:a16="http://schemas.microsoft.com/office/drawing/2014/main" id="{B3FC82CA-864E-448B-AF3A-05F11046B4C0}"/>
              </a:ext>
            </a:extLst>
          </p:cNvPr>
          <p:cNvSpPr>
            <a:spLocks noGrp="1"/>
          </p:cNvSpPr>
          <p:nvPr>
            <p:ph type="subTitle" idx="1" hasCustomPrompt="1"/>
          </p:nvPr>
        </p:nvSpPr>
        <p:spPr>
          <a:xfrm>
            <a:off x="1524000" y="5490865"/>
            <a:ext cx="9144001" cy="969963"/>
          </a:xfrm>
        </p:spPr>
        <p:txBody>
          <a:bodyPr>
            <a:normAutofit/>
          </a:bodyPr>
          <a:lstStyle>
            <a:lvl1pPr marL="0" indent="0" algn="ctr">
              <a:buNone/>
              <a:defRPr sz="3200">
                <a:solidFill>
                  <a:schemeClr val="bg1"/>
                </a:solidFill>
                <a:latin typeface="Adobe Devanagari" panose="02040503050201020203" pitchFamily="18" charset="0"/>
                <a:cs typeface="Adobe Devanagari" panose="020405030502010202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pic>
        <p:nvPicPr>
          <p:cNvPr id="13" name="Picture 12">
            <a:extLst>
              <a:ext uri="{FF2B5EF4-FFF2-40B4-BE49-F238E27FC236}">
                <a16:creationId xmlns:a16="http://schemas.microsoft.com/office/drawing/2014/main" id="{0B76C4BA-354F-4F48-AA0F-4D52E334A1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93457" y="649802"/>
            <a:ext cx="7805085" cy="2882112"/>
          </a:xfrm>
          <a:prstGeom prst="rect">
            <a:avLst/>
          </a:prstGeom>
        </p:spPr>
      </p:pic>
      <p:pic>
        <p:nvPicPr>
          <p:cNvPr id="5" name="Picture 4">
            <a:extLst>
              <a:ext uri="{FF2B5EF4-FFF2-40B4-BE49-F238E27FC236}">
                <a16:creationId xmlns:a16="http://schemas.microsoft.com/office/drawing/2014/main" id="{F29214C5-FB6E-4274-BD09-473D689E5DF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79877230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302B5-F41F-474D-B1F4-7BAF2C48F30E}"/>
              </a:ext>
            </a:extLst>
          </p:cNvPr>
          <p:cNvSpPr>
            <a:spLocks noGrp="1"/>
          </p:cNvSpPr>
          <p:nvPr>
            <p:ph type="title" hasCustomPrompt="1"/>
          </p:nvPr>
        </p:nvSpPr>
        <p:spPr/>
        <p:txBody>
          <a:bodyPr/>
          <a:lstStyle>
            <a:lvl1pPr>
              <a:defRPr/>
            </a:lvl1pPr>
          </a:lstStyle>
          <a:p>
            <a:r>
              <a:rPr lang="en-US"/>
              <a:t>Click to add title</a:t>
            </a:r>
          </a:p>
        </p:txBody>
      </p:sp>
      <p:sp>
        <p:nvSpPr>
          <p:cNvPr id="3" name="Vertical Text Placeholder 2">
            <a:extLst>
              <a:ext uri="{FF2B5EF4-FFF2-40B4-BE49-F238E27FC236}">
                <a16:creationId xmlns:a16="http://schemas.microsoft.com/office/drawing/2014/main" id="{67392F5D-D27B-4C4E-84EE-CE00E42DA5C6}"/>
              </a:ext>
            </a:extLst>
          </p:cNvPr>
          <p:cNvSpPr>
            <a:spLocks noGrp="1"/>
          </p:cNvSpPr>
          <p:nvPr>
            <p:ph type="body" orient="vert" idx="1"/>
          </p:nvPr>
        </p:nvSpPr>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EFBE38C4-5C1D-4690-BDA5-809BB712F43D}"/>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795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E34B64-E79F-4DEF-904D-A1DBC7923215}"/>
              </a:ext>
            </a:extLst>
          </p:cNvPr>
          <p:cNvSpPr>
            <a:spLocks noGrp="1"/>
          </p:cNvSpPr>
          <p:nvPr>
            <p:ph type="title" orient="vert" hasCustomPrompt="1"/>
          </p:nvPr>
        </p:nvSpPr>
        <p:spPr>
          <a:xfrm>
            <a:off x="8724900" y="365125"/>
            <a:ext cx="2628900" cy="5229917"/>
          </a:xfrm>
        </p:spPr>
        <p:txBody>
          <a:bodyPr vert="eaVert"/>
          <a:lstStyle>
            <a:lvl1pPr>
              <a:defRPr/>
            </a:lvl1pPr>
          </a:lstStyle>
          <a:p>
            <a:r>
              <a:rPr lang="en-US"/>
              <a:t>Click to add title</a:t>
            </a:r>
          </a:p>
        </p:txBody>
      </p:sp>
      <p:sp>
        <p:nvSpPr>
          <p:cNvPr id="3" name="Vertical Text Placeholder 2">
            <a:extLst>
              <a:ext uri="{FF2B5EF4-FFF2-40B4-BE49-F238E27FC236}">
                <a16:creationId xmlns:a16="http://schemas.microsoft.com/office/drawing/2014/main" id="{449E4D2A-1CCA-441B-911C-97ACFFDFCF7E}"/>
              </a:ext>
            </a:extLst>
          </p:cNvPr>
          <p:cNvSpPr>
            <a:spLocks noGrp="1"/>
          </p:cNvSpPr>
          <p:nvPr>
            <p:ph type="body" orient="vert" idx="1"/>
          </p:nvPr>
        </p:nvSpPr>
        <p:spPr>
          <a:xfrm>
            <a:off x="838200" y="365125"/>
            <a:ext cx="7734300" cy="5229917"/>
          </a:xfrm>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CE2B16F2-1394-4247-9D08-D1493E81B0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393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oter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D25211-8C52-41C9-9B39-FB40600A7B43}"/>
              </a:ext>
            </a:extLst>
          </p:cNvPr>
          <p:cNvSpPr/>
          <p:nvPr userDrawn="1"/>
        </p:nvSpPr>
        <p:spPr>
          <a:xfrm>
            <a:off x="0" y="0"/>
            <a:ext cx="12192000" cy="6858000"/>
          </a:xfrm>
          <a:prstGeom prst="rect">
            <a:avLst/>
          </a:prstGeom>
          <a:gradFill flip="none" rotWithShape="1">
            <a:gsLst>
              <a:gs pos="30000">
                <a:schemeClr val="bg1"/>
              </a:gs>
              <a:gs pos="79000">
                <a:schemeClr val="bg1">
                  <a:lumMod val="95000"/>
                </a:schemeClr>
              </a:gs>
              <a:gs pos="10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301A85D-0B33-497D-8EFF-167479CDA6FD}"/>
              </a:ext>
            </a:extLst>
          </p:cNvPr>
          <p:cNvPicPr>
            <a:picLocks noChangeAspect="1"/>
          </p:cNvPicPr>
          <p:nvPr userDrawn="1"/>
        </p:nvPicPr>
        <p:blipFill>
          <a:blip r:embed="rId2"/>
          <a:stretch>
            <a:fillRect/>
          </a:stretch>
        </p:blipFill>
        <p:spPr>
          <a:xfrm>
            <a:off x="1542565" y="1749921"/>
            <a:ext cx="9106870" cy="3358158"/>
          </a:xfrm>
          <a:prstGeom prst="rect">
            <a:avLst/>
          </a:prstGeom>
        </p:spPr>
      </p:pic>
      <p:pic>
        <p:nvPicPr>
          <p:cNvPr id="5" name="Picture 4">
            <a:extLst>
              <a:ext uri="{FF2B5EF4-FFF2-40B4-BE49-F238E27FC236}">
                <a16:creationId xmlns:a16="http://schemas.microsoft.com/office/drawing/2014/main" id="{D11B3660-33D6-4308-B272-6084FDD214B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4023299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18BD4-35D6-4DB8-A9FB-37DA5ADA4318}"/>
              </a:ext>
            </a:extLst>
          </p:cNvPr>
          <p:cNvSpPr>
            <a:spLocks noGrp="1"/>
          </p:cNvSpPr>
          <p:nvPr>
            <p:ph type="title" hasCustomPrompt="1"/>
          </p:nvPr>
        </p:nvSpPr>
        <p:spPr/>
        <p:txBody>
          <a:bodyPr>
            <a:normAutofit/>
          </a:bodyPr>
          <a:lstStyle>
            <a:lvl1pPr>
              <a:defRPr sz="4800"/>
            </a:lvl1pPr>
          </a:lstStyle>
          <a:p>
            <a:r>
              <a:rPr lang="en-US"/>
              <a:t>Click to add title</a:t>
            </a:r>
          </a:p>
        </p:txBody>
      </p:sp>
      <p:sp>
        <p:nvSpPr>
          <p:cNvPr id="3" name="Content Placeholder 2">
            <a:extLst>
              <a:ext uri="{FF2B5EF4-FFF2-40B4-BE49-F238E27FC236}">
                <a16:creationId xmlns:a16="http://schemas.microsoft.com/office/drawing/2014/main" id="{392194AA-2C71-4DE4-A171-A67274C1562A}"/>
              </a:ext>
            </a:extLst>
          </p:cNvPr>
          <p:cNvSpPr>
            <a:spLocks noGrp="1"/>
          </p:cNvSpPr>
          <p:nvPr>
            <p:ph idx="1"/>
          </p:nvPr>
        </p:nvSpPr>
        <p:spPr/>
        <p:txBody>
          <a:bodyPr/>
          <a:lstStyle>
            <a:lvl1pPr>
              <a:defRPr b="1"/>
            </a:lvl1pPr>
            <a:lvl2pPr>
              <a:defRPr>
                <a:solidFill>
                  <a:schemeClr val="accent1"/>
                </a:solidFill>
              </a:defRPr>
            </a:lvl2pPr>
            <a:lvl3pPr>
              <a:defRPr>
                <a:solidFill>
                  <a:schemeClr val="tx1"/>
                </a:solidFill>
              </a:defRPr>
            </a:lvl3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B718D3A6-DBB2-49F0-9AB8-15E0B3B07E35}"/>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42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10243F-00FA-43A9-A054-285221138B9C}"/>
              </a:ext>
            </a:extLst>
          </p:cNvPr>
          <p:cNvSpPr/>
          <p:nvPr userDrawn="1"/>
        </p:nvSpPr>
        <p:spPr>
          <a:xfrm>
            <a:off x="0" y="4205078"/>
            <a:ext cx="7490604" cy="2544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59417-12F3-4DD7-857D-513FC20D1240}"/>
              </a:ext>
            </a:extLst>
          </p:cNvPr>
          <p:cNvSpPr>
            <a:spLocks noGrp="1"/>
          </p:cNvSpPr>
          <p:nvPr>
            <p:ph type="title" hasCustomPrompt="1"/>
          </p:nvPr>
        </p:nvSpPr>
        <p:spPr>
          <a:xfrm>
            <a:off x="831850" y="2706986"/>
            <a:ext cx="10515600" cy="1855489"/>
          </a:xfrm>
        </p:spPr>
        <p:txBody>
          <a:bodyPr anchor="b"/>
          <a:lstStyle>
            <a:lvl1pPr>
              <a:defRPr sz="6000"/>
            </a:lvl1pPr>
          </a:lstStyle>
          <a:p>
            <a:r>
              <a:rPr lang="en-US"/>
              <a:t>Click to add title</a:t>
            </a:r>
          </a:p>
        </p:txBody>
      </p:sp>
      <p:sp>
        <p:nvSpPr>
          <p:cNvPr id="3" name="Text Placeholder 2">
            <a:extLst>
              <a:ext uri="{FF2B5EF4-FFF2-40B4-BE49-F238E27FC236}">
                <a16:creationId xmlns:a16="http://schemas.microsoft.com/office/drawing/2014/main" id="{70674777-5494-48D4-ADB7-221F50196A73}"/>
              </a:ext>
            </a:extLst>
          </p:cNvPr>
          <p:cNvSpPr>
            <a:spLocks noGrp="1"/>
          </p:cNvSpPr>
          <p:nvPr>
            <p:ph type="body" idx="1" hasCustomPrompt="1"/>
          </p:nvPr>
        </p:nvSpPr>
        <p:spPr>
          <a:xfrm>
            <a:off x="831850" y="4865298"/>
            <a:ext cx="10515600" cy="122435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subtitle</a:t>
            </a:r>
          </a:p>
        </p:txBody>
      </p:sp>
      <p:pic>
        <p:nvPicPr>
          <p:cNvPr id="12" name="Picture 11">
            <a:extLst>
              <a:ext uri="{FF2B5EF4-FFF2-40B4-BE49-F238E27FC236}">
                <a16:creationId xmlns:a16="http://schemas.microsoft.com/office/drawing/2014/main" id="{73901E3B-9DE1-46CD-A251-31A85D349E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2315" y="462632"/>
            <a:ext cx="4018536" cy="1483888"/>
          </a:xfrm>
          <a:prstGeom prst="rect">
            <a:avLst/>
          </a:prstGeom>
        </p:spPr>
      </p:pic>
      <p:sp>
        <p:nvSpPr>
          <p:cNvPr id="11" name="Rectangle 10">
            <a:extLst>
              <a:ext uri="{FF2B5EF4-FFF2-40B4-BE49-F238E27FC236}">
                <a16:creationId xmlns:a16="http://schemas.microsoft.com/office/drawing/2014/main" id="{57F6412B-22AF-4819-AA0C-369365C0ADE3}"/>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99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DCBC-88DD-4DA0-A5FC-B38BC487BE2E}"/>
              </a:ext>
            </a:extLst>
          </p:cNvPr>
          <p:cNvSpPr>
            <a:spLocks noGrp="1"/>
          </p:cNvSpPr>
          <p:nvPr>
            <p:ph type="title" hasCustomPrompt="1"/>
          </p:nvPr>
        </p:nvSpPr>
        <p:spPr/>
        <p:txBody>
          <a:bodyPr/>
          <a:lstStyle>
            <a:lvl1pPr>
              <a:defRPr/>
            </a:lvl1pPr>
          </a:lstStyle>
          <a:p>
            <a:r>
              <a:rPr lang="en-US"/>
              <a:t>Click to add title</a:t>
            </a:r>
          </a:p>
        </p:txBody>
      </p:sp>
      <p:sp>
        <p:nvSpPr>
          <p:cNvPr id="3" name="Content Placeholder 2">
            <a:extLst>
              <a:ext uri="{FF2B5EF4-FFF2-40B4-BE49-F238E27FC236}">
                <a16:creationId xmlns:a16="http://schemas.microsoft.com/office/drawing/2014/main" id="{D5756066-6BA3-416A-9575-10E94D4BE47A}"/>
              </a:ext>
            </a:extLst>
          </p:cNvPr>
          <p:cNvSpPr>
            <a:spLocks noGrp="1"/>
          </p:cNvSpPr>
          <p:nvPr>
            <p:ph sz="half" idx="1"/>
          </p:nvPr>
        </p:nvSpPr>
        <p:spPr>
          <a:xfrm>
            <a:off x="838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2EA0A3-FF05-44E3-A682-35A358D73968}"/>
              </a:ext>
            </a:extLst>
          </p:cNvPr>
          <p:cNvSpPr>
            <a:spLocks noGrp="1"/>
          </p:cNvSpPr>
          <p:nvPr>
            <p:ph sz="half" idx="2"/>
          </p:nvPr>
        </p:nvSpPr>
        <p:spPr>
          <a:xfrm>
            <a:off x="6172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2BE2E12-7EE6-419F-84B3-224F8E70617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63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9EEEC-CA7C-4BEC-9053-DE761AAEBD52}"/>
              </a:ext>
            </a:extLst>
          </p:cNvPr>
          <p:cNvSpPr>
            <a:spLocks noGrp="1"/>
          </p:cNvSpPr>
          <p:nvPr>
            <p:ph type="title" hasCustomPrompt="1"/>
          </p:nvPr>
        </p:nvSpPr>
        <p:spPr>
          <a:xfrm>
            <a:off x="839788" y="365125"/>
            <a:ext cx="10515600" cy="1325563"/>
          </a:xfrm>
        </p:spPr>
        <p:txBody>
          <a:bodyPr/>
          <a:lstStyle>
            <a:lvl1pPr>
              <a:defRPr/>
            </a:lvl1pPr>
          </a:lstStyle>
          <a:p>
            <a:r>
              <a:rPr lang="en-US"/>
              <a:t>Click to add title</a:t>
            </a:r>
          </a:p>
        </p:txBody>
      </p:sp>
      <p:sp>
        <p:nvSpPr>
          <p:cNvPr id="3" name="Text Placeholder 2">
            <a:extLst>
              <a:ext uri="{FF2B5EF4-FFF2-40B4-BE49-F238E27FC236}">
                <a16:creationId xmlns:a16="http://schemas.microsoft.com/office/drawing/2014/main" id="{AF9E2D48-414B-43BB-991F-F0471DA0EE10}"/>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F127716-C01F-44D7-9D4F-7571F43C46E3}"/>
              </a:ext>
            </a:extLst>
          </p:cNvPr>
          <p:cNvSpPr>
            <a:spLocks noGrp="1"/>
          </p:cNvSpPr>
          <p:nvPr>
            <p:ph sz="half" idx="2"/>
          </p:nvPr>
        </p:nvSpPr>
        <p:spPr>
          <a:xfrm>
            <a:off x="839788" y="2505075"/>
            <a:ext cx="5157787"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369EE9-3408-4A85-85B8-BAE89191DC7D}"/>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E294DAD-BF95-441E-BB57-B912A300A0B1}"/>
              </a:ext>
            </a:extLst>
          </p:cNvPr>
          <p:cNvSpPr>
            <a:spLocks noGrp="1"/>
          </p:cNvSpPr>
          <p:nvPr>
            <p:ph sz="quarter" idx="4"/>
          </p:nvPr>
        </p:nvSpPr>
        <p:spPr>
          <a:xfrm>
            <a:off x="6172200" y="2505075"/>
            <a:ext cx="5183188"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F8C3B50F-65B6-4862-B28B-46DFC17026D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909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3A8F-1E19-4BB4-84EF-DCD7AC986C19}"/>
              </a:ext>
            </a:extLst>
          </p:cNvPr>
          <p:cNvSpPr>
            <a:spLocks noGrp="1"/>
          </p:cNvSpPr>
          <p:nvPr>
            <p:ph type="title" hasCustomPrompt="1"/>
          </p:nvPr>
        </p:nvSpPr>
        <p:spPr/>
        <p:txBody>
          <a:bodyPr/>
          <a:lstStyle>
            <a:lvl1pPr>
              <a:defRPr/>
            </a:lvl1pPr>
          </a:lstStyle>
          <a:p>
            <a:r>
              <a:rPr lang="en-US"/>
              <a:t>Click to add title</a:t>
            </a:r>
          </a:p>
        </p:txBody>
      </p:sp>
      <p:sp>
        <p:nvSpPr>
          <p:cNvPr id="3" name="Rectangle 2">
            <a:extLst>
              <a:ext uri="{FF2B5EF4-FFF2-40B4-BE49-F238E27FC236}">
                <a16:creationId xmlns:a16="http://schemas.microsoft.com/office/drawing/2014/main" id="{A20FCA14-030F-4CBC-A2C7-9F333FCD84EE}"/>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0944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A181A-A3A2-4378-92E6-E50F16C91CDA}"/>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C26669D-8BA1-4195-86FD-E72CC29F232E}"/>
              </a:ext>
            </a:extLst>
          </p:cNvPr>
          <p:cNvSpPr/>
          <p:nvPr userDrawn="1"/>
        </p:nvSpPr>
        <p:spPr>
          <a:xfrm>
            <a:off x="-77638" y="1104181"/>
            <a:ext cx="12269638" cy="5753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3640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07DF3-784B-4186-B260-7528F1456024}"/>
              </a:ext>
            </a:extLst>
          </p:cNvPr>
          <p:cNvSpPr>
            <a:spLocks noGrp="1"/>
          </p:cNvSpPr>
          <p:nvPr>
            <p:ph type="title" hasCustomPrompt="1"/>
          </p:nvPr>
        </p:nvSpPr>
        <p:spPr>
          <a:xfrm>
            <a:off x="839788" y="457200"/>
            <a:ext cx="3932237" cy="1600200"/>
          </a:xfrm>
        </p:spPr>
        <p:txBody>
          <a:bodyPr anchor="b"/>
          <a:lstStyle>
            <a:lvl1pPr>
              <a:defRPr sz="3200"/>
            </a:lvl1pPr>
          </a:lstStyle>
          <a:p>
            <a:r>
              <a:rPr lang="en-US"/>
              <a:t>Click to add title</a:t>
            </a:r>
          </a:p>
        </p:txBody>
      </p:sp>
      <p:sp>
        <p:nvSpPr>
          <p:cNvPr id="3" name="Content Placeholder 2">
            <a:extLst>
              <a:ext uri="{FF2B5EF4-FFF2-40B4-BE49-F238E27FC236}">
                <a16:creationId xmlns:a16="http://schemas.microsoft.com/office/drawing/2014/main" id="{78D8BF50-017B-4AAC-B0C9-9E726D316B88}"/>
              </a:ext>
            </a:extLst>
          </p:cNvPr>
          <p:cNvSpPr>
            <a:spLocks noGrp="1"/>
          </p:cNvSpPr>
          <p:nvPr>
            <p:ph idx="1"/>
          </p:nvPr>
        </p:nvSpPr>
        <p:spPr>
          <a:xfrm>
            <a:off x="5183188" y="987425"/>
            <a:ext cx="6172200" cy="4873625"/>
          </a:xfrm>
        </p:spPr>
        <p:txBody>
          <a:bodyPr/>
          <a:lstStyle>
            <a:lvl1pPr>
              <a:defRPr sz="3200"/>
            </a:lvl1pPr>
            <a:lvl2pPr>
              <a:defRPr sz="2800">
                <a:solidFill>
                  <a:schemeClr val="accent1"/>
                </a:solidFill>
              </a:defRPr>
            </a:lvl2pPr>
            <a:lvl3pPr>
              <a:defRPr sz="2400"/>
            </a:lvl3pPr>
            <a:lvl4pPr>
              <a:defRPr sz="2000">
                <a:solidFill>
                  <a:schemeClr val="bg1">
                    <a:lumMod val="50000"/>
                  </a:schemeClr>
                </a:solidFill>
              </a:defRPr>
            </a:lvl4pPr>
            <a:lvl5pPr>
              <a:defRPr sz="2000">
                <a:solidFill>
                  <a:schemeClr val="bg1">
                    <a:lumMod val="50000"/>
                  </a:schemeClr>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C61F7C-F3BE-4285-B499-1AF2C3BCF3F8}"/>
              </a:ext>
            </a:extLst>
          </p:cNvPr>
          <p:cNvSpPr>
            <a:spLocks noGrp="1"/>
          </p:cNvSpPr>
          <p:nvPr>
            <p:ph type="body" sz="half" idx="2"/>
          </p:nvPr>
        </p:nvSpPr>
        <p:spPr>
          <a:xfrm>
            <a:off x="839788" y="2057400"/>
            <a:ext cx="3932237" cy="35014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BAE84BB6-2131-4CE4-A11C-97B28C4B17E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310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7A5CC-B401-4CAD-8CEB-F8CABE306320}"/>
              </a:ext>
            </a:extLst>
          </p:cNvPr>
          <p:cNvSpPr>
            <a:spLocks noGrp="1"/>
          </p:cNvSpPr>
          <p:nvPr>
            <p:ph type="title" hasCustomPrompt="1"/>
          </p:nvPr>
        </p:nvSpPr>
        <p:spPr>
          <a:xfrm>
            <a:off x="839788" y="457200"/>
            <a:ext cx="3932237" cy="1600200"/>
          </a:xfrm>
        </p:spPr>
        <p:txBody>
          <a:bodyPr anchor="b"/>
          <a:lstStyle>
            <a:lvl1pPr>
              <a:defRPr sz="3200"/>
            </a:lvl1pPr>
          </a:lstStyle>
          <a:p>
            <a:r>
              <a:rPr lang="en-US"/>
              <a:t>Click to add title</a:t>
            </a:r>
          </a:p>
        </p:txBody>
      </p:sp>
      <p:sp>
        <p:nvSpPr>
          <p:cNvPr id="3" name="Picture Placeholder 2">
            <a:extLst>
              <a:ext uri="{FF2B5EF4-FFF2-40B4-BE49-F238E27FC236}">
                <a16:creationId xmlns:a16="http://schemas.microsoft.com/office/drawing/2014/main" id="{9FD99118-0DF3-4C54-8807-67A069AA04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B7E69E-3577-48CB-A896-DC497EF1939E}"/>
              </a:ext>
            </a:extLst>
          </p:cNvPr>
          <p:cNvSpPr>
            <a:spLocks noGrp="1"/>
          </p:cNvSpPr>
          <p:nvPr>
            <p:ph type="body" sz="half" idx="2"/>
          </p:nvPr>
        </p:nvSpPr>
        <p:spPr>
          <a:xfrm>
            <a:off x="839788" y="2057400"/>
            <a:ext cx="3932237" cy="353764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35B9CDDB-1164-4E2F-ACF4-0352876FE7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2078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549750-D267-4309-9726-22D69C7FB6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add title</a:t>
            </a:r>
          </a:p>
        </p:txBody>
      </p:sp>
      <p:sp>
        <p:nvSpPr>
          <p:cNvPr id="3" name="Text Placeholder 2">
            <a:extLst>
              <a:ext uri="{FF2B5EF4-FFF2-40B4-BE49-F238E27FC236}">
                <a16:creationId xmlns:a16="http://schemas.microsoft.com/office/drawing/2014/main" id="{3DDEA752-C11A-40EC-98B1-CE5AA7782526}"/>
              </a:ext>
            </a:extLst>
          </p:cNvPr>
          <p:cNvSpPr>
            <a:spLocks noGrp="1"/>
          </p:cNvSpPr>
          <p:nvPr>
            <p:ph type="body" idx="1"/>
          </p:nvPr>
        </p:nvSpPr>
        <p:spPr>
          <a:xfrm>
            <a:off x="838200" y="1825625"/>
            <a:ext cx="10515600" cy="378154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4A3F459C-5A1C-4D27-9DAF-BA4FD5BCCDAC}"/>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61269" y="5849187"/>
            <a:ext cx="2835625" cy="832779"/>
          </a:xfrm>
          <a:prstGeom prst="rect">
            <a:avLst/>
          </a:prstGeom>
        </p:spPr>
      </p:pic>
      <p:pic>
        <p:nvPicPr>
          <p:cNvPr id="5" name="Picture 4">
            <a:extLst>
              <a:ext uri="{FF2B5EF4-FFF2-40B4-BE49-F238E27FC236}">
                <a16:creationId xmlns:a16="http://schemas.microsoft.com/office/drawing/2014/main" id="{0419075F-507D-4DAC-9F02-31AFC0522F2E}"/>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1097231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battlefields.org/learn/videos/untold/supreme-court-gatekeeper-constitution"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battlefields.org/learn/videos/untold/bill-right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4E14B-672D-4EBA-9BF0-AC97197BF9E2}"/>
              </a:ext>
            </a:extLst>
          </p:cNvPr>
          <p:cNvSpPr>
            <a:spLocks noGrp="1"/>
          </p:cNvSpPr>
          <p:nvPr>
            <p:ph type="ctrTitle"/>
          </p:nvPr>
        </p:nvSpPr>
        <p:spPr>
          <a:xfrm>
            <a:off x="152466" y="4653273"/>
            <a:ext cx="11887057" cy="870010"/>
          </a:xfrm>
        </p:spPr>
        <p:txBody>
          <a:bodyPr>
            <a:noAutofit/>
          </a:bodyPr>
          <a:lstStyle/>
          <a:p>
            <a:r>
              <a:rPr lang="en-US" sz="4000" dirty="0"/>
              <a:t>Governing: The Constitution of the United States</a:t>
            </a:r>
          </a:p>
        </p:txBody>
      </p:sp>
      <p:sp>
        <p:nvSpPr>
          <p:cNvPr id="3" name="Subtitle 2">
            <a:extLst>
              <a:ext uri="{FF2B5EF4-FFF2-40B4-BE49-F238E27FC236}">
                <a16:creationId xmlns:a16="http://schemas.microsoft.com/office/drawing/2014/main" id="{DE7B0C5A-586E-46DF-89F5-5A692ABE860E}"/>
              </a:ext>
            </a:extLst>
          </p:cNvPr>
          <p:cNvSpPr>
            <a:spLocks noGrp="1"/>
          </p:cNvSpPr>
          <p:nvPr>
            <p:ph type="subTitle" idx="1"/>
          </p:nvPr>
        </p:nvSpPr>
        <p:spPr>
          <a:xfrm>
            <a:off x="1523995" y="5523283"/>
            <a:ext cx="9144001" cy="742944"/>
          </a:xfrm>
        </p:spPr>
        <p:txBody>
          <a:bodyPr>
            <a:normAutofit/>
          </a:bodyPr>
          <a:lstStyle/>
          <a:p>
            <a:r>
              <a:rPr lang="en-US" sz="4000" dirty="0"/>
              <a:t>The American Battlefield Trust</a:t>
            </a:r>
          </a:p>
        </p:txBody>
      </p:sp>
    </p:spTree>
    <p:extLst>
      <p:ext uri="{BB962C8B-B14F-4D97-AF65-F5344CB8AC3E}">
        <p14:creationId xmlns:p14="http://schemas.microsoft.com/office/powerpoint/2010/main" val="4131958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5AA2B-301F-7A25-48A9-8965CF08DC14}"/>
              </a:ext>
            </a:extLst>
          </p:cNvPr>
          <p:cNvSpPr>
            <a:spLocks noGrp="1"/>
          </p:cNvSpPr>
          <p:nvPr>
            <p:ph type="title"/>
          </p:nvPr>
        </p:nvSpPr>
        <p:spPr>
          <a:xfrm>
            <a:off x="838199" y="216233"/>
            <a:ext cx="10515600" cy="1325563"/>
          </a:xfrm>
        </p:spPr>
        <p:txBody>
          <a:bodyPr>
            <a:normAutofit/>
          </a:bodyPr>
          <a:lstStyle/>
          <a:p>
            <a:pPr algn="ctr"/>
            <a:r>
              <a:rPr lang="en-US" sz="3200" dirty="0">
                <a:solidFill>
                  <a:srgbClr val="C00000"/>
                </a:solidFill>
              </a:rPr>
              <a:t>The Supreme Court: Gatekeeper of the Constitution</a:t>
            </a:r>
            <a:endParaRPr lang="en-US" dirty="0">
              <a:solidFill>
                <a:srgbClr val="C00000"/>
              </a:solidFill>
            </a:endParaRPr>
          </a:p>
        </p:txBody>
      </p:sp>
      <p:pic>
        <p:nvPicPr>
          <p:cNvPr id="7" name="Content Placeholder 6">
            <a:hlinkClick r:id="rId3"/>
            <a:extLst>
              <a:ext uri="{FF2B5EF4-FFF2-40B4-BE49-F238E27FC236}">
                <a16:creationId xmlns:a16="http://schemas.microsoft.com/office/drawing/2014/main" id="{E075E3C4-6D6C-CF8F-6BF5-655B96A48E61}"/>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p:blipFill>
        <p:spPr>
          <a:xfrm>
            <a:off x="3205780" y="1435350"/>
            <a:ext cx="8810512" cy="4946252"/>
          </a:xfrm>
        </p:spPr>
      </p:pic>
    </p:spTree>
    <p:extLst>
      <p:ext uri="{BB962C8B-B14F-4D97-AF65-F5344CB8AC3E}">
        <p14:creationId xmlns:p14="http://schemas.microsoft.com/office/powerpoint/2010/main" val="301402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6A6F6B-6163-9598-2159-48F628BAAB4D}"/>
              </a:ext>
            </a:extLst>
          </p:cNvPr>
          <p:cNvSpPr>
            <a:spLocks noGrp="1"/>
          </p:cNvSpPr>
          <p:nvPr>
            <p:ph type="title"/>
          </p:nvPr>
        </p:nvSpPr>
        <p:spPr>
          <a:xfrm>
            <a:off x="5297762" y="329184"/>
            <a:ext cx="6251110" cy="1783080"/>
          </a:xfrm>
        </p:spPr>
        <p:txBody>
          <a:bodyPr anchor="b">
            <a:normAutofit/>
          </a:bodyPr>
          <a:lstStyle/>
          <a:p>
            <a:r>
              <a:rPr lang="en-US" sz="5400"/>
              <a:t>Slavery and The Constitution</a:t>
            </a:r>
          </a:p>
        </p:txBody>
      </p:sp>
      <p:pic>
        <p:nvPicPr>
          <p:cNvPr id="5" name="Content Placeholder 4">
            <a:extLst>
              <a:ext uri="{FF2B5EF4-FFF2-40B4-BE49-F238E27FC236}">
                <a16:creationId xmlns:a16="http://schemas.microsoft.com/office/drawing/2014/main" id="{3D29D9B5-FC66-A86B-77D8-57F912F82A4F}"/>
              </a:ext>
            </a:extLst>
          </p:cNvPr>
          <p:cNvPicPr>
            <a:picLocks noChangeAspect="1"/>
          </p:cNvPicPr>
          <p:nvPr/>
        </p:nvPicPr>
        <p:blipFill>
          <a:blip r:embed="rId3">
            <a:extLst>
              <a:ext uri="{28A0092B-C50C-407E-A947-70E740481C1C}">
                <a14:useLocalDpi xmlns:a14="http://schemas.microsoft.com/office/drawing/2010/main" val="0"/>
              </a:ext>
            </a:extLst>
          </a:blip>
          <a:srcRect t="3327" b="3327"/>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4BED385F-382F-5935-448B-B9670A6D0E06}"/>
              </a:ext>
            </a:extLst>
          </p:cNvPr>
          <p:cNvSpPr>
            <a:spLocks noGrp="1"/>
          </p:cNvSpPr>
          <p:nvPr>
            <p:ph idx="1"/>
          </p:nvPr>
        </p:nvSpPr>
        <p:spPr>
          <a:xfrm>
            <a:off x="4862457" y="2706624"/>
            <a:ext cx="7164592" cy="3941602"/>
          </a:xfrm>
        </p:spPr>
        <p:txBody>
          <a:bodyPr>
            <a:noAutofit/>
          </a:bodyPr>
          <a:lstStyle/>
          <a:p>
            <a:pPr fontAlgn="base">
              <a:spcAft>
                <a:spcPts val="1125"/>
              </a:spcAft>
            </a:pPr>
            <a:r>
              <a:rPr lang="en-US" sz="1400" b="0" i="0" dirty="0">
                <a:effectLst/>
                <a:latin typeface="Georgia" panose="02040502050405020303" pitchFamily="18" charset="0"/>
              </a:rPr>
              <a:t>When the Constitution was ratified in 1788, slavery existed in the United States.</a:t>
            </a:r>
          </a:p>
          <a:p>
            <a:pPr fontAlgn="base">
              <a:spcAft>
                <a:spcPts val="1125"/>
              </a:spcAft>
            </a:pPr>
            <a:r>
              <a:rPr lang="en-US" sz="1400" b="0" dirty="0">
                <a:latin typeface="Georgia" panose="02040502050405020303" pitchFamily="18" charset="0"/>
              </a:rPr>
              <a:t>Delegates at the Constitutional Convention declined to abolish slavery at that time, though some spoke out against it. They made compromises about population representation (Three-Fifths Compromise), the continuation of the Transatlantic Slave Trade into the United States until 1808, Fugitive Slave Laws and suppression of enslaved peoples’ revolts. </a:t>
            </a:r>
          </a:p>
          <a:p>
            <a:pPr fontAlgn="base">
              <a:spcAft>
                <a:spcPts val="1125"/>
              </a:spcAft>
            </a:pPr>
            <a:r>
              <a:rPr lang="en-US" sz="1400" b="0" dirty="0">
                <a:latin typeface="Georgia" panose="02040502050405020303" pitchFamily="18" charset="0"/>
              </a:rPr>
              <a:t>During the early 19</a:t>
            </a:r>
            <a:r>
              <a:rPr lang="en-US" sz="1400" b="0" baseline="30000" dirty="0">
                <a:latin typeface="Georgia" panose="02040502050405020303" pitchFamily="18" charset="0"/>
              </a:rPr>
              <a:t>th</a:t>
            </a:r>
            <a:r>
              <a:rPr lang="en-US" sz="1400" b="0" dirty="0">
                <a:latin typeface="Georgia" panose="02040502050405020303" pitchFamily="18" charset="0"/>
              </a:rPr>
              <a:t> Century, the Abolition Movement grew in the United States—even supported by some of the Founding Fathers. </a:t>
            </a:r>
          </a:p>
          <a:p>
            <a:pPr fontAlgn="base">
              <a:spcAft>
                <a:spcPts val="1125"/>
              </a:spcAft>
            </a:pPr>
            <a:r>
              <a:rPr lang="en-US" sz="1400" b="0" dirty="0">
                <a:solidFill>
                  <a:schemeClr val="accent1"/>
                </a:solidFill>
                <a:latin typeface="Georgia" panose="02040502050405020303" pitchFamily="18" charset="0"/>
              </a:rPr>
              <a:t>In 1818, Arthur Livermore introduced a proposal to House of Representatives to abolish slavery by a new Constitutional amendment; John Quincy Adams brought the same proposal in 1839, but both efforts failed to gain congressional support. </a:t>
            </a:r>
          </a:p>
          <a:p>
            <a:pPr fontAlgn="base">
              <a:spcAft>
                <a:spcPts val="1125"/>
              </a:spcAft>
            </a:pPr>
            <a:r>
              <a:rPr lang="en-US" sz="1400" b="0" dirty="0">
                <a:solidFill>
                  <a:schemeClr val="accent1"/>
                </a:solidFill>
                <a:latin typeface="Georgia" panose="02040502050405020303" pitchFamily="18" charset="0"/>
              </a:rPr>
              <a:t>Among the abolitionists, Frederick Douglass, who had been formerly enslaved, spoke boldly, challenging whether the Constitution—as it was written—protected slavery and advocating for an amendment to the Constitution that would end the practice. </a:t>
            </a:r>
          </a:p>
        </p:txBody>
      </p:sp>
    </p:spTree>
    <p:extLst>
      <p:ext uri="{BB962C8B-B14F-4D97-AF65-F5344CB8AC3E}">
        <p14:creationId xmlns:p14="http://schemas.microsoft.com/office/powerpoint/2010/main" val="2789813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2" name="Rectangle 11">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4E61C4-1AE0-6DD0-F667-0080F2E0A408}"/>
              </a:ext>
            </a:extLst>
          </p:cNvPr>
          <p:cNvSpPr>
            <a:spLocks noGrp="1"/>
          </p:cNvSpPr>
          <p:nvPr>
            <p:ph type="title"/>
          </p:nvPr>
        </p:nvSpPr>
        <p:spPr>
          <a:xfrm>
            <a:off x="761803" y="350196"/>
            <a:ext cx="4646904" cy="1624520"/>
          </a:xfrm>
        </p:spPr>
        <p:txBody>
          <a:bodyPr anchor="ctr">
            <a:normAutofit/>
          </a:bodyPr>
          <a:lstStyle/>
          <a:p>
            <a:r>
              <a:rPr lang="en-US" sz="4000"/>
              <a:t>The Reconstruction Amendments</a:t>
            </a:r>
          </a:p>
        </p:txBody>
      </p:sp>
      <p:sp>
        <p:nvSpPr>
          <p:cNvPr id="3" name="Content Placeholder 2">
            <a:extLst>
              <a:ext uri="{FF2B5EF4-FFF2-40B4-BE49-F238E27FC236}">
                <a16:creationId xmlns:a16="http://schemas.microsoft.com/office/drawing/2014/main" id="{C5ECFEB6-1E2C-6C2E-1268-7C74D8C2C82C}"/>
              </a:ext>
            </a:extLst>
          </p:cNvPr>
          <p:cNvSpPr>
            <a:spLocks noGrp="1"/>
          </p:cNvSpPr>
          <p:nvPr>
            <p:ph idx="1"/>
          </p:nvPr>
        </p:nvSpPr>
        <p:spPr>
          <a:xfrm>
            <a:off x="457200" y="1544320"/>
            <a:ext cx="5232400" cy="5222240"/>
          </a:xfrm>
        </p:spPr>
        <p:txBody>
          <a:bodyPr anchor="ctr">
            <a:normAutofit/>
          </a:bodyPr>
          <a:lstStyle/>
          <a:p>
            <a:r>
              <a:rPr lang="en-US" sz="1900" b="0" dirty="0"/>
              <a:t>After the American Civil War and during the Reconstruction Era, three amendments to the Constitution were ratified.</a:t>
            </a:r>
          </a:p>
          <a:p>
            <a:r>
              <a:rPr lang="en-US" sz="1900" b="0" dirty="0">
                <a:solidFill>
                  <a:schemeClr val="accent1"/>
                </a:solidFill>
              </a:rPr>
              <a:t>13</a:t>
            </a:r>
            <a:r>
              <a:rPr lang="en-US" sz="1900" b="0" baseline="30000" dirty="0">
                <a:solidFill>
                  <a:schemeClr val="accent1"/>
                </a:solidFill>
              </a:rPr>
              <a:t>th</a:t>
            </a:r>
            <a:r>
              <a:rPr lang="en-US" sz="1900" b="0" dirty="0">
                <a:solidFill>
                  <a:schemeClr val="accent1"/>
                </a:solidFill>
              </a:rPr>
              <a:t> Amendment: (1865) Abolished slavery within the United States.</a:t>
            </a:r>
          </a:p>
          <a:p>
            <a:r>
              <a:rPr lang="en-US" sz="1900" b="0" dirty="0">
                <a:solidFill>
                  <a:schemeClr val="accent1"/>
                </a:solidFill>
              </a:rPr>
              <a:t>14</a:t>
            </a:r>
            <a:r>
              <a:rPr lang="en-US" sz="1900" b="0" baseline="30000" dirty="0">
                <a:solidFill>
                  <a:schemeClr val="accent1"/>
                </a:solidFill>
              </a:rPr>
              <a:t>th</a:t>
            </a:r>
            <a:r>
              <a:rPr lang="en-US" sz="1900" b="0" dirty="0">
                <a:solidFill>
                  <a:schemeClr val="accent1"/>
                </a:solidFill>
              </a:rPr>
              <a:t> Amendment: (1868) Addresses and protects citizenship rights and equal protection under the law. </a:t>
            </a:r>
          </a:p>
          <a:p>
            <a:r>
              <a:rPr lang="en-US" sz="1900" b="0" dirty="0">
                <a:solidFill>
                  <a:schemeClr val="accent1"/>
                </a:solidFill>
              </a:rPr>
              <a:t>15</a:t>
            </a:r>
            <a:r>
              <a:rPr lang="en-US" sz="1900" b="0" baseline="30000" dirty="0">
                <a:solidFill>
                  <a:schemeClr val="accent1"/>
                </a:solidFill>
              </a:rPr>
              <a:t>th</a:t>
            </a:r>
            <a:r>
              <a:rPr lang="en-US" sz="1900" b="0" dirty="0">
                <a:solidFill>
                  <a:schemeClr val="accent1"/>
                </a:solidFill>
              </a:rPr>
              <a:t> Amendment: (1870) Guaranteed African American men the right to vote. </a:t>
            </a:r>
          </a:p>
        </p:txBody>
      </p:sp>
      <p:pic>
        <p:nvPicPr>
          <p:cNvPr id="5" name="Picture 4" descr="A person standing next to a person holding a shoe&#10;&#10;Description automatically generated">
            <a:extLst>
              <a:ext uri="{FF2B5EF4-FFF2-40B4-BE49-F238E27FC236}">
                <a16:creationId xmlns:a16="http://schemas.microsoft.com/office/drawing/2014/main" id="{AD1FFB8D-D882-82C8-81B3-9441FF870FAC}"/>
              </a:ext>
            </a:extLst>
          </p:cNvPr>
          <p:cNvPicPr>
            <a:picLocks noChangeAspect="1"/>
          </p:cNvPicPr>
          <p:nvPr/>
        </p:nvPicPr>
        <p:blipFill>
          <a:blip r:embed="rId2">
            <a:extLst>
              <a:ext uri="{28A0092B-C50C-407E-A947-70E740481C1C}">
                <a14:useLocalDpi xmlns:a14="http://schemas.microsoft.com/office/drawing/2010/main" val="0"/>
              </a:ext>
            </a:extLst>
          </a:blip>
          <a:srcRect b="8134"/>
          <a:stretch/>
        </p:blipFill>
        <p:spPr>
          <a:xfrm>
            <a:off x="6096000" y="1"/>
            <a:ext cx="6102825" cy="6858000"/>
          </a:xfrm>
          <a:prstGeom prst="rect">
            <a:avLst/>
          </a:prstGeom>
        </p:spPr>
      </p:pic>
    </p:spTree>
    <p:extLst>
      <p:ext uri="{BB962C8B-B14F-4D97-AF65-F5344CB8AC3E}">
        <p14:creationId xmlns:p14="http://schemas.microsoft.com/office/powerpoint/2010/main" val="3709752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2" name="Rectangle 11">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2CE642-9653-DAED-579D-8C3192F38C19}"/>
              </a:ext>
            </a:extLst>
          </p:cNvPr>
          <p:cNvSpPr>
            <a:spLocks noGrp="1"/>
          </p:cNvSpPr>
          <p:nvPr>
            <p:ph type="title"/>
          </p:nvPr>
        </p:nvSpPr>
        <p:spPr>
          <a:xfrm>
            <a:off x="761803" y="350196"/>
            <a:ext cx="4646904" cy="1624520"/>
          </a:xfrm>
        </p:spPr>
        <p:txBody>
          <a:bodyPr anchor="ctr">
            <a:normAutofit/>
          </a:bodyPr>
          <a:lstStyle/>
          <a:p>
            <a:r>
              <a:rPr lang="en-US" sz="4000"/>
              <a:t>Women’s Suffrage</a:t>
            </a:r>
          </a:p>
        </p:txBody>
      </p:sp>
      <p:sp>
        <p:nvSpPr>
          <p:cNvPr id="3" name="Content Placeholder 2">
            <a:extLst>
              <a:ext uri="{FF2B5EF4-FFF2-40B4-BE49-F238E27FC236}">
                <a16:creationId xmlns:a16="http://schemas.microsoft.com/office/drawing/2014/main" id="{22B2EE93-E9F3-9D59-6BFC-BFF332F00B9A}"/>
              </a:ext>
            </a:extLst>
          </p:cNvPr>
          <p:cNvSpPr>
            <a:spLocks noGrp="1"/>
          </p:cNvSpPr>
          <p:nvPr>
            <p:ph idx="1"/>
          </p:nvPr>
        </p:nvSpPr>
        <p:spPr>
          <a:xfrm>
            <a:off x="761802" y="2743200"/>
            <a:ext cx="4646905" cy="3613149"/>
          </a:xfrm>
        </p:spPr>
        <p:txBody>
          <a:bodyPr anchor="ctr">
            <a:normAutofit/>
          </a:bodyPr>
          <a:lstStyle/>
          <a:p>
            <a:r>
              <a:rPr lang="en-US" sz="1700" b="0" dirty="0"/>
              <a:t>While aspect of the Constitution and Bill of Rights protected women, their rights were still limited, and voting was not allowed. </a:t>
            </a:r>
          </a:p>
          <a:p>
            <a:r>
              <a:rPr lang="en-US" sz="1700" b="0" dirty="0"/>
              <a:t>During the 19</a:t>
            </a:r>
            <a:r>
              <a:rPr lang="en-US" sz="1700" b="0" baseline="30000" dirty="0"/>
              <a:t>th</a:t>
            </a:r>
            <a:r>
              <a:rPr lang="en-US" sz="1700" b="0" dirty="0"/>
              <a:t> Century, the women’s suffrage movement grew, advocating for the right to vote.</a:t>
            </a:r>
          </a:p>
          <a:p>
            <a:r>
              <a:rPr lang="en-US" sz="1700" b="0" dirty="0">
                <a:solidFill>
                  <a:schemeClr val="accent1"/>
                </a:solidFill>
              </a:rPr>
              <a:t>Susan B. Anthony and Elizabeth Cady Stanton were among the national leaders of the Women’s Suffrage movement in the 19</a:t>
            </a:r>
            <a:r>
              <a:rPr lang="en-US" sz="1700" b="0" baseline="30000" dirty="0">
                <a:solidFill>
                  <a:schemeClr val="accent1"/>
                </a:solidFill>
              </a:rPr>
              <a:t>th</a:t>
            </a:r>
            <a:r>
              <a:rPr lang="en-US" sz="1700" b="0" dirty="0">
                <a:solidFill>
                  <a:schemeClr val="accent1"/>
                </a:solidFill>
              </a:rPr>
              <a:t> Century.</a:t>
            </a:r>
          </a:p>
          <a:p>
            <a:r>
              <a:rPr lang="en-US" sz="1700" b="0" dirty="0">
                <a:solidFill>
                  <a:schemeClr val="accent1"/>
                </a:solidFill>
              </a:rPr>
              <a:t>In 1920, the 19</a:t>
            </a:r>
            <a:r>
              <a:rPr lang="en-US" sz="1700" b="0" baseline="30000" dirty="0">
                <a:solidFill>
                  <a:schemeClr val="accent1"/>
                </a:solidFill>
              </a:rPr>
              <a:t>th</a:t>
            </a:r>
            <a:r>
              <a:rPr lang="en-US" sz="1700" b="0" dirty="0">
                <a:solidFill>
                  <a:schemeClr val="accent1"/>
                </a:solidFill>
              </a:rPr>
              <a:t> Amendment to the Constitution gave women the right to vote. </a:t>
            </a:r>
          </a:p>
        </p:txBody>
      </p:sp>
      <p:pic>
        <p:nvPicPr>
          <p:cNvPr id="5" name="Picture 4" descr="A close-up of a person&#10;&#10;Description automatically generated">
            <a:extLst>
              <a:ext uri="{FF2B5EF4-FFF2-40B4-BE49-F238E27FC236}">
                <a16:creationId xmlns:a16="http://schemas.microsoft.com/office/drawing/2014/main" id="{9D1C58AB-D402-65A2-F9D7-4B943491BF84}"/>
              </a:ext>
            </a:extLst>
          </p:cNvPr>
          <p:cNvPicPr>
            <a:picLocks noChangeAspect="1"/>
          </p:cNvPicPr>
          <p:nvPr/>
        </p:nvPicPr>
        <p:blipFill>
          <a:blip r:embed="rId3">
            <a:extLst>
              <a:ext uri="{28A0092B-C50C-407E-A947-70E740481C1C}">
                <a14:useLocalDpi xmlns:a14="http://schemas.microsoft.com/office/drawing/2010/main" val="0"/>
              </a:ext>
            </a:extLst>
          </a:blip>
          <a:srcRect l="4314"/>
          <a:stretch/>
        </p:blipFill>
        <p:spPr>
          <a:xfrm>
            <a:off x="6096000" y="1"/>
            <a:ext cx="6102825" cy="6858000"/>
          </a:xfrm>
          <a:prstGeom prst="rect">
            <a:avLst/>
          </a:prstGeom>
        </p:spPr>
      </p:pic>
    </p:spTree>
    <p:extLst>
      <p:ext uri="{BB962C8B-B14F-4D97-AF65-F5344CB8AC3E}">
        <p14:creationId xmlns:p14="http://schemas.microsoft.com/office/powerpoint/2010/main" val="2175236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9BF914-AA3F-70F2-E2E3-A712B38EC713}"/>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Other Amendments</a:t>
            </a:r>
          </a:p>
        </p:txBody>
      </p:sp>
      <p:sp>
        <p:nvSpPr>
          <p:cNvPr id="3" name="Content Placeholder 2">
            <a:extLst>
              <a:ext uri="{FF2B5EF4-FFF2-40B4-BE49-F238E27FC236}">
                <a16:creationId xmlns:a16="http://schemas.microsoft.com/office/drawing/2014/main" id="{97541EFC-C2AB-5531-836C-92D4A228F9AD}"/>
              </a:ext>
            </a:extLst>
          </p:cNvPr>
          <p:cNvSpPr>
            <a:spLocks noGrp="1"/>
          </p:cNvSpPr>
          <p:nvPr>
            <p:ph idx="1"/>
          </p:nvPr>
        </p:nvSpPr>
        <p:spPr>
          <a:xfrm>
            <a:off x="4134811" y="81280"/>
            <a:ext cx="7935270" cy="6654800"/>
          </a:xfrm>
        </p:spPr>
        <p:txBody>
          <a:bodyPr anchor="ctr">
            <a:normAutofit/>
          </a:bodyPr>
          <a:lstStyle/>
          <a:p>
            <a:r>
              <a:rPr lang="en-US" sz="1800" b="0" dirty="0"/>
              <a:t>16</a:t>
            </a:r>
            <a:r>
              <a:rPr lang="en-US" sz="1800" b="0" baseline="30000" dirty="0"/>
              <a:t>th</a:t>
            </a:r>
            <a:r>
              <a:rPr lang="en-US" sz="1800" b="0" dirty="0"/>
              <a:t> Amendment: (1913) Allows Congress to levy an income tax. </a:t>
            </a:r>
          </a:p>
          <a:p>
            <a:r>
              <a:rPr lang="en-US" sz="1800" b="0" dirty="0"/>
              <a:t>17</a:t>
            </a:r>
            <a:r>
              <a:rPr lang="en-US" sz="1800" b="0" baseline="30000" dirty="0"/>
              <a:t>th</a:t>
            </a:r>
            <a:r>
              <a:rPr lang="en-US" sz="1800" b="0" dirty="0"/>
              <a:t> Amendment: (1913) Allows Senators to be directly elected, instead of being elected by state legislatures.</a:t>
            </a:r>
          </a:p>
          <a:p>
            <a:r>
              <a:rPr lang="en-US" sz="1800" b="0" dirty="0"/>
              <a:t>18</a:t>
            </a:r>
            <a:r>
              <a:rPr lang="en-US" sz="1800" b="0" baseline="30000" dirty="0"/>
              <a:t>th</a:t>
            </a:r>
            <a:r>
              <a:rPr lang="en-US" sz="1800" b="0" dirty="0"/>
              <a:t> Amendment: (1919) Prohibited alcohol in the United States.</a:t>
            </a:r>
          </a:p>
          <a:p>
            <a:r>
              <a:rPr lang="en-US" sz="1800" b="0" dirty="0"/>
              <a:t>20</a:t>
            </a:r>
            <a:r>
              <a:rPr lang="en-US" sz="1800" b="0" baseline="30000" dirty="0"/>
              <a:t>th</a:t>
            </a:r>
            <a:r>
              <a:rPr lang="en-US" sz="1800" b="0" dirty="0"/>
              <a:t> Amendment: (1933) Clarifies the inauguration timing of a president and reduced the “lame duck” period.</a:t>
            </a:r>
          </a:p>
          <a:p>
            <a:r>
              <a:rPr lang="en-US" sz="1800" b="0" dirty="0"/>
              <a:t>21</a:t>
            </a:r>
            <a:r>
              <a:rPr lang="en-US" sz="1800" b="0" baseline="30000" dirty="0"/>
              <a:t>st</a:t>
            </a:r>
            <a:r>
              <a:rPr lang="en-US" sz="1800" b="0" dirty="0"/>
              <a:t> Amendment: (1933) Repealed the 18</a:t>
            </a:r>
            <a:r>
              <a:rPr lang="en-US" sz="1800" b="0" baseline="30000" dirty="0"/>
              <a:t>th</a:t>
            </a:r>
            <a:r>
              <a:rPr lang="en-US" sz="1800" b="0" dirty="0"/>
              <a:t> Amendment. </a:t>
            </a:r>
          </a:p>
          <a:p>
            <a:r>
              <a:rPr lang="en-US" sz="1800" b="0" dirty="0"/>
              <a:t>22</a:t>
            </a:r>
            <a:r>
              <a:rPr lang="en-US" sz="1800" b="0" baseline="30000" dirty="0"/>
              <a:t>nd</a:t>
            </a:r>
            <a:r>
              <a:rPr lang="en-US" sz="1800" b="0" dirty="0"/>
              <a:t> Amendment: (1951) Limits a president to two terms in office.</a:t>
            </a:r>
          </a:p>
          <a:p>
            <a:r>
              <a:rPr lang="en-US" sz="1800" b="0" dirty="0"/>
              <a:t>23</a:t>
            </a:r>
            <a:r>
              <a:rPr lang="en-US" sz="1800" b="0" baseline="30000" dirty="0"/>
              <a:t>rd</a:t>
            </a:r>
            <a:r>
              <a:rPr lang="en-US" sz="1800" b="0" dirty="0"/>
              <a:t> Amendment: (1961) Allows the District of Columbia to vote in the Electoral College.</a:t>
            </a:r>
          </a:p>
          <a:p>
            <a:r>
              <a:rPr lang="en-US" sz="1800" b="0" dirty="0"/>
              <a:t>24</a:t>
            </a:r>
            <a:r>
              <a:rPr lang="en-US" sz="1800" b="0" baseline="30000" dirty="0"/>
              <a:t>th</a:t>
            </a:r>
            <a:r>
              <a:rPr lang="en-US" sz="1800" b="0" dirty="0"/>
              <a:t> Amendment: (1964) Abolished poll taxes.</a:t>
            </a:r>
          </a:p>
          <a:p>
            <a:r>
              <a:rPr lang="en-US" sz="1800" b="0" dirty="0"/>
              <a:t>25</a:t>
            </a:r>
            <a:r>
              <a:rPr lang="en-US" sz="1800" b="0" baseline="30000" dirty="0"/>
              <a:t>th</a:t>
            </a:r>
            <a:r>
              <a:rPr lang="en-US" sz="1800" b="0" dirty="0"/>
              <a:t> Amendment: (1967) Clarifies presidential succession in case of death or disability. </a:t>
            </a:r>
          </a:p>
          <a:p>
            <a:r>
              <a:rPr lang="en-US" sz="1800" b="0" dirty="0"/>
              <a:t>26</a:t>
            </a:r>
            <a:r>
              <a:rPr lang="en-US" sz="1800" b="0" baseline="30000" dirty="0"/>
              <a:t>th</a:t>
            </a:r>
            <a:r>
              <a:rPr lang="en-US" sz="1800" b="0" dirty="0"/>
              <a:t> Amendment: (1971) Established a national standard minimum age of 18 for voting in state and federal elections. </a:t>
            </a:r>
          </a:p>
          <a:p>
            <a:r>
              <a:rPr lang="en-US" sz="1800" b="0" dirty="0"/>
              <a:t>27</a:t>
            </a:r>
            <a:r>
              <a:rPr lang="en-US" sz="1800" b="0" baseline="30000" dirty="0"/>
              <a:t>th</a:t>
            </a:r>
            <a:r>
              <a:rPr lang="en-US" sz="1800" b="0" dirty="0"/>
              <a:t> Amendment: (1992) Regulates that any new law to increase or decrease the salaries of Congressional members will only take effect after the next election of the House of Representatives. </a:t>
            </a:r>
          </a:p>
        </p:txBody>
      </p:sp>
    </p:spTree>
    <p:extLst>
      <p:ext uri="{BB962C8B-B14F-4D97-AF65-F5344CB8AC3E}">
        <p14:creationId xmlns:p14="http://schemas.microsoft.com/office/powerpoint/2010/main" val="1360286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6637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CF23E2-30F1-A154-2318-082BBD590AB2}"/>
              </a:ext>
            </a:extLst>
          </p:cNvPr>
          <p:cNvSpPr>
            <a:spLocks noGrp="1"/>
          </p:cNvSpPr>
          <p:nvPr>
            <p:ph type="title"/>
          </p:nvPr>
        </p:nvSpPr>
        <p:spPr>
          <a:xfrm>
            <a:off x="640080" y="325369"/>
            <a:ext cx="4368602" cy="1956841"/>
          </a:xfrm>
        </p:spPr>
        <p:txBody>
          <a:bodyPr anchor="b">
            <a:normAutofit fontScale="90000"/>
          </a:bodyPr>
          <a:lstStyle/>
          <a:p>
            <a:r>
              <a:rPr lang="en-US" sz="5400" dirty="0"/>
              <a:t>The Constitutional Convention</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9112EBD-349C-3180-3E1C-137B5FDD0713}"/>
              </a:ext>
            </a:extLst>
          </p:cNvPr>
          <p:cNvSpPr>
            <a:spLocks noGrp="1"/>
          </p:cNvSpPr>
          <p:nvPr>
            <p:ph idx="1"/>
          </p:nvPr>
        </p:nvSpPr>
        <p:spPr>
          <a:xfrm>
            <a:off x="640080" y="2872899"/>
            <a:ext cx="4243589" cy="3320668"/>
          </a:xfrm>
        </p:spPr>
        <p:txBody>
          <a:bodyPr>
            <a:normAutofit lnSpcReduction="10000"/>
          </a:bodyPr>
          <a:lstStyle/>
          <a:p>
            <a:r>
              <a:rPr lang="en-US" sz="1700" b="0" dirty="0"/>
              <a:t>May 25-September 17, 1787</a:t>
            </a:r>
          </a:p>
          <a:p>
            <a:r>
              <a:rPr lang="en-US" sz="1700" b="0" dirty="0"/>
              <a:t>Philadelphia, Pennsylvania</a:t>
            </a:r>
          </a:p>
          <a:p>
            <a:r>
              <a:rPr lang="en-US" sz="1700" b="0" dirty="0"/>
              <a:t>55 Delegates – including George Washington, Benjamin Franklin, James Madison, and Alexander Hamilton</a:t>
            </a:r>
          </a:p>
          <a:p>
            <a:r>
              <a:rPr lang="en-US" sz="1700" b="0" dirty="0"/>
              <a:t>9 of the 13 states had to ratify the Constitution for it to become the law of the land which occurred in 1788.</a:t>
            </a:r>
          </a:p>
          <a:p>
            <a:r>
              <a:rPr lang="en-US" sz="1700" b="0" dirty="0"/>
              <a:t>In 1789, George Washington became the first president, and the elected congressmen and appointed judges took their seats.</a:t>
            </a:r>
          </a:p>
        </p:txBody>
      </p:sp>
      <p:pic>
        <p:nvPicPr>
          <p:cNvPr id="5" name="Picture 4" descr="A painting of a meeting of people&#10;&#10;Description automatically generated">
            <a:extLst>
              <a:ext uri="{FF2B5EF4-FFF2-40B4-BE49-F238E27FC236}">
                <a16:creationId xmlns:a16="http://schemas.microsoft.com/office/drawing/2014/main" id="{60E6C3D8-A4DE-6322-C7AF-33809FF951E3}"/>
              </a:ext>
            </a:extLst>
          </p:cNvPr>
          <p:cNvPicPr>
            <a:picLocks noChangeAspect="1"/>
          </p:cNvPicPr>
          <p:nvPr/>
        </p:nvPicPr>
        <p:blipFill>
          <a:blip r:embed="rId3">
            <a:extLst>
              <a:ext uri="{28A0092B-C50C-407E-A947-70E740481C1C}">
                <a14:useLocalDpi xmlns:a14="http://schemas.microsoft.com/office/drawing/2010/main" val="0"/>
              </a:ext>
            </a:extLst>
          </a:blip>
          <a:srcRect l="21907" r="1339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388470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8" name="Rectangle 17">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4B301A-1131-5432-D817-78AD95E56C7C}"/>
              </a:ext>
            </a:extLst>
          </p:cNvPr>
          <p:cNvSpPr>
            <a:spLocks noGrp="1"/>
          </p:cNvSpPr>
          <p:nvPr>
            <p:ph type="title"/>
          </p:nvPr>
        </p:nvSpPr>
        <p:spPr>
          <a:xfrm>
            <a:off x="761803" y="350196"/>
            <a:ext cx="4646904" cy="1624520"/>
          </a:xfrm>
        </p:spPr>
        <p:txBody>
          <a:bodyPr vert="horz" lIns="91440" tIns="45720" rIns="91440" bIns="45720" rtlCol="0" anchor="ctr">
            <a:normAutofit/>
          </a:bodyPr>
          <a:lstStyle/>
          <a:p>
            <a:r>
              <a:rPr lang="en-US" sz="4000"/>
              <a:t>Inquiry Question:</a:t>
            </a:r>
          </a:p>
        </p:txBody>
      </p:sp>
      <p:sp>
        <p:nvSpPr>
          <p:cNvPr id="3" name="Content Placeholder 2">
            <a:extLst>
              <a:ext uri="{FF2B5EF4-FFF2-40B4-BE49-F238E27FC236}">
                <a16:creationId xmlns:a16="http://schemas.microsoft.com/office/drawing/2014/main" id="{6A4C34AA-CE74-705C-0230-690E73B6CA14}"/>
              </a:ext>
            </a:extLst>
          </p:cNvPr>
          <p:cNvSpPr>
            <a:spLocks noGrp="1"/>
          </p:cNvSpPr>
          <p:nvPr>
            <p:ph type="body" idx="4294967295"/>
          </p:nvPr>
        </p:nvSpPr>
        <p:spPr>
          <a:xfrm>
            <a:off x="761802" y="2743200"/>
            <a:ext cx="4646905" cy="3613149"/>
          </a:xfrm>
        </p:spPr>
        <p:txBody>
          <a:bodyPr vert="horz" lIns="91440" tIns="45720" rIns="91440" bIns="45720" rtlCol="0" anchor="ctr">
            <a:normAutofit/>
          </a:bodyPr>
          <a:lstStyle/>
          <a:p>
            <a:pPr marL="0" indent="0">
              <a:buNone/>
            </a:pPr>
            <a:r>
              <a:rPr lang="en-US" sz="2000" dirty="0"/>
              <a:t>In your opinion, what are the two most significant amendments to the Constitution of the United States? </a:t>
            </a:r>
          </a:p>
          <a:p>
            <a:pPr marL="0" indent="0">
              <a:buNone/>
            </a:pPr>
            <a:r>
              <a:rPr lang="en-US" sz="2000" dirty="0"/>
              <a:t>Why? (Support your answer)</a:t>
            </a:r>
          </a:p>
        </p:txBody>
      </p:sp>
      <p:pic>
        <p:nvPicPr>
          <p:cNvPr id="4" name="Picture 4">
            <a:extLst>
              <a:ext uri="{FF2B5EF4-FFF2-40B4-BE49-F238E27FC236}">
                <a16:creationId xmlns:a16="http://schemas.microsoft.com/office/drawing/2014/main" id="{FE01017E-F27C-02C1-A248-10E55AE261FE}"/>
              </a:ext>
            </a:extLst>
          </p:cNvPr>
          <p:cNvPicPr>
            <a:picLocks noChangeAspect="1"/>
          </p:cNvPicPr>
          <p:nvPr/>
        </p:nvPicPr>
        <p:blipFill>
          <a:blip r:embed="rId3">
            <a:extLst>
              <a:ext uri="{28A0092B-C50C-407E-A947-70E740481C1C}">
                <a14:useLocalDpi xmlns:a14="http://schemas.microsoft.com/office/drawing/2010/main" val="0"/>
              </a:ext>
            </a:extLst>
          </a:blip>
          <a:srcRect l="24972" r="24972"/>
          <a:stretch/>
        </p:blipFill>
        <p:spPr>
          <a:xfrm>
            <a:off x="6096000" y="1"/>
            <a:ext cx="6102825" cy="6858000"/>
          </a:xfrm>
          <a:prstGeom prst="rect">
            <a:avLst/>
          </a:prstGeom>
        </p:spPr>
      </p:pic>
    </p:spTree>
    <p:extLst>
      <p:ext uri="{BB962C8B-B14F-4D97-AF65-F5344CB8AC3E}">
        <p14:creationId xmlns:p14="http://schemas.microsoft.com/office/powerpoint/2010/main" val="2326843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F69764C-1934-720F-23E0-58627DD3A15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8B79F1-145B-31DB-9606-1FFCA49A5306}"/>
              </a:ext>
            </a:extLst>
          </p:cNvPr>
          <p:cNvSpPr>
            <a:spLocks noGrp="1"/>
          </p:cNvSpPr>
          <p:nvPr>
            <p:ph type="title"/>
          </p:nvPr>
        </p:nvSpPr>
        <p:spPr>
          <a:xfrm>
            <a:off x="5297762" y="329184"/>
            <a:ext cx="6251110" cy="1783080"/>
          </a:xfrm>
        </p:spPr>
        <p:txBody>
          <a:bodyPr anchor="b">
            <a:normAutofit/>
          </a:bodyPr>
          <a:lstStyle/>
          <a:p>
            <a:r>
              <a:rPr lang="en-US" sz="5400"/>
              <a:t>The Constitution’s Articles</a:t>
            </a:r>
          </a:p>
        </p:txBody>
      </p:sp>
      <p:pic>
        <p:nvPicPr>
          <p:cNvPr id="5" name="Picture 4" descr="A close-up of a document&#10;&#10;Description automatically generated">
            <a:extLst>
              <a:ext uri="{FF2B5EF4-FFF2-40B4-BE49-F238E27FC236}">
                <a16:creationId xmlns:a16="http://schemas.microsoft.com/office/drawing/2014/main" id="{6592B650-C946-D206-0EBE-B20B474A45FD}"/>
              </a:ext>
            </a:extLst>
          </p:cNvPr>
          <p:cNvPicPr>
            <a:picLocks noChangeAspect="1"/>
          </p:cNvPicPr>
          <p:nvPr/>
        </p:nvPicPr>
        <p:blipFill>
          <a:blip r:embed="rId3">
            <a:extLst>
              <a:ext uri="{28A0092B-C50C-407E-A947-70E740481C1C}">
                <a14:useLocalDpi xmlns:a14="http://schemas.microsoft.com/office/drawing/2010/main" val="0"/>
              </a:ext>
            </a:extLst>
          </a:blip>
          <a:srcRect l="3324" r="14608"/>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798C300-395E-934C-0F49-A7A9CD4BCBD2}"/>
              </a:ext>
            </a:extLst>
          </p:cNvPr>
          <p:cNvSpPr>
            <a:spLocks noGrp="1"/>
          </p:cNvSpPr>
          <p:nvPr>
            <p:ph idx="1"/>
          </p:nvPr>
        </p:nvSpPr>
        <p:spPr>
          <a:xfrm>
            <a:off x="5297762" y="2706624"/>
            <a:ext cx="6251110" cy="3483864"/>
          </a:xfrm>
        </p:spPr>
        <p:txBody>
          <a:bodyPr>
            <a:normAutofit/>
          </a:bodyPr>
          <a:lstStyle/>
          <a:p>
            <a:r>
              <a:rPr lang="en-US" sz="1900" b="0" dirty="0"/>
              <a:t>Article I – Legislature</a:t>
            </a:r>
          </a:p>
          <a:p>
            <a:r>
              <a:rPr lang="en-US" sz="1900" b="0" dirty="0"/>
              <a:t>Article II – Executive</a:t>
            </a:r>
          </a:p>
          <a:p>
            <a:r>
              <a:rPr lang="en-US" sz="1900" b="0" dirty="0"/>
              <a:t>Article III – Judicial </a:t>
            </a:r>
          </a:p>
          <a:p>
            <a:r>
              <a:rPr lang="en-US" sz="1900" b="0" dirty="0"/>
              <a:t>Article IV – States and Federal Government</a:t>
            </a:r>
          </a:p>
          <a:p>
            <a:r>
              <a:rPr lang="en-US" sz="1900" b="0" dirty="0"/>
              <a:t>Article V – Amending the Constitution</a:t>
            </a:r>
          </a:p>
          <a:p>
            <a:r>
              <a:rPr lang="en-US" sz="1900" b="0" dirty="0"/>
              <a:t>Article VI – Laws/Treaties, No Religious Tests To Hold Government office, New Government Responsible For Debts Incurred Under The Articles of Confederation. </a:t>
            </a:r>
          </a:p>
          <a:p>
            <a:r>
              <a:rPr lang="en-US" sz="1900" b="0" dirty="0"/>
              <a:t>Article VII – Ratification of the Constitution</a:t>
            </a:r>
          </a:p>
        </p:txBody>
      </p:sp>
    </p:spTree>
    <p:extLst>
      <p:ext uri="{BB962C8B-B14F-4D97-AF65-F5344CB8AC3E}">
        <p14:creationId xmlns:p14="http://schemas.microsoft.com/office/powerpoint/2010/main" val="2468401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2" name="Rectangle 11">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7BD912-9B59-78E3-146A-8F153F7D9FA4}"/>
              </a:ext>
            </a:extLst>
          </p:cNvPr>
          <p:cNvSpPr>
            <a:spLocks noGrp="1"/>
          </p:cNvSpPr>
          <p:nvPr>
            <p:ph type="title"/>
          </p:nvPr>
        </p:nvSpPr>
        <p:spPr>
          <a:xfrm>
            <a:off x="761802" y="350196"/>
            <a:ext cx="5130997" cy="1624520"/>
          </a:xfrm>
        </p:spPr>
        <p:txBody>
          <a:bodyPr anchor="ctr">
            <a:normAutofit/>
          </a:bodyPr>
          <a:lstStyle/>
          <a:p>
            <a:r>
              <a:rPr lang="en-US" sz="3700" dirty="0"/>
              <a:t>The Bill of Rights: Proposal to Ratification</a:t>
            </a:r>
          </a:p>
        </p:txBody>
      </p:sp>
      <p:sp>
        <p:nvSpPr>
          <p:cNvPr id="3" name="Content Placeholder 2">
            <a:extLst>
              <a:ext uri="{FF2B5EF4-FFF2-40B4-BE49-F238E27FC236}">
                <a16:creationId xmlns:a16="http://schemas.microsoft.com/office/drawing/2014/main" id="{9382304E-EAA3-C46B-F0A7-97E37A2565FB}"/>
              </a:ext>
            </a:extLst>
          </p:cNvPr>
          <p:cNvSpPr>
            <a:spLocks noGrp="1"/>
          </p:cNvSpPr>
          <p:nvPr>
            <p:ph idx="1"/>
          </p:nvPr>
        </p:nvSpPr>
        <p:spPr>
          <a:xfrm>
            <a:off x="238760" y="1904999"/>
            <a:ext cx="5618479" cy="5509591"/>
          </a:xfrm>
        </p:spPr>
        <p:txBody>
          <a:bodyPr anchor="ctr">
            <a:normAutofit/>
          </a:bodyPr>
          <a:lstStyle/>
          <a:p>
            <a:r>
              <a:rPr lang="en-US" sz="1600" b="0" i="0" dirty="0">
                <a:effectLst/>
                <a:latin typeface="Georgia" panose="02040502050405020303" pitchFamily="18" charset="0"/>
              </a:rPr>
              <a:t>Many delegates at the Constitutional Convention worried that the Constitution did not sufficiently protect the freedoms of individuals in the United States.</a:t>
            </a:r>
          </a:p>
          <a:p>
            <a:r>
              <a:rPr lang="en-US" sz="1600" b="0" i="0" dirty="0">
                <a:effectLst/>
                <a:latin typeface="Georgia" panose="02040502050405020303" pitchFamily="18" charset="0"/>
              </a:rPr>
              <a:t> Amendments began to be proposed and the idea of a national “Bill of Rights” form</a:t>
            </a:r>
            <a:r>
              <a:rPr lang="en-US" sz="1600" b="0" dirty="0">
                <a:latin typeface="Georgia" panose="02040502050405020303" pitchFamily="18" charset="0"/>
              </a:rPr>
              <a:t>ed.</a:t>
            </a:r>
            <a:r>
              <a:rPr lang="en-US" sz="1600" b="0" i="0" dirty="0">
                <a:effectLst/>
                <a:latin typeface="Georgia" panose="02040502050405020303" pitchFamily="18" charset="0"/>
              </a:rPr>
              <a:t>  </a:t>
            </a:r>
          </a:p>
          <a:p>
            <a:r>
              <a:rPr lang="en-US" sz="1600" b="0" dirty="0">
                <a:solidFill>
                  <a:schemeClr val="accent1"/>
                </a:solidFill>
                <a:latin typeface="Georgia" panose="02040502050405020303" pitchFamily="18" charset="0"/>
              </a:rPr>
              <a:t>During the ratification process, some states agreed to ratify the Constitution ONLY if a Bill of Rights was added to protect the liberties and rights of individuals; two states refused to ratify until after a Bill of Rights was added.</a:t>
            </a:r>
          </a:p>
          <a:p>
            <a:r>
              <a:rPr lang="en-US" sz="1600" b="0" dirty="0">
                <a:latin typeface="Georgia" panose="02040502050405020303" pitchFamily="18" charset="0"/>
              </a:rPr>
              <a:t>James Madison created the first drafts of the first amendments to the Constitution, which became the Bill of Rights.</a:t>
            </a:r>
          </a:p>
          <a:p>
            <a:r>
              <a:rPr lang="en-US" sz="1600" b="0" dirty="0">
                <a:latin typeface="Georgia" panose="02040502050405020303" pitchFamily="18" charset="0"/>
              </a:rPr>
              <a:t>The newly-seated Congress revised and debated the Constitutional amendments, eventually settling on 10 which became the Bill of Rights.</a:t>
            </a:r>
          </a:p>
          <a:p>
            <a:r>
              <a:rPr lang="en-US" sz="1600" b="0" dirty="0">
                <a:solidFill>
                  <a:schemeClr val="accent1"/>
                </a:solidFill>
                <a:latin typeface="Georgia" panose="02040502050405020303" pitchFamily="18" charset="0"/>
              </a:rPr>
              <a:t>By 1791, enough states had ratified these amendments, and they were added to the Constitution. </a:t>
            </a:r>
          </a:p>
          <a:p>
            <a:endParaRPr lang="en-US" sz="1600" b="0" dirty="0">
              <a:latin typeface="Georgia" panose="02040502050405020303" pitchFamily="18" charset="0"/>
            </a:endParaRPr>
          </a:p>
          <a:p>
            <a:endParaRPr lang="en-US" sz="1600" dirty="0"/>
          </a:p>
        </p:txBody>
      </p:sp>
      <p:pic>
        <p:nvPicPr>
          <p:cNvPr id="5" name="Picture 4" descr="A close-up of a document&#10;&#10;Description automatically generated">
            <a:extLst>
              <a:ext uri="{FF2B5EF4-FFF2-40B4-BE49-F238E27FC236}">
                <a16:creationId xmlns:a16="http://schemas.microsoft.com/office/drawing/2014/main" id="{891B3BD3-566E-8B08-A72D-F21843FE5A3D}"/>
              </a:ext>
            </a:extLst>
          </p:cNvPr>
          <p:cNvPicPr>
            <a:picLocks noChangeAspect="1"/>
          </p:cNvPicPr>
          <p:nvPr/>
        </p:nvPicPr>
        <p:blipFill>
          <a:blip r:embed="rId3">
            <a:extLst>
              <a:ext uri="{28A0092B-C50C-407E-A947-70E740481C1C}">
                <a14:useLocalDpi xmlns:a14="http://schemas.microsoft.com/office/drawing/2010/main" val="0"/>
              </a:ext>
            </a:extLst>
          </a:blip>
          <a:srcRect r="5331"/>
          <a:stretch/>
        </p:blipFill>
        <p:spPr>
          <a:xfrm>
            <a:off x="6096000" y="1"/>
            <a:ext cx="6102825" cy="6858000"/>
          </a:xfrm>
          <a:prstGeom prst="rect">
            <a:avLst/>
          </a:prstGeom>
        </p:spPr>
      </p:pic>
    </p:spTree>
    <p:extLst>
      <p:ext uri="{BB962C8B-B14F-4D97-AF65-F5344CB8AC3E}">
        <p14:creationId xmlns:p14="http://schemas.microsoft.com/office/powerpoint/2010/main" val="2957242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075F265-CD45-D9FD-5480-D9AA8EC015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682688-F48F-578F-D6DE-B9E5847F3FB2}"/>
              </a:ext>
            </a:extLst>
          </p:cNvPr>
          <p:cNvSpPr>
            <a:spLocks noGrp="1"/>
          </p:cNvSpPr>
          <p:nvPr>
            <p:ph type="title"/>
          </p:nvPr>
        </p:nvSpPr>
        <p:spPr>
          <a:xfrm>
            <a:off x="838199" y="216233"/>
            <a:ext cx="10515600" cy="1325563"/>
          </a:xfrm>
        </p:spPr>
        <p:txBody>
          <a:bodyPr>
            <a:normAutofit/>
          </a:bodyPr>
          <a:lstStyle/>
          <a:p>
            <a:pPr algn="ctr"/>
            <a:r>
              <a:rPr lang="en-US" sz="3200" dirty="0">
                <a:solidFill>
                  <a:srgbClr val="C00000"/>
                </a:solidFill>
              </a:rPr>
              <a:t>The Bill of Rights</a:t>
            </a:r>
            <a:endParaRPr lang="en-US" dirty="0">
              <a:solidFill>
                <a:srgbClr val="C00000"/>
              </a:solidFill>
            </a:endParaRPr>
          </a:p>
        </p:txBody>
      </p:sp>
      <p:pic>
        <p:nvPicPr>
          <p:cNvPr id="6" name="Content Placeholder 5">
            <a:hlinkClick r:id="rId3"/>
            <a:extLst>
              <a:ext uri="{FF2B5EF4-FFF2-40B4-BE49-F238E27FC236}">
                <a16:creationId xmlns:a16="http://schemas.microsoft.com/office/drawing/2014/main" id="{D38D2DD5-D4A4-67AA-6E32-8F0F4590CA1F}"/>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p:blipFill>
        <p:spPr>
          <a:xfrm>
            <a:off x="3216536" y="1468357"/>
            <a:ext cx="8743199" cy="4924002"/>
          </a:xfrm>
        </p:spPr>
      </p:pic>
    </p:spTree>
    <p:extLst>
      <p:ext uri="{BB962C8B-B14F-4D97-AF65-F5344CB8AC3E}">
        <p14:creationId xmlns:p14="http://schemas.microsoft.com/office/powerpoint/2010/main" val="322958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B3083D-C4C9-4D18-B161-80E8D23858CD}"/>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The Bill of Rights</a:t>
            </a:r>
          </a:p>
        </p:txBody>
      </p:sp>
      <p:sp>
        <p:nvSpPr>
          <p:cNvPr id="17" name="Content Placeholder 2">
            <a:extLst>
              <a:ext uri="{FF2B5EF4-FFF2-40B4-BE49-F238E27FC236}">
                <a16:creationId xmlns:a16="http://schemas.microsoft.com/office/drawing/2014/main" id="{66CA9FE5-D828-B77B-AC87-3AE678AB4918}"/>
              </a:ext>
            </a:extLst>
          </p:cNvPr>
          <p:cNvSpPr>
            <a:spLocks noGrp="1"/>
          </p:cNvSpPr>
          <p:nvPr>
            <p:ph idx="1"/>
          </p:nvPr>
        </p:nvSpPr>
        <p:spPr>
          <a:xfrm>
            <a:off x="4367695" y="121920"/>
            <a:ext cx="7580465" cy="6553200"/>
          </a:xfrm>
        </p:spPr>
        <p:txBody>
          <a:bodyPr anchor="ctr">
            <a:normAutofit/>
          </a:bodyPr>
          <a:lstStyle/>
          <a:p>
            <a:r>
              <a:rPr lang="en-US" sz="1600" b="0" dirty="0"/>
              <a:t>First Amendment: Protects freedom of religion, freedom of speech, freedom of the press, the right to peaceably assemble and the right to petition the Government.</a:t>
            </a:r>
          </a:p>
          <a:p>
            <a:r>
              <a:rPr lang="en-US" sz="1600" b="0" dirty="0"/>
              <a:t>Second Amendment: Protects the right to “keep and bear Arms.”</a:t>
            </a:r>
          </a:p>
          <a:p>
            <a:r>
              <a:rPr lang="en-US" sz="1600" b="0" dirty="0"/>
              <a:t>Third Amendment: No soldiers quartered in private homes without the consent of the home’s owner. </a:t>
            </a:r>
          </a:p>
          <a:p>
            <a:r>
              <a:rPr lang="en-US" sz="1600" b="0" dirty="0"/>
              <a:t>Fourth Amendment: Protects against unreasonable searches and seizures.</a:t>
            </a:r>
          </a:p>
          <a:p>
            <a:r>
              <a:rPr lang="en-US" sz="1600" b="0" dirty="0"/>
              <a:t>Fifth Amendment: Protects against double-jeopardy and self-incrimination and guarantees rights to due process, a grand jury, and compensation for seizure of private property. </a:t>
            </a:r>
          </a:p>
          <a:p>
            <a:r>
              <a:rPr lang="en-US" sz="1600" b="0" dirty="0"/>
              <a:t>Sixth Amendment: Establishes and protects numerous rights of the defendant in a criminal trial.</a:t>
            </a:r>
          </a:p>
          <a:p>
            <a:r>
              <a:rPr lang="en-US" sz="1600" b="0" dirty="0"/>
              <a:t>Seventh Amendment: Guarantees jury trials in federal civil cases </a:t>
            </a:r>
          </a:p>
          <a:p>
            <a:r>
              <a:rPr lang="en-US" sz="1600" b="0" dirty="0"/>
              <a:t>Eighth Amendment: Protects from excessive bail and fines and from “cruel and unusual punishments.” </a:t>
            </a:r>
          </a:p>
          <a:p>
            <a:r>
              <a:rPr lang="en-US" sz="1600" b="0" dirty="0"/>
              <a:t>Ninth Amendment: Protects fundamental rights, even if they are not listed in the Constitution or Bill or Rights.</a:t>
            </a:r>
          </a:p>
          <a:p>
            <a:r>
              <a:rPr lang="en-US" sz="1600" b="0" dirty="0"/>
              <a:t>Tenth Amendment: Reinforces the separation of power between the states and the federal government, stating that powers not granted to the federal government in the Constitution are reserved for the states or the people.</a:t>
            </a:r>
          </a:p>
        </p:txBody>
      </p:sp>
    </p:spTree>
    <p:extLst>
      <p:ext uri="{BB962C8B-B14F-4D97-AF65-F5344CB8AC3E}">
        <p14:creationId xmlns:p14="http://schemas.microsoft.com/office/powerpoint/2010/main" val="2966600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362CA-8AFA-2191-C5B8-F90975E2AF70}"/>
              </a:ext>
            </a:extLst>
          </p:cNvPr>
          <p:cNvSpPr>
            <a:spLocks noGrp="1"/>
          </p:cNvSpPr>
          <p:nvPr>
            <p:ph type="title"/>
          </p:nvPr>
        </p:nvSpPr>
        <p:spPr>
          <a:xfrm>
            <a:off x="5755598" y="1138036"/>
            <a:ext cx="5598202" cy="1402470"/>
          </a:xfrm>
        </p:spPr>
        <p:txBody>
          <a:bodyPr anchor="t">
            <a:normAutofit/>
          </a:bodyPr>
          <a:lstStyle/>
          <a:p>
            <a:r>
              <a:rPr lang="en-US" sz="3200"/>
              <a:t>“The Forgotten Amendments”</a:t>
            </a:r>
          </a:p>
        </p:txBody>
      </p:sp>
      <p:pic>
        <p:nvPicPr>
          <p:cNvPr id="5" name="Picture 4" descr="A document with a handwritten text&#10;&#10;Description automatically generated with medium confidence">
            <a:extLst>
              <a:ext uri="{FF2B5EF4-FFF2-40B4-BE49-F238E27FC236}">
                <a16:creationId xmlns:a16="http://schemas.microsoft.com/office/drawing/2014/main" id="{D4CB4312-5C05-9DB0-4267-2B621FF4B6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9646" y="519993"/>
            <a:ext cx="3728434" cy="4987873"/>
          </a:xfrm>
          <a:prstGeom prst="rect">
            <a:avLst/>
          </a:prstGeom>
        </p:spPr>
      </p:pic>
      <p:cxnSp>
        <p:nvCxnSpPr>
          <p:cNvPr id="16" name="Straight Connector 15">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8738"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90B393B-C0DE-C2FF-9059-8069E289BE70}"/>
              </a:ext>
            </a:extLst>
          </p:cNvPr>
          <p:cNvSpPr>
            <a:spLocks noGrp="1"/>
          </p:cNvSpPr>
          <p:nvPr>
            <p:ph idx="1"/>
          </p:nvPr>
        </p:nvSpPr>
        <p:spPr>
          <a:xfrm>
            <a:off x="5755598" y="2551176"/>
            <a:ext cx="5444382" cy="3591207"/>
          </a:xfrm>
        </p:spPr>
        <p:txBody>
          <a:bodyPr>
            <a:normAutofit/>
          </a:bodyPr>
          <a:lstStyle/>
          <a:p>
            <a:r>
              <a:rPr lang="en-US" sz="1700" b="0" dirty="0">
                <a:solidFill>
                  <a:schemeClr val="accent1"/>
                </a:solidFill>
              </a:rPr>
              <a:t>What about the 11</a:t>
            </a:r>
            <a:r>
              <a:rPr lang="en-US" sz="1700" b="0" baseline="30000" dirty="0">
                <a:solidFill>
                  <a:schemeClr val="accent1"/>
                </a:solidFill>
              </a:rPr>
              <a:t>th</a:t>
            </a:r>
            <a:r>
              <a:rPr lang="en-US" sz="1700" b="0" dirty="0">
                <a:solidFill>
                  <a:schemeClr val="accent1"/>
                </a:solidFill>
              </a:rPr>
              <a:t> and 12</a:t>
            </a:r>
            <a:r>
              <a:rPr lang="en-US" sz="1700" b="0" baseline="30000" dirty="0">
                <a:solidFill>
                  <a:schemeClr val="accent1"/>
                </a:solidFill>
              </a:rPr>
              <a:t>th</a:t>
            </a:r>
            <a:r>
              <a:rPr lang="en-US" sz="1700" b="0" dirty="0">
                <a:solidFill>
                  <a:schemeClr val="accent1"/>
                </a:solidFill>
              </a:rPr>
              <a:t> Amendments? They sometimes get forgotten between the Bill of Rights and the Reconstruction Amendments! </a:t>
            </a:r>
          </a:p>
          <a:p>
            <a:r>
              <a:rPr lang="en-US" sz="1700" b="0" dirty="0"/>
              <a:t>11</a:t>
            </a:r>
            <a:r>
              <a:rPr lang="en-US" sz="1700" b="0" baseline="30000" dirty="0"/>
              <a:t>th</a:t>
            </a:r>
            <a:r>
              <a:rPr lang="en-US" sz="1700" b="0" dirty="0"/>
              <a:t> Amendment: (1795) Limits the ability of individuals to bring a lawsuit in federal court against states that they are not residents/citizens of.</a:t>
            </a:r>
          </a:p>
          <a:p>
            <a:r>
              <a:rPr lang="en-US" sz="1700" b="0" dirty="0"/>
              <a:t>12</a:t>
            </a:r>
            <a:r>
              <a:rPr lang="en-US" sz="1700" b="0" baseline="30000" dirty="0"/>
              <a:t>th</a:t>
            </a:r>
            <a:r>
              <a:rPr lang="en-US" sz="1700" b="0" dirty="0"/>
              <a:t> Amendment: (1804) Revised the operations of the Electoral College and how the President and Vice President are elected; it was added to the Constitution to prevent the president and vice president being elected from different parties which had caused previous political turmoil in the Elections of 1796 and 1800.</a:t>
            </a:r>
          </a:p>
        </p:txBody>
      </p:sp>
    </p:spTree>
    <p:extLst>
      <p:ext uri="{BB962C8B-B14F-4D97-AF65-F5344CB8AC3E}">
        <p14:creationId xmlns:p14="http://schemas.microsoft.com/office/powerpoint/2010/main" val="1722093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DC5758-29C7-1031-1A9F-71F883E9FB81}"/>
              </a:ext>
            </a:extLst>
          </p:cNvPr>
          <p:cNvSpPr>
            <a:spLocks noGrp="1"/>
          </p:cNvSpPr>
          <p:nvPr>
            <p:ph type="title"/>
          </p:nvPr>
        </p:nvSpPr>
        <p:spPr>
          <a:xfrm>
            <a:off x="761800" y="762001"/>
            <a:ext cx="5334197" cy="1708242"/>
          </a:xfrm>
        </p:spPr>
        <p:txBody>
          <a:bodyPr anchor="ctr">
            <a:normAutofit/>
          </a:bodyPr>
          <a:lstStyle/>
          <a:p>
            <a:r>
              <a:rPr lang="en-US" sz="4000" dirty="0"/>
              <a:t>Interpreting the Constitution</a:t>
            </a:r>
          </a:p>
        </p:txBody>
      </p:sp>
      <p:sp>
        <p:nvSpPr>
          <p:cNvPr id="3" name="Content Placeholder 2">
            <a:extLst>
              <a:ext uri="{FF2B5EF4-FFF2-40B4-BE49-F238E27FC236}">
                <a16:creationId xmlns:a16="http://schemas.microsoft.com/office/drawing/2014/main" id="{E6B50212-B5ED-6C43-9C0B-B39BE2B411DB}"/>
              </a:ext>
            </a:extLst>
          </p:cNvPr>
          <p:cNvSpPr>
            <a:spLocks noGrp="1"/>
          </p:cNvSpPr>
          <p:nvPr>
            <p:ph idx="1"/>
          </p:nvPr>
        </p:nvSpPr>
        <p:spPr>
          <a:xfrm>
            <a:off x="761800" y="2470244"/>
            <a:ext cx="5334197" cy="3769835"/>
          </a:xfrm>
        </p:spPr>
        <p:txBody>
          <a:bodyPr anchor="ctr">
            <a:normAutofit/>
          </a:bodyPr>
          <a:lstStyle/>
          <a:p>
            <a:r>
              <a:rPr lang="en-US" sz="1600" b="0" dirty="0">
                <a:solidFill>
                  <a:schemeClr val="accent1"/>
                </a:solidFill>
              </a:rPr>
              <a:t>The case </a:t>
            </a:r>
            <a:r>
              <a:rPr lang="en-US" sz="1600" b="0" i="1" dirty="0">
                <a:solidFill>
                  <a:schemeClr val="accent1"/>
                </a:solidFill>
              </a:rPr>
              <a:t>Marbury v. Madison </a:t>
            </a:r>
            <a:r>
              <a:rPr lang="en-US" sz="1600" b="0" dirty="0">
                <a:solidFill>
                  <a:schemeClr val="accent1"/>
                </a:solidFill>
              </a:rPr>
              <a:t>set a precedent for the Supreme Court to declare a law unconstitutional and established precedent for judicial review.</a:t>
            </a:r>
          </a:p>
          <a:p>
            <a:r>
              <a:rPr lang="en-US" sz="1600" b="0" dirty="0">
                <a:solidFill>
                  <a:schemeClr val="accent1"/>
                </a:solidFill>
              </a:rPr>
              <a:t>John Marshall, the 4</a:t>
            </a:r>
            <a:r>
              <a:rPr lang="en-US" sz="1600" b="0" baseline="30000" dirty="0">
                <a:solidFill>
                  <a:schemeClr val="accent1"/>
                </a:solidFill>
              </a:rPr>
              <a:t>th</a:t>
            </a:r>
            <a:r>
              <a:rPr lang="en-US" sz="1600" b="0" dirty="0">
                <a:solidFill>
                  <a:schemeClr val="accent1"/>
                </a:solidFill>
              </a:rPr>
              <a:t> Chief Justice of the Supreme Court, expanded the court’s influence and power by interpreting the Constitution. </a:t>
            </a:r>
          </a:p>
          <a:p>
            <a:r>
              <a:rPr lang="en-US" sz="1600" b="0" dirty="0"/>
              <a:t>Marshall expansion of the Supreme Court’s power allowed the court to be a more significant part of the “checks and balances” of the federal government, but his precedent received both criticisms and praise in the early 19</a:t>
            </a:r>
            <a:r>
              <a:rPr lang="en-US" sz="1600" b="0" baseline="30000" dirty="0"/>
              <a:t>th</a:t>
            </a:r>
            <a:r>
              <a:rPr lang="en-US" sz="1600" b="0" dirty="0"/>
              <a:t> Century.</a:t>
            </a:r>
          </a:p>
          <a:p>
            <a:r>
              <a:rPr lang="en-US" sz="1600" b="0" dirty="0"/>
              <a:t>Marshall’s precedents for judicial review and the Supreme Court’s role in interpreting the Constitution continues to be debated to this day.</a:t>
            </a:r>
          </a:p>
        </p:txBody>
      </p:sp>
      <p:pic>
        <p:nvPicPr>
          <p:cNvPr id="5" name="Picture 4" descr="A portrait of a person holding a book&#10;&#10;Description automatically generated">
            <a:extLst>
              <a:ext uri="{FF2B5EF4-FFF2-40B4-BE49-F238E27FC236}">
                <a16:creationId xmlns:a16="http://schemas.microsoft.com/office/drawing/2014/main" id="{3AB36AEA-E2FC-EBB7-38E0-AC0C47AA5305}"/>
              </a:ext>
            </a:extLst>
          </p:cNvPr>
          <p:cNvPicPr>
            <a:picLocks noChangeAspect="1"/>
          </p:cNvPicPr>
          <p:nvPr/>
        </p:nvPicPr>
        <p:blipFill>
          <a:blip r:embed="rId3">
            <a:extLst>
              <a:ext uri="{28A0092B-C50C-407E-A947-70E740481C1C}">
                <a14:useLocalDpi xmlns:a14="http://schemas.microsoft.com/office/drawing/2010/main" val="0"/>
              </a:ext>
            </a:extLst>
          </a:blip>
          <a:srcRect l="522" r="3307"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77484037"/>
      </p:ext>
    </p:extLst>
  </p:cSld>
  <p:clrMapOvr>
    <a:masterClrMapping/>
  </p:clrMapOvr>
</p:sld>
</file>

<file path=ppt/theme/theme1.xml><?xml version="1.0" encoding="utf-8"?>
<a:theme xmlns:a="http://schemas.openxmlformats.org/drawingml/2006/main" name="Office Theme">
  <a:themeElements>
    <a:clrScheme name="American Battlefield Trust">
      <a:dk1>
        <a:srgbClr val="003F77"/>
      </a:dk1>
      <a:lt1>
        <a:sysClr val="window" lastClr="FFFFFF"/>
      </a:lt1>
      <a:dk2>
        <a:srgbClr val="003F77"/>
      </a:dk2>
      <a:lt2>
        <a:srgbClr val="E7E6E6"/>
      </a:lt2>
      <a:accent1>
        <a:srgbClr val="C00000"/>
      </a:accent1>
      <a:accent2>
        <a:srgbClr val="DEA900"/>
      </a:accent2>
      <a:accent3>
        <a:srgbClr val="538135"/>
      </a:accent3>
      <a:accent4>
        <a:srgbClr val="0563C1"/>
      </a:accent4>
      <a:accent5>
        <a:srgbClr val="5B9BD5"/>
      </a:accent5>
      <a:accent6>
        <a:srgbClr val="BDD7EE"/>
      </a:accent6>
      <a:hlink>
        <a:srgbClr val="0563C1"/>
      </a:hlink>
      <a:folHlink>
        <a:srgbClr val="954F72"/>
      </a:folHlink>
    </a:clrScheme>
    <a:fontScheme name="American Battlefield Trust">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968FF4A6ED4174B9CA6630ED60B7B10" ma:contentTypeVersion="18" ma:contentTypeDescription="Create a new document." ma:contentTypeScope="" ma:versionID="794113e266b32fb0d70d7ae2dd30478c">
  <xsd:schema xmlns:xsd="http://www.w3.org/2001/XMLSchema" xmlns:xs="http://www.w3.org/2001/XMLSchema" xmlns:p="http://schemas.microsoft.com/office/2006/metadata/properties" xmlns:ns2="99639bad-cfa9-4ce6-b936-580a309075cc" xmlns:ns3="962a2ba3-4e85-4590-8cac-33237e5999cc" targetNamespace="http://schemas.microsoft.com/office/2006/metadata/properties" ma:root="true" ma:fieldsID="957c7b666f945396924b7d25ff406f93" ns2:_="" ns3:_="">
    <xsd:import namespace="99639bad-cfa9-4ce6-b936-580a309075cc"/>
    <xsd:import namespace="962a2ba3-4e85-4590-8cac-33237e5999c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639bad-cfa9-4ce6-b936-580a309075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4b2ad94-8a05-4b2b-a460-e2f326edf0b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62a2ba3-4e85-4590-8cac-33237e5999c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407a600-a0f0-4922-adaa-ff6d68c60e13}" ma:internalName="TaxCatchAll" ma:showField="CatchAllData" ma:web="962a2ba3-4e85-4590-8cac-33237e5999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9639bad-cfa9-4ce6-b936-580a309075cc">
      <Terms xmlns="http://schemas.microsoft.com/office/infopath/2007/PartnerControls"/>
    </lcf76f155ced4ddcb4097134ff3c332f>
    <TaxCatchAll xmlns="962a2ba3-4e85-4590-8cac-33237e5999cc" xsi:nil="true"/>
  </documentManagement>
</p:properties>
</file>

<file path=customXml/itemProps1.xml><?xml version="1.0" encoding="utf-8"?>
<ds:datastoreItem xmlns:ds="http://schemas.openxmlformats.org/officeDocument/2006/customXml" ds:itemID="{1A92B8FA-EB86-4D68-AC58-D6B3DEE4E765}">
  <ds:schemaRefs>
    <ds:schemaRef ds:uri="http://schemas.microsoft.com/sharepoint/v3/contenttype/forms"/>
  </ds:schemaRefs>
</ds:datastoreItem>
</file>

<file path=customXml/itemProps2.xml><?xml version="1.0" encoding="utf-8"?>
<ds:datastoreItem xmlns:ds="http://schemas.openxmlformats.org/officeDocument/2006/customXml" ds:itemID="{6E238105-6566-419C-B5E1-F0FCBC3760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639bad-cfa9-4ce6-b936-580a309075cc"/>
    <ds:schemaRef ds:uri="962a2ba3-4e85-4590-8cac-33237e5999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051952C-6BDD-488D-9C3F-50E9888765E2}">
  <ds:schemaRefs>
    <ds:schemaRef ds:uri="http://schemas.microsoft.com/office/2006/metadata/properties"/>
    <ds:schemaRef ds:uri="http://schemas.microsoft.com/office/infopath/2007/PartnerControls"/>
    <ds:schemaRef ds:uri="99639bad-cfa9-4ce6-b936-580a309075cc"/>
    <ds:schemaRef ds:uri="962a2ba3-4e85-4590-8cac-33237e5999cc"/>
  </ds:schemaRefs>
</ds:datastoreItem>
</file>

<file path=docProps/app.xml><?xml version="1.0" encoding="utf-8"?>
<Properties xmlns="http://schemas.openxmlformats.org/officeDocument/2006/extended-properties" xmlns:vt="http://schemas.openxmlformats.org/officeDocument/2006/docPropsVTypes">
  <Template>office theme</Template>
  <TotalTime>1098</TotalTime>
  <Words>2364</Words>
  <Application>Microsoft Office PowerPoint</Application>
  <PresentationFormat>Widescreen</PresentationFormat>
  <Paragraphs>121</Paragraphs>
  <Slides>15</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Adobe Devanagari</vt:lpstr>
      <vt:lpstr>Aptos Narrow</vt:lpstr>
      <vt:lpstr>Arial</vt:lpstr>
      <vt:lpstr>Calibri</vt:lpstr>
      <vt:lpstr>Georgia</vt:lpstr>
      <vt:lpstr>inherit</vt:lpstr>
      <vt:lpstr>Office Theme</vt:lpstr>
      <vt:lpstr>Governing: The Constitution of the United States</vt:lpstr>
      <vt:lpstr>The Constitutional Convention</vt:lpstr>
      <vt:lpstr>Inquiry Question:</vt:lpstr>
      <vt:lpstr>The Constitution’s Articles</vt:lpstr>
      <vt:lpstr>The Bill of Rights: Proposal to Ratification</vt:lpstr>
      <vt:lpstr>The Bill of Rights</vt:lpstr>
      <vt:lpstr>The Bill of Rights</vt:lpstr>
      <vt:lpstr>“The Forgotten Amendments”</vt:lpstr>
      <vt:lpstr>Interpreting the Constitution</vt:lpstr>
      <vt:lpstr>The Supreme Court: Gatekeeper of the Constitution</vt:lpstr>
      <vt:lpstr>Slavery and The Constitution</vt:lpstr>
      <vt:lpstr>The Reconstruction Amendments</vt:lpstr>
      <vt:lpstr>Women’s Suffrage</vt:lpstr>
      <vt:lpstr>Other Amendments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Sarah Kay Bierle</cp:lastModifiedBy>
  <cp:revision>1772</cp:revision>
  <dcterms:created xsi:type="dcterms:W3CDTF">2023-07-06T17:01:20Z</dcterms:created>
  <dcterms:modified xsi:type="dcterms:W3CDTF">2025-01-29T17:25:48Z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0x0101001968FF4A6ED4174B9CA6630ED60B7B10</vt:lpwstr>
  </property>
  <property fmtid="{D5CDD505-2E9C-101B-9397-08002B2CF9AE}" pid="3" name="Order">
    <vt:r8>1500</vt:r8>
  </property>
  <property fmtid="{D5CDD505-2E9C-101B-9397-08002B2CF9AE}" pid="4" name="_ExtendedDescription">
    <vt:lpwstr/>
  </property>
  <property fmtid="{D5CDD505-2E9C-101B-9397-08002B2CF9AE}" pid="5" name="TriggerFlowInfo">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MediaServiceImageTags">
    <vt:lpwstr/>
  </property>
</Properties>
</file>