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80" r:id="rId6"/>
    <p:sldId id="260" r:id="rId7"/>
    <p:sldId id="284" r:id="rId8"/>
    <p:sldId id="283" r:id="rId9"/>
    <p:sldId id="291" r:id="rId10"/>
    <p:sldId id="285" r:id="rId11"/>
    <p:sldId id="286" r:id="rId12"/>
    <p:sldId id="290"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10EFB-0BDA-24DB-EF3F-EC505B2CAAF0}" v="138" dt="2024-01-17T21:53:1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5935" autoAdjust="0"/>
  </p:normalViewPr>
  <p:slideViewPr>
    <p:cSldViewPr snapToGrid="0">
      <p:cViewPr varScale="1">
        <p:scale>
          <a:sx n="72" d="100"/>
          <a:sy n="72" d="100"/>
        </p:scale>
        <p:origin x="874" y="53"/>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B6E6A-F574-4EEC-BDC3-A17A86E1740E}" type="datetimeFigureOut">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EA017-2EB8-453B-B301-E42CC9777967}" type="slidenum">
              <a:t>‹#›</a:t>
            </a:fld>
            <a:endParaRPr lang="en-US"/>
          </a:p>
        </p:txBody>
      </p:sp>
    </p:spTree>
    <p:extLst>
      <p:ext uri="{BB962C8B-B14F-4D97-AF65-F5344CB8AC3E}">
        <p14:creationId xmlns:p14="http://schemas.microsoft.com/office/powerpoint/2010/main" val="75743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ttlefields.org/learn/primary-sources/constitution-united-stat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articles/expansion-and-exploration-new-republic-louisiana-purchase-and-lewis-and-clar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Constitution of the United States: </a:t>
            </a:r>
            <a:r>
              <a:rPr lang="en-US" sz="1800" b="0" i="0" u="sng" strike="noStrike" dirty="0">
                <a:solidFill>
                  <a:srgbClr val="0563C1"/>
                </a:solidFill>
                <a:effectLst/>
                <a:latin typeface="Calibri" panose="020F0502020204030204" pitchFamily="34" charset="0"/>
                <a:hlinkClick r:id="rId3"/>
              </a:rPr>
              <a:t>https://www.battlefields.org/learn/primary-sources/constitution-united-states</a:t>
            </a:r>
            <a:endParaRPr lang="en-US" dirty="0"/>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2</a:t>
            </a:fld>
            <a:endParaRPr lang="en-US"/>
          </a:p>
        </p:txBody>
      </p:sp>
    </p:spTree>
    <p:extLst>
      <p:ext uri="{BB962C8B-B14F-4D97-AF65-F5344CB8AC3E}">
        <p14:creationId xmlns:p14="http://schemas.microsoft.com/office/powerpoint/2010/main" val="404074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 inquiry question to use in this lesson plan.</a:t>
            </a:r>
          </a:p>
        </p:txBody>
      </p:sp>
      <p:sp>
        <p:nvSpPr>
          <p:cNvPr id="4" name="Slide Number Placeholder 3"/>
          <p:cNvSpPr>
            <a:spLocks noGrp="1"/>
          </p:cNvSpPr>
          <p:nvPr>
            <p:ph type="sldNum" sz="quarter" idx="5"/>
          </p:nvPr>
        </p:nvSpPr>
        <p:spPr/>
        <p:txBody>
          <a:bodyPr/>
          <a:lstStyle/>
          <a:p>
            <a:fld id="{029EA017-2EB8-453B-B301-E42CC9777967}" type="slidenum">
              <a:rPr lang="en-US"/>
              <a:t>3</a:t>
            </a:fld>
            <a:endParaRPr lang="en-US"/>
          </a:p>
        </p:txBody>
      </p:sp>
    </p:spTree>
    <p:extLst>
      <p:ext uri="{BB962C8B-B14F-4D97-AF65-F5344CB8AC3E}">
        <p14:creationId xmlns:p14="http://schemas.microsoft.com/office/powerpoint/2010/main" val="379936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a:t>
            </a:r>
          </a:p>
          <a:p>
            <a:r>
              <a:rPr lang="en-US" dirty="0"/>
              <a:t>The Jeffersonian Party: https://www.battlefields.org/learn/articles/jeffersonian-party </a:t>
            </a:r>
          </a:p>
          <a:p>
            <a:r>
              <a:rPr lang="en-US" dirty="0"/>
              <a:t>The Rise of Political Parties: https://www.battlefields.org/learn/articles/rise-political-parties </a:t>
            </a:r>
          </a:p>
          <a:p>
            <a:r>
              <a:rPr lang="en-US" b="0" i="0" dirty="0">
                <a:solidFill>
                  <a:srgbClr val="3C3936"/>
                </a:solidFill>
                <a:effectLst/>
                <a:latin typeface="Georgia" panose="02040502050405020303" pitchFamily="18" charset="0"/>
              </a:rPr>
              <a:t>Furthermore, Jeffersonians were innately skeptical at the government’s ability to protect individual freedoms. Members of this party called upon the citizenry to openly act as a ‘check’ on the national government. Thomas Jefferson, specifically, believed one of these ‘checks’ to be voting. Thus, Jefferson and his party advocated voting to the masses and invented new ways of increasing voter mobilization which increased turnout. Additionally, Jeffersonians saw the Federalists as corrupt and called on the American people to resist corruption of the government by any means necessary as part of their duty as American citizens. The possibility of corruption worried the Jeffersonians so much that the party objected to a national religion and wanted increased separation between church and state in order to prevent governmental manipulation in religion.</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4</a:t>
            </a:fld>
            <a:endParaRPr lang="en-US"/>
          </a:p>
        </p:txBody>
      </p:sp>
    </p:spTree>
    <p:extLst>
      <p:ext uri="{BB962C8B-B14F-4D97-AF65-F5344CB8AC3E}">
        <p14:creationId xmlns:p14="http://schemas.microsoft.com/office/powerpoint/2010/main" val="382287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Thomas Jefferson: https://www.battlefields.org/learn/biographies/thomas-Jefferson</a:t>
            </a:r>
          </a:p>
          <a:p>
            <a:r>
              <a:rPr lang="en-US" b="0" i="0" dirty="0">
                <a:solidFill>
                  <a:srgbClr val="3C3936"/>
                </a:solidFill>
                <a:effectLst/>
                <a:latin typeface="Georgia" panose="02040502050405020303" pitchFamily="18" charset="0"/>
              </a:rPr>
              <a:t>During the election of 1800 Jefferson again ran for president. However, the public discourse was much different in this election. Federalists attacked Jefferson's character—explicitly targeting Jefferson's religion. Federalists argued that Jefferson's support for religious freedom came from a lack of faith within Jefferson. Republicans argued the opposite, that Jefferson knew that "coercion never will be of service to Christianity." Jefferson's support of religious freedom also garnered him the votes of Catholics, Baptists, Jews, and other religious minorities. Vice President Jefferson won the presidential election of 1800 73 electoral votes to 65 electoral votes. After twelve years of Federalist governance, the United States had its first democratic “revolution,” peacefully shifting power to the Democratic-Republicans.</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6</a:t>
            </a:fld>
            <a:endParaRPr lang="en-US"/>
          </a:p>
        </p:txBody>
      </p:sp>
    </p:spTree>
    <p:extLst>
      <p:ext uri="{BB962C8B-B14F-4D97-AF65-F5344CB8AC3E}">
        <p14:creationId xmlns:p14="http://schemas.microsoft.com/office/powerpoint/2010/main" val="297824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1125"/>
              </a:spcAft>
              <a:buClrTx/>
              <a:buSzTx/>
              <a:buFontTx/>
              <a:buNone/>
              <a:tabLst/>
              <a:defRPr/>
            </a:pPr>
            <a:r>
              <a:rPr lang="en-US" dirty="0"/>
              <a:t>Thomas Jefferson: https://www.battlefields.org/learn/biographies/thomas-Jefferson </a:t>
            </a:r>
            <a:endParaRPr lang="en-US" b="0" i="0" dirty="0">
              <a:solidFill>
                <a:srgbClr val="3C3936"/>
              </a:solidFill>
              <a:effectLst/>
              <a:latin typeface="Georgia" panose="02040502050405020303" pitchFamily="18" charset="0"/>
            </a:endParaRPr>
          </a:p>
          <a:p>
            <a:pPr algn="l" fontAlgn="base">
              <a:spcAft>
                <a:spcPts val="1125"/>
              </a:spcAft>
            </a:pPr>
            <a:r>
              <a:rPr lang="en-US" b="0" i="0" dirty="0">
                <a:solidFill>
                  <a:srgbClr val="3C3936"/>
                </a:solidFill>
                <a:effectLst/>
                <a:latin typeface="Georgia" panose="02040502050405020303" pitchFamily="18" charset="0"/>
              </a:rPr>
              <a:t>Jefferson’s eight years as president saw successes but often at the cost of his Republican ideology. During Jefferson's first term he promised a Republican government, ensuring a free and democratic society. A major way Jefferson sought to impose his vision of policy on the United States was by lowering the national debt while also repealing excise taxes greatly. Jefferson described his budget as, “rigorously frugal and simple.” Through this rigorously frugal and simple budget, Jefferson shrunk the federal debt from 83 million dollars in 1801 to 57 million dollars in 1809.</a:t>
            </a:r>
          </a:p>
          <a:p>
            <a:pPr algn="l" fontAlgn="base">
              <a:spcAft>
                <a:spcPts val="1125"/>
              </a:spcAft>
            </a:pPr>
            <a:r>
              <a:rPr lang="en-US" b="0" i="0" dirty="0">
                <a:solidFill>
                  <a:srgbClr val="3C3936"/>
                </a:solidFill>
                <a:effectLst/>
                <a:latin typeface="Georgia" panose="02040502050405020303" pitchFamily="18" charset="0"/>
              </a:rPr>
              <a:t>However, Jefferson's actions did not always align with his ideology. In 1803 Jefferson sent James Monroe to purchase the Louisiana Territory from Napoleon. Monroe’s mission succeeded with the </a:t>
            </a:r>
            <a:r>
              <a:rPr lang="en-US" b="0" i="0" u="none" strike="noStrike" dirty="0">
                <a:solidFill>
                  <a:srgbClr val="9C0202"/>
                </a:solidFill>
                <a:effectLst/>
                <a:latin typeface="inherit"/>
                <a:hlinkClick r:id="rId3"/>
              </a:rPr>
              <a:t>Louisiana purchase</a:t>
            </a:r>
            <a:r>
              <a:rPr lang="en-US" b="0" i="0" dirty="0">
                <a:solidFill>
                  <a:srgbClr val="3C3936"/>
                </a:solidFill>
                <a:effectLst/>
                <a:latin typeface="Georgia" panose="02040502050405020303" pitchFamily="18" charset="0"/>
              </a:rPr>
              <a:t>, purchasing 828,000 square miles for only 15 million dollars. Jefferson realized this move would be hypocritical—there was no provision in the constitution for land acquisition. Jefferson attempted to make an amendment to the constitution allowing the purchase, however, Napoleon threatened to pull out of the deal if not done expeditiously. Jefferson made the deal immediately and without clear Constitutional authority to do so. Jefferson long criticized the Federalists for their loose interpretation of the constitution, but for the largest success of his presidency, Jefferson had to stray from his strict interpretation of the constitution. Jefferson would send explorers Meriweather Lewis and William Clark to map and explore the new territory in 1804.</a:t>
            </a:r>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smtClean="0"/>
              <a:t>7</a:t>
            </a:fld>
            <a:endParaRPr lang="en-US"/>
          </a:p>
        </p:txBody>
      </p:sp>
    </p:spTree>
    <p:extLst>
      <p:ext uri="{BB962C8B-B14F-4D97-AF65-F5344CB8AC3E}">
        <p14:creationId xmlns:p14="http://schemas.microsoft.com/office/powerpoint/2010/main" val="184424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 at www.battlefields.org</a:t>
            </a:r>
          </a:p>
        </p:txBody>
      </p:sp>
      <p:sp>
        <p:nvSpPr>
          <p:cNvPr id="4" name="Slide Number Placeholder 3"/>
          <p:cNvSpPr>
            <a:spLocks noGrp="1"/>
          </p:cNvSpPr>
          <p:nvPr>
            <p:ph type="sldNum" sz="quarter" idx="5"/>
          </p:nvPr>
        </p:nvSpPr>
        <p:spPr/>
        <p:txBody>
          <a:bodyPr/>
          <a:lstStyle/>
          <a:p>
            <a:fld id="{029EA017-2EB8-453B-B301-E42CC9777967}" type="slidenum">
              <a:rPr lang="en-US" smtClean="0"/>
              <a:t>10</a:t>
            </a:fld>
            <a:endParaRPr lang="en-US"/>
          </a:p>
        </p:txBody>
      </p:sp>
    </p:spTree>
    <p:extLst>
      <p:ext uri="{BB962C8B-B14F-4D97-AF65-F5344CB8AC3E}">
        <p14:creationId xmlns:p14="http://schemas.microsoft.com/office/powerpoint/2010/main" val="524397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000" dirty="0"/>
              <a:t>Expanding The Nation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The American Battlefield Trust</a:t>
            </a:r>
          </a:p>
        </p:txBody>
      </p:sp>
    </p:spTree>
    <p:extLst>
      <p:ext uri="{BB962C8B-B14F-4D97-AF65-F5344CB8AC3E}">
        <p14:creationId xmlns:p14="http://schemas.microsoft.com/office/powerpoint/2010/main" val="41319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3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69764C-1934-720F-23E0-58627DD3A15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B79F1-145B-31DB-9606-1FFCA49A5306}"/>
              </a:ext>
            </a:extLst>
          </p:cNvPr>
          <p:cNvSpPr>
            <a:spLocks noGrp="1"/>
          </p:cNvSpPr>
          <p:nvPr>
            <p:ph type="title"/>
          </p:nvPr>
        </p:nvSpPr>
        <p:spPr>
          <a:xfrm>
            <a:off x="5297762" y="329184"/>
            <a:ext cx="6251110" cy="1783080"/>
          </a:xfrm>
        </p:spPr>
        <p:txBody>
          <a:bodyPr anchor="b">
            <a:normAutofit/>
          </a:bodyPr>
          <a:lstStyle/>
          <a:p>
            <a:r>
              <a:rPr lang="en-US" sz="5400" dirty="0"/>
              <a:t>The First 12 Years</a:t>
            </a:r>
          </a:p>
        </p:txBody>
      </p:sp>
      <p:pic>
        <p:nvPicPr>
          <p:cNvPr id="5" name="Picture 4" descr="A close-up of a document&#10;&#10;Description automatically generated">
            <a:extLst>
              <a:ext uri="{FF2B5EF4-FFF2-40B4-BE49-F238E27FC236}">
                <a16:creationId xmlns:a16="http://schemas.microsoft.com/office/drawing/2014/main" id="{6592B650-C946-D206-0EBE-B20B474A45FD}"/>
              </a:ext>
            </a:extLst>
          </p:cNvPr>
          <p:cNvPicPr>
            <a:picLocks noChangeAspect="1"/>
          </p:cNvPicPr>
          <p:nvPr/>
        </p:nvPicPr>
        <p:blipFill>
          <a:blip r:embed="rId3">
            <a:extLst>
              <a:ext uri="{28A0092B-C50C-407E-A947-70E740481C1C}">
                <a14:useLocalDpi xmlns:a14="http://schemas.microsoft.com/office/drawing/2010/main" val="0"/>
              </a:ext>
            </a:extLst>
          </a:blip>
          <a:srcRect l="3324" r="1460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98C300-395E-934C-0F49-A7A9CD4BCBD2}"/>
              </a:ext>
            </a:extLst>
          </p:cNvPr>
          <p:cNvSpPr>
            <a:spLocks noGrp="1"/>
          </p:cNvSpPr>
          <p:nvPr>
            <p:ph idx="1"/>
          </p:nvPr>
        </p:nvSpPr>
        <p:spPr>
          <a:xfrm>
            <a:off x="5297762" y="2706624"/>
            <a:ext cx="6251110" cy="3483864"/>
          </a:xfrm>
        </p:spPr>
        <p:txBody>
          <a:bodyPr>
            <a:normAutofit/>
          </a:bodyPr>
          <a:lstStyle/>
          <a:p>
            <a:r>
              <a:rPr lang="en-US" sz="1900" dirty="0"/>
              <a:t>Constitutional Convention (1787)</a:t>
            </a:r>
          </a:p>
          <a:p>
            <a:r>
              <a:rPr lang="en-US" sz="1900" dirty="0"/>
              <a:t>Constitution Ratified (1788)</a:t>
            </a:r>
          </a:p>
          <a:p>
            <a:r>
              <a:rPr lang="en-US" sz="1900" dirty="0"/>
              <a:t>George Washington’s Presidency (1789-1797)</a:t>
            </a:r>
          </a:p>
          <a:p>
            <a:r>
              <a:rPr lang="en-US" sz="1900" dirty="0"/>
              <a:t>John Adams’ Presidency (1797-1801)</a:t>
            </a:r>
          </a:p>
        </p:txBody>
      </p:sp>
    </p:spTree>
    <p:extLst>
      <p:ext uri="{BB962C8B-B14F-4D97-AF65-F5344CB8AC3E}">
        <p14:creationId xmlns:p14="http://schemas.microsoft.com/office/powerpoint/2010/main" val="246840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B301A-1131-5432-D817-78AD95E56C7C}"/>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Inquiry Question:</a:t>
            </a:r>
          </a:p>
        </p:txBody>
      </p:sp>
      <p:sp>
        <p:nvSpPr>
          <p:cNvPr id="3" name="Content Placeholder 2">
            <a:extLst>
              <a:ext uri="{FF2B5EF4-FFF2-40B4-BE49-F238E27FC236}">
                <a16:creationId xmlns:a16="http://schemas.microsoft.com/office/drawing/2014/main" id="{6A4C34AA-CE74-705C-0230-690E73B6CA14}"/>
              </a:ext>
            </a:extLst>
          </p:cNvPr>
          <p:cNvSpPr>
            <a:spLocks noGrp="1"/>
          </p:cNvSpPr>
          <p:nvPr>
            <p:ph type="body" idx="4294967295"/>
          </p:nvPr>
        </p:nvSpPr>
        <p:spPr>
          <a:xfrm>
            <a:off x="761802" y="2743200"/>
            <a:ext cx="4646905" cy="3613149"/>
          </a:xfrm>
        </p:spPr>
        <p:txBody>
          <a:bodyPr vert="horz" lIns="91440" tIns="45720" rIns="91440" bIns="45720" rtlCol="0" anchor="ctr">
            <a:normAutofit/>
          </a:bodyPr>
          <a:lstStyle/>
          <a:p>
            <a:pPr marL="0" indent="0">
              <a:buNone/>
            </a:pPr>
            <a:r>
              <a:rPr lang="en-US" sz="2000" dirty="0"/>
              <a:t>Preamble of the Constitution begins with the phrase “We The People.”</a:t>
            </a:r>
          </a:p>
          <a:p>
            <a:pPr marL="0" indent="0">
              <a:buNone/>
            </a:pPr>
            <a:endParaRPr lang="en-US" sz="2000" dirty="0"/>
          </a:p>
          <a:p>
            <a:pPr marL="0" indent="0">
              <a:buNone/>
            </a:pPr>
            <a:r>
              <a:rPr lang="en-US" sz="2000" dirty="0"/>
              <a:t>How the did the events and debates of the Constitutional Convention reflect or challenge this phrase?  </a:t>
            </a:r>
          </a:p>
        </p:txBody>
      </p:sp>
      <p:pic>
        <p:nvPicPr>
          <p:cNvPr id="4" name="Picture 4">
            <a:extLst>
              <a:ext uri="{FF2B5EF4-FFF2-40B4-BE49-F238E27FC236}">
                <a16:creationId xmlns:a16="http://schemas.microsoft.com/office/drawing/2014/main" id="{FE01017E-F27C-02C1-A248-10E55AE261FE}"/>
              </a:ext>
            </a:extLst>
          </p:cNvPr>
          <p:cNvPicPr>
            <a:picLocks noChangeAspect="1"/>
          </p:cNvPicPr>
          <p:nvPr/>
        </p:nvPicPr>
        <p:blipFill>
          <a:blip r:embed="rId3">
            <a:extLst>
              <a:ext uri="{28A0092B-C50C-407E-A947-70E740481C1C}">
                <a14:useLocalDpi xmlns:a14="http://schemas.microsoft.com/office/drawing/2010/main" val="0"/>
              </a:ext>
            </a:extLst>
          </a:blip>
          <a:srcRect r="3" b="7013"/>
          <a:stretch/>
        </p:blipFill>
        <p:spPr>
          <a:xfrm>
            <a:off x="6096000" y="1"/>
            <a:ext cx="6102825" cy="6858000"/>
          </a:xfrm>
          <a:prstGeom prst="rect">
            <a:avLst/>
          </a:prstGeom>
        </p:spPr>
      </p:pic>
    </p:spTree>
    <p:extLst>
      <p:ext uri="{BB962C8B-B14F-4D97-AF65-F5344CB8AC3E}">
        <p14:creationId xmlns:p14="http://schemas.microsoft.com/office/powerpoint/2010/main" val="232684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3083D-C4C9-4D18-B161-80E8D23858CD}"/>
              </a:ext>
            </a:extLst>
          </p:cNvPr>
          <p:cNvSpPr>
            <a:spLocks noGrp="1"/>
          </p:cNvSpPr>
          <p:nvPr>
            <p:ph type="title"/>
          </p:nvPr>
        </p:nvSpPr>
        <p:spPr>
          <a:xfrm>
            <a:off x="761800" y="762001"/>
            <a:ext cx="5334197" cy="1708242"/>
          </a:xfrm>
        </p:spPr>
        <p:txBody>
          <a:bodyPr anchor="ctr">
            <a:normAutofit/>
          </a:bodyPr>
          <a:lstStyle/>
          <a:p>
            <a:r>
              <a:rPr lang="en-US" sz="4000"/>
              <a:t>The Democratic-Republican Party</a:t>
            </a:r>
          </a:p>
        </p:txBody>
      </p:sp>
      <p:sp>
        <p:nvSpPr>
          <p:cNvPr id="3" name="Content Placeholder 2">
            <a:extLst>
              <a:ext uri="{FF2B5EF4-FFF2-40B4-BE49-F238E27FC236}">
                <a16:creationId xmlns:a16="http://schemas.microsoft.com/office/drawing/2014/main" id="{66CA9FE5-D828-B77B-AC87-3AE678AB4918}"/>
              </a:ext>
            </a:extLst>
          </p:cNvPr>
          <p:cNvSpPr>
            <a:spLocks noGrp="1"/>
          </p:cNvSpPr>
          <p:nvPr>
            <p:ph idx="1"/>
          </p:nvPr>
        </p:nvSpPr>
        <p:spPr>
          <a:xfrm>
            <a:off x="761800" y="2470244"/>
            <a:ext cx="5334197" cy="3769835"/>
          </a:xfrm>
        </p:spPr>
        <p:txBody>
          <a:bodyPr anchor="ctr">
            <a:normAutofit/>
          </a:bodyPr>
          <a:lstStyle/>
          <a:p>
            <a:r>
              <a:rPr lang="en-US" sz="1400" b="0" i="0" dirty="0">
                <a:effectLst/>
                <a:latin typeface="Georgia" panose="02040502050405020303" pitchFamily="18" charset="0"/>
              </a:rPr>
              <a:t>Tracing its roots to the Anti-Federalists from the debates over ratifying the Constitution, the Democratic-Republican Party formed in the early 1790s under the leadership of Thomas Jefferson and James Madison.</a:t>
            </a:r>
          </a:p>
          <a:p>
            <a:r>
              <a:rPr lang="en-US" sz="1400" b="0" dirty="0">
                <a:latin typeface="Georgia" panose="02040502050405020303" pitchFamily="18" charset="0"/>
              </a:rPr>
              <a:t>Supporters of the Democratic-Republican Party’s preferences and policies were m</a:t>
            </a:r>
            <a:r>
              <a:rPr lang="en-US" sz="1400" b="0" i="0" dirty="0">
                <a:effectLst/>
                <a:latin typeface="Georgia" panose="02040502050405020303" pitchFamily="18" charset="0"/>
              </a:rPr>
              <a:t>ostly farmers—people from the South and those settling lands to the west. </a:t>
            </a:r>
          </a:p>
          <a:p>
            <a:r>
              <a:rPr lang="en-US" sz="1400" b="0" i="0" dirty="0">
                <a:solidFill>
                  <a:schemeClr val="accent1"/>
                </a:solidFill>
                <a:effectLst/>
                <a:latin typeface="Georgia" panose="02040502050405020303" pitchFamily="18" charset="0"/>
              </a:rPr>
              <a:t>The party advocated for individual liberties, separation of church and state, freedom of religion, free markets and free trade, agrarian society, and republicanism and decentralization in government.</a:t>
            </a:r>
          </a:p>
          <a:p>
            <a:r>
              <a:rPr lang="en-US" sz="1400" b="0" dirty="0">
                <a:solidFill>
                  <a:schemeClr val="accent1"/>
                </a:solidFill>
                <a:latin typeface="Georgia" panose="02040502050405020303" pitchFamily="18" charset="0"/>
              </a:rPr>
              <a:t>Democratic-Republicans had strong stances on foreign policy, especially in the party’s early years; they sympathized with the French Revolution and were consistently hostile toward Great Britian. </a:t>
            </a:r>
            <a:endParaRPr lang="en-US" sz="1400" b="0" i="0" dirty="0">
              <a:solidFill>
                <a:schemeClr val="accent1"/>
              </a:solidFill>
              <a:effectLst/>
              <a:latin typeface="Georgia" panose="02040502050405020303" pitchFamily="18" charset="0"/>
            </a:endParaRPr>
          </a:p>
        </p:txBody>
      </p:sp>
      <p:pic>
        <p:nvPicPr>
          <p:cNvPr id="5" name="Picture 4" descr="A portrait of a person&#10;&#10;Description automatically generated">
            <a:extLst>
              <a:ext uri="{FF2B5EF4-FFF2-40B4-BE49-F238E27FC236}">
                <a16:creationId xmlns:a16="http://schemas.microsoft.com/office/drawing/2014/main" id="{B933E1DD-CC65-B506-5493-D83A69DB9E72}"/>
              </a:ext>
            </a:extLst>
          </p:cNvPr>
          <p:cNvPicPr>
            <a:picLocks noChangeAspect="1"/>
          </p:cNvPicPr>
          <p:nvPr/>
        </p:nvPicPr>
        <p:blipFill>
          <a:blip r:embed="rId3">
            <a:extLst>
              <a:ext uri="{28A0092B-C50C-407E-A947-70E740481C1C}">
                <a14:useLocalDpi xmlns:a14="http://schemas.microsoft.com/office/drawing/2010/main" val="0"/>
              </a:ext>
            </a:extLst>
          </a:blip>
          <a:srcRect r="2" b="7287"/>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96660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D912-9B59-78E3-146A-8F153F7D9FA4}"/>
              </a:ext>
            </a:extLst>
          </p:cNvPr>
          <p:cNvSpPr>
            <a:spLocks noGrp="1"/>
          </p:cNvSpPr>
          <p:nvPr>
            <p:ph type="title"/>
          </p:nvPr>
        </p:nvSpPr>
        <p:spPr/>
        <p:txBody>
          <a:bodyPr>
            <a:normAutofit/>
          </a:bodyPr>
          <a:lstStyle/>
          <a:p>
            <a:r>
              <a:rPr lang="en-US" dirty="0"/>
              <a:t>Decline of the Federalist Party</a:t>
            </a:r>
          </a:p>
        </p:txBody>
      </p:sp>
      <p:sp>
        <p:nvSpPr>
          <p:cNvPr id="3" name="Content Placeholder 2">
            <a:extLst>
              <a:ext uri="{FF2B5EF4-FFF2-40B4-BE49-F238E27FC236}">
                <a16:creationId xmlns:a16="http://schemas.microsoft.com/office/drawing/2014/main" id="{9382304E-EAA3-C46B-F0A7-97E37A2565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5724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23E2-30F1-A154-2318-082BBD590AB2}"/>
              </a:ext>
            </a:extLst>
          </p:cNvPr>
          <p:cNvSpPr>
            <a:spLocks noGrp="1"/>
          </p:cNvSpPr>
          <p:nvPr>
            <p:ph type="title"/>
          </p:nvPr>
        </p:nvSpPr>
        <p:spPr>
          <a:xfrm>
            <a:off x="640080" y="325369"/>
            <a:ext cx="4368602" cy="1956841"/>
          </a:xfrm>
        </p:spPr>
        <p:txBody>
          <a:bodyPr anchor="b">
            <a:normAutofit/>
          </a:bodyPr>
          <a:lstStyle/>
          <a:p>
            <a:r>
              <a:rPr lang="en-US" sz="5400" dirty="0"/>
              <a:t>Thomas Jefferson</a:t>
            </a:r>
          </a:p>
        </p:txBody>
      </p:sp>
      <p:sp>
        <p:nvSpPr>
          <p:cNvPr id="3" name="Content Placeholder 2">
            <a:extLst>
              <a:ext uri="{FF2B5EF4-FFF2-40B4-BE49-F238E27FC236}">
                <a16:creationId xmlns:a16="http://schemas.microsoft.com/office/drawing/2014/main" id="{69112EBD-349C-3180-3E1C-137B5FDD0713}"/>
              </a:ext>
            </a:extLst>
          </p:cNvPr>
          <p:cNvSpPr>
            <a:spLocks noGrp="1"/>
          </p:cNvSpPr>
          <p:nvPr>
            <p:ph idx="1"/>
          </p:nvPr>
        </p:nvSpPr>
        <p:spPr>
          <a:xfrm>
            <a:off x="540688" y="2385882"/>
            <a:ext cx="4243589" cy="3320668"/>
          </a:xfrm>
        </p:spPr>
        <p:txBody>
          <a:bodyPr>
            <a:normAutofit fontScale="92500"/>
          </a:bodyPr>
          <a:lstStyle/>
          <a:p>
            <a:r>
              <a:rPr lang="en-US" sz="1700" b="0" dirty="0"/>
              <a:t>Born 1743, Died 1826</a:t>
            </a:r>
          </a:p>
          <a:p>
            <a:r>
              <a:rPr lang="en-US" sz="1700" b="0" dirty="0">
                <a:solidFill>
                  <a:schemeClr val="accent1"/>
                </a:solidFill>
              </a:rPr>
              <a:t>Third President of the United States</a:t>
            </a:r>
          </a:p>
          <a:p>
            <a:r>
              <a:rPr lang="en-US" sz="1700" b="0" dirty="0"/>
              <a:t>Prior to presidency, Jefferson had drafted the Declaration of Independence, served as a diplomat to France, held office of Secretary of State in Washington’s Administration and was Vice President in Adams’ Administration. </a:t>
            </a:r>
          </a:p>
          <a:p>
            <a:r>
              <a:rPr lang="en-US" sz="1700" b="0" dirty="0"/>
              <a:t>A leader of the Anti-Federalists/Democratic-Republican Party</a:t>
            </a:r>
          </a:p>
          <a:p>
            <a:r>
              <a:rPr lang="en-US" sz="1700" b="0" dirty="0">
                <a:solidFill>
                  <a:schemeClr val="accent1"/>
                </a:solidFill>
              </a:rPr>
              <a:t>The first president elected from the Democratic-Republican Party.</a:t>
            </a:r>
          </a:p>
        </p:txBody>
      </p:sp>
      <p:pic>
        <p:nvPicPr>
          <p:cNvPr id="5" name="Picture 4">
            <a:extLst>
              <a:ext uri="{FF2B5EF4-FFF2-40B4-BE49-F238E27FC236}">
                <a16:creationId xmlns:a16="http://schemas.microsoft.com/office/drawing/2014/main" id="{60E6C3D8-A4DE-6322-C7AF-33809FF951E3}"/>
              </a:ext>
            </a:extLst>
          </p:cNvPr>
          <p:cNvPicPr>
            <a:picLocks noChangeAspect="1"/>
          </p:cNvPicPr>
          <p:nvPr/>
        </p:nvPicPr>
        <p:blipFill>
          <a:blip r:embed="rId3">
            <a:extLst>
              <a:ext uri="{28A0092B-C50C-407E-A947-70E740481C1C}">
                <a14:useLocalDpi xmlns:a14="http://schemas.microsoft.com/office/drawing/2010/main" val="0"/>
              </a:ext>
            </a:extLst>
          </a:blip>
          <a:srcRect t="8198" b="81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0228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62CA-8AFA-2191-C5B8-F90975E2AF70}"/>
              </a:ext>
            </a:extLst>
          </p:cNvPr>
          <p:cNvSpPr>
            <a:spLocks noGrp="1"/>
          </p:cNvSpPr>
          <p:nvPr>
            <p:ph type="title"/>
          </p:nvPr>
        </p:nvSpPr>
        <p:spPr/>
        <p:txBody>
          <a:bodyPr/>
          <a:lstStyle/>
          <a:p>
            <a:r>
              <a:rPr lang="en-US" dirty="0"/>
              <a:t>Jefferson’s Administration</a:t>
            </a:r>
          </a:p>
        </p:txBody>
      </p:sp>
      <p:sp>
        <p:nvSpPr>
          <p:cNvPr id="3" name="Content Placeholder 2">
            <a:extLst>
              <a:ext uri="{FF2B5EF4-FFF2-40B4-BE49-F238E27FC236}">
                <a16:creationId xmlns:a16="http://schemas.microsoft.com/office/drawing/2014/main" id="{390B393B-C0DE-C2FF-9059-8069E289BE70}"/>
              </a:ext>
            </a:extLst>
          </p:cNvPr>
          <p:cNvSpPr>
            <a:spLocks noGrp="1"/>
          </p:cNvSpPr>
          <p:nvPr>
            <p:ph idx="1"/>
          </p:nvPr>
        </p:nvSpPr>
        <p:spPr/>
        <p:txBody>
          <a:bodyPr>
            <a:normAutofit fontScale="85000" lnSpcReduction="20000"/>
          </a:bodyPr>
          <a:lstStyle/>
          <a:p>
            <a:r>
              <a:rPr lang="en-US" sz="2800" b="0" dirty="0">
                <a:solidFill>
                  <a:schemeClr val="accent1"/>
                </a:solidFill>
              </a:rPr>
              <a:t>1 Term as President (1797-1801)</a:t>
            </a:r>
          </a:p>
          <a:p>
            <a:r>
              <a:rPr lang="en-US" sz="2800" b="0" dirty="0"/>
              <a:t>XYZ Affair</a:t>
            </a:r>
          </a:p>
          <a:p>
            <a:r>
              <a:rPr lang="en-US" sz="2800" b="0" dirty="0"/>
              <a:t>Established the Department of the Navy </a:t>
            </a:r>
          </a:p>
          <a:p>
            <a:r>
              <a:rPr lang="en-US" sz="2800" b="0" dirty="0">
                <a:solidFill>
                  <a:schemeClr val="accent1"/>
                </a:solidFill>
              </a:rPr>
              <a:t>Alien and Sedition Acts</a:t>
            </a:r>
          </a:p>
          <a:p>
            <a:r>
              <a:rPr lang="en-US" sz="2800" b="0" dirty="0">
                <a:solidFill>
                  <a:schemeClr val="accent1"/>
                </a:solidFill>
              </a:rPr>
              <a:t>Response to the unpopular Alien and Sedition Acts included the Virginia and Kentucky Resolutions</a:t>
            </a:r>
          </a:p>
          <a:p>
            <a:r>
              <a:rPr lang="en-US" sz="2800" b="0" dirty="0"/>
              <a:t>Quasi-War</a:t>
            </a:r>
          </a:p>
          <a:p>
            <a:r>
              <a:rPr lang="en-US" sz="2800" b="0" dirty="0"/>
              <a:t>Splintering of the Federalist Party</a:t>
            </a:r>
          </a:p>
          <a:p>
            <a:r>
              <a:rPr lang="en-US" sz="2800" b="0" dirty="0">
                <a:solidFill>
                  <a:schemeClr val="accent1"/>
                </a:solidFill>
              </a:rPr>
              <a:t>Moving the federal capital to Washington City (Washington D.C.)</a:t>
            </a:r>
          </a:p>
          <a:p>
            <a:r>
              <a:rPr lang="en-US" sz="2800" b="0" dirty="0"/>
              <a:t>Lost the Election of 1800</a:t>
            </a:r>
          </a:p>
          <a:p>
            <a:endParaRPr lang="en-US" dirty="0"/>
          </a:p>
        </p:txBody>
      </p:sp>
    </p:spTree>
    <p:extLst>
      <p:ext uri="{BB962C8B-B14F-4D97-AF65-F5344CB8AC3E}">
        <p14:creationId xmlns:p14="http://schemas.microsoft.com/office/powerpoint/2010/main" val="172209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5758-29C7-1031-1A9F-71F883E9FB81}"/>
              </a:ext>
            </a:extLst>
          </p:cNvPr>
          <p:cNvSpPr>
            <a:spLocks noGrp="1"/>
          </p:cNvSpPr>
          <p:nvPr>
            <p:ph type="title"/>
          </p:nvPr>
        </p:nvSpPr>
        <p:spPr/>
        <p:txBody>
          <a:bodyPr/>
          <a:lstStyle/>
          <a:p>
            <a:r>
              <a:rPr lang="en-US" dirty="0"/>
              <a:t>The Louisiana Purchase</a:t>
            </a:r>
          </a:p>
        </p:txBody>
      </p:sp>
      <p:sp>
        <p:nvSpPr>
          <p:cNvPr id="3" name="Content Placeholder 2">
            <a:extLst>
              <a:ext uri="{FF2B5EF4-FFF2-40B4-BE49-F238E27FC236}">
                <a16:creationId xmlns:a16="http://schemas.microsoft.com/office/drawing/2014/main" id="{E6B50212-B5ED-6C43-9C0B-B39BE2B411DB}"/>
              </a:ext>
            </a:extLst>
          </p:cNvPr>
          <p:cNvSpPr>
            <a:spLocks noGrp="1"/>
          </p:cNvSpPr>
          <p:nvPr>
            <p:ph idx="1"/>
          </p:nvPr>
        </p:nvSpPr>
        <p:spPr/>
        <p:txBody>
          <a:bodyPr/>
          <a:lstStyle/>
          <a:p>
            <a:r>
              <a:rPr lang="en-US" dirty="0"/>
              <a:t>The Judicial Branch expands power to check and balance</a:t>
            </a:r>
          </a:p>
        </p:txBody>
      </p:sp>
    </p:spTree>
    <p:extLst>
      <p:ext uri="{BB962C8B-B14F-4D97-AF65-F5344CB8AC3E}">
        <p14:creationId xmlns:p14="http://schemas.microsoft.com/office/powerpoint/2010/main" val="7748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F6B7-0C44-10BC-7C97-9EF4BC62DE00}"/>
              </a:ext>
            </a:extLst>
          </p:cNvPr>
          <p:cNvSpPr>
            <a:spLocks noGrp="1"/>
          </p:cNvSpPr>
          <p:nvPr>
            <p:ph type="title"/>
          </p:nvPr>
        </p:nvSpPr>
        <p:spPr/>
        <p:txBody>
          <a:bodyPr/>
          <a:lstStyle/>
          <a:p>
            <a:r>
              <a:rPr lang="en-US" dirty="0"/>
              <a:t>The Election of 1808</a:t>
            </a:r>
          </a:p>
        </p:txBody>
      </p:sp>
      <p:sp>
        <p:nvSpPr>
          <p:cNvPr id="3" name="Content Placeholder 2">
            <a:extLst>
              <a:ext uri="{FF2B5EF4-FFF2-40B4-BE49-F238E27FC236}">
                <a16:creationId xmlns:a16="http://schemas.microsoft.com/office/drawing/2014/main" id="{431364AA-19E9-4F65-FB94-4C8C1583EB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1211135"/>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Props1.xml><?xml version="1.0" encoding="utf-8"?>
<ds:datastoreItem xmlns:ds="http://schemas.openxmlformats.org/officeDocument/2006/customXml" ds:itemID="{6E238105-6566-419C-B5E1-F0FCBC376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92B8FA-EB86-4D68-AC58-D6B3DEE4E765}">
  <ds:schemaRefs>
    <ds:schemaRef ds:uri="http://schemas.microsoft.com/sharepoint/v3/contenttype/forms"/>
  </ds:schemaRefs>
</ds:datastoreItem>
</file>

<file path=customXml/itemProps3.xml><?xml version="1.0" encoding="utf-8"?>
<ds:datastoreItem xmlns:ds="http://schemas.openxmlformats.org/officeDocument/2006/customXml" ds:itemID="{C051952C-6BDD-488D-9C3F-50E9888765E2}">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docProps/app.xml><?xml version="1.0" encoding="utf-8"?>
<Properties xmlns="http://schemas.openxmlformats.org/officeDocument/2006/extended-properties" xmlns:vt="http://schemas.openxmlformats.org/officeDocument/2006/docPropsVTypes">
  <Template>office theme</Template>
  <TotalTime>1243</TotalTime>
  <Words>982</Words>
  <Application>Microsoft Office PowerPoint</Application>
  <PresentationFormat>Widescreen</PresentationFormat>
  <Paragraphs>54</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Adobe Devanagari</vt:lpstr>
      <vt:lpstr>Arial</vt:lpstr>
      <vt:lpstr>Calibri</vt:lpstr>
      <vt:lpstr>Georgia</vt:lpstr>
      <vt:lpstr>inherit</vt:lpstr>
      <vt:lpstr>Office Theme</vt:lpstr>
      <vt:lpstr>Expanding The Nation</vt:lpstr>
      <vt:lpstr>The First 12 Years</vt:lpstr>
      <vt:lpstr>Inquiry Question:</vt:lpstr>
      <vt:lpstr>The Democratic-Republican Party</vt:lpstr>
      <vt:lpstr>Decline of the Federalist Party</vt:lpstr>
      <vt:lpstr>Thomas Jefferson</vt:lpstr>
      <vt:lpstr>Jefferson’s Administration</vt:lpstr>
      <vt:lpstr>The Louisiana Purchase</vt:lpstr>
      <vt:lpstr>The Election of 1808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Kay Bierle</cp:lastModifiedBy>
  <cp:revision>1770</cp:revision>
  <dcterms:created xsi:type="dcterms:W3CDTF">2023-07-06T17:01:20Z</dcterms:created>
  <dcterms:modified xsi:type="dcterms:W3CDTF">2025-01-30T03:12:43Z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