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2"/>
  </p:notesMasterIdLst>
  <p:sldIdLst>
    <p:sldId id="256" r:id="rId5"/>
    <p:sldId id="969" r:id="rId6"/>
    <p:sldId id="973" r:id="rId7"/>
    <p:sldId id="972" r:id="rId8"/>
    <p:sldId id="982" r:id="rId9"/>
    <p:sldId id="980" r:id="rId10"/>
    <p:sldId id="986" r:id="rId11"/>
    <p:sldId id="987" r:id="rId12"/>
    <p:sldId id="988" r:id="rId13"/>
    <p:sldId id="989" r:id="rId14"/>
    <p:sldId id="990" r:id="rId15"/>
    <p:sldId id="991" r:id="rId16"/>
    <p:sldId id="992" r:id="rId17"/>
    <p:sldId id="993" r:id="rId18"/>
    <p:sldId id="994" r:id="rId19"/>
    <p:sldId id="979" r:id="rId20"/>
    <p:sldId id="95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823385-D333-3236-586C-1427B22488CD}" name="Sarah Kay Bierle" initials="SB" userId="S::sbierle@battlefields.org::7a74e778-0542-4b4c-97f2-b6f7086e69ac" providerId="AD"/>
  <p188:author id="{C929DBAB-1223-A284-9FBA-46E26EB5657B}" name="Cady Barterian" initials="CB" userId="S::cbarterian@battlefields.org::425b8955-617a-4a00-8191-e8cb3411da2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15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368191-4D41-B445-4AD2-2087083B412E}" v="1599" dt="2024-06-09T04:34:53.256"/>
    <p1510:client id="{CBD109A2-0DED-8CC3-0523-FF0BDD2AB1BC}" v="69" dt="2024-06-09T04:40:50.727"/>
    <p1510:client id="{FFD1FD9E-4BFF-DB8C-40E3-044B3D2A08DF}" v="549" dt="2024-06-07T20:40:54.4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097" autoAdjust="0"/>
  </p:normalViewPr>
  <p:slideViewPr>
    <p:cSldViewPr snapToGrid="0">
      <p:cViewPr varScale="1">
        <p:scale>
          <a:sx n="69" d="100"/>
          <a:sy n="69" d="100"/>
        </p:scale>
        <p:origin x="120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11/17/2024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attlefields.org/learn/biographies/john-parker"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battlefields.or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attlefields.org/learn/biographies/thomas-gag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attlefields.org/learn/revolutionary-war/battles/lexington-and-concor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attlefields.org/visit/battlefields/boston"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battlefields.org/learn/articles/what-minuteman#:~:text=Generally%2C%20minute%20companies%20were%20comprised,equipped%20at%20their%20own%20expense." TargetMode="External"/><Relationship Id="rId4" Type="http://schemas.openxmlformats.org/officeDocument/2006/relationships/hyperlink" Target="https://www.battlefields.org/learn/biographies/paul-rever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YouTube Video Link: https://youtu.be/h7ug7Zny_yo?si=i2JroCqNEBztMkY_</a:t>
            </a:r>
            <a:endParaRPr lang="en-US" dirty="0"/>
          </a:p>
          <a:p>
            <a:r>
              <a:rPr lang="en-US" dirty="0"/>
              <a:t>Website Video Link: https://www.battlefields.org/learn/videos/paul-reveres-ride </a:t>
            </a:r>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219581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C3936"/>
                </a:solidFill>
                <a:effectLst/>
                <a:latin typeface="Georgia" panose="02040502050405020303" pitchFamily="18" charset="0"/>
              </a:rPr>
              <a:t>Upon reaching the Charlestown shore, Revere mounted and began his ride to Lexington. Passing through the towns of Somerville, Medford, and </a:t>
            </a:r>
            <a:r>
              <a:rPr lang="en-US" b="0" i="0" dirty="0" err="1">
                <a:solidFill>
                  <a:srgbClr val="3C3936"/>
                </a:solidFill>
                <a:effectLst/>
                <a:latin typeface="Georgia" panose="02040502050405020303" pitchFamily="18" charset="0"/>
              </a:rPr>
              <a:t>Menotomy</a:t>
            </a:r>
            <a:r>
              <a:rPr lang="en-US" b="0" i="0" dirty="0">
                <a:solidFill>
                  <a:srgbClr val="3C3936"/>
                </a:solidFill>
                <a:effectLst/>
                <a:latin typeface="Georgia" panose="02040502050405020303" pitchFamily="18" charset="0"/>
              </a:rPr>
              <a:t> (Arlington), Revere did not yell “the British are coming!”, instead accounts show that Revere passed the message of “the Regulars are coming out.”</a:t>
            </a:r>
          </a:p>
          <a:p>
            <a:pPr algn="l" fontAlgn="base">
              <a:spcAft>
                <a:spcPts val="1125"/>
              </a:spcAft>
            </a:pPr>
            <a:r>
              <a:rPr lang="en-US" b="0" i="0" dirty="0">
                <a:solidFill>
                  <a:srgbClr val="3C3936"/>
                </a:solidFill>
                <a:effectLst/>
                <a:latin typeface="Georgia" panose="02040502050405020303" pitchFamily="18" charset="0"/>
              </a:rPr>
              <a:t>Revere and Dawes met at the town of </a:t>
            </a:r>
            <a:r>
              <a:rPr lang="en-US" b="0" i="0" dirty="0" err="1">
                <a:solidFill>
                  <a:srgbClr val="3C3936"/>
                </a:solidFill>
                <a:effectLst/>
                <a:latin typeface="Georgia" panose="02040502050405020303" pitchFamily="18" charset="0"/>
              </a:rPr>
              <a:t>Menotomy</a:t>
            </a:r>
            <a:r>
              <a:rPr lang="en-US" b="0" i="0" dirty="0">
                <a:solidFill>
                  <a:srgbClr val="3C3936"/>
                </a:solidFill>
                <a:effectLst/>
                <a:latin typeface="Georgia" panose="02040502050405020303" pitchFamily="18" charset="0"/>
              </a:rPr>
              <a:t> and continued to Lexington to warn Adams and Hancock. After bundling Hancock and Adams out of Lexington, and narrowly missing the vanguard of the British column and its rendezvous with destiny on Lexington Green, Revere and Dawes decided to ride on to Concord. On their way they encountered a young doctor, Samuel Prescott, on his way home to Concord.</a:t>
            </a:r>
          </a:p>
          <a:p>
            <a:br>
              <a:rPr lang="en-US" dirty="0"/>
            </a:b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4167450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 more: </a:t>
            </a:r>
          </a:p>
          <a:p>
            <a:r>
              <a:rPr lang="en-US" dirty="0"/>
              <a:t>Samuel Prescott: https://www.battlefields.org/learn/biographies/samuel-prescott</a:t>
            </a:r>
          </a:p>
          <a:p>
            <a:r>
              <a:rPr lang="en-US" b="0" i="0" dirty="0">
                <a:solidFill>
                  <a:srgbClr val="3C3936"/>
                </a:solidFill>
                <a:effectLst/>
                <a:latin typeface="Georgia" panose="02040502050405020303" pitchFamily="18" charset="0"/>
              </a:rPr>
              <a:t>The phrase “the British are coming,” would have been confusing to locals, who still considered themselves British. Everyone knew what “the Regulars are coming out” meant, and as Revere passed through, more alarm riders rode out, signal guns fired, church bells rang, all alerting the countryside to the coming threat. As the alarm spread, Minutemen grabbed their weapons and headed for town greens, followed by the rest of the Militia.</a:t>
            </a: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12</a:t>
            </a:fld>
            <a:endParaRPr lang="en-US"/>
          </a:p>
        </p:txBody>
      </p:sp>
    </p:spTree>
    <p:extLst>
      <p:ext uri="{BB962C8B-B14F-4D97-AF65-F5344CB8AC3E}">
        <p14:creationId xmlns:p14="http://schemas.microsoft.com/office/powerpoint/2010/main" val="3377048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spcAft>
                <a:spcPts val="1125"/>
              </a:spcAft>
            </a:pPr>
            <a:r>
              <a:rPr lang="en-US" b="0" i="0" dirty="0">
                <a:solidFill>
                  <a:srgbClr val="3C3936"/>
                </a:solidFill>
                <a:effectLst/>
                <a:latin typeface="Georgia" panose="02040502050405020303" pitchFamily="18" charset="0"/>
              </a:rPr>
              <a:t>Revere and Dawes met at the town of </a:t>
            </a:r>
            <a:r>
              <a:rPr lang="en-US" b="0" i="0" dirty="0" err="1">
                <a:solidFill>
                  <a:srgbClr val="3C3936"/>
                </a:solidFill>
                <a:effectLst/>
                <a:latin typeface="Georgia" panose="02040502050405020303" pitchFamily="18" charset="0"/>
              </a:rPr>
              <a:t>Menotomy</a:t>
            </a:r>
            <a:r>
              <a:rPr lang="en-US" b="0" i="0" dirty="0">
                <a:solidFill>
                  <a:srgbClr val="3C3936"/>
                </a:solidFill>
                <a:effectLst/>
                <a:latin typeface="Georgia" panose="02040502050405020303" pitchFamily="18" charset="0"/>
              </a:rPr>
              <a:t> and continued to Lexington to warn Adams and Hancock. After bundling Hancock and Adams out of Lexington, and narrowly missing the vanguard of the British column and its rendezvous with destiny on Lexington Green, Revere and Dawes decided to ride on to Concord. On their way they encountered a young doctor, Samuel Prescott, on his way home to Concord.</a:t>
            </a:r>
          </a:p>
          <a:p>
            <a:pPr algn="l" fontAlgn="base">
              <a:spcAft>
                <a:spcPts val="1125"/>
              </a:spcAft>
            </a:pPr>
            <a:r>
              <a:rPr lang="en-US" b="0" i="0" dirty="0">
                <a:solidFill>
                  <a:srgbClr val="3C3936"/>
                </a:solidFill>
                <a:effectLst/>
                <a:latin typeface="Georgia" panose="02040502050405020303" pitchFamily="18" charset="0"/>
              </a:rPr>
              <a:t>Revere’s famous ride ended on the outskirts of Lincoln when he, Dawes, and Prescott ran into a British patrol. While Dawes and Prescott escaped, Revere was captured, playing no further role in the events of April 19. Prescott managed to make it home to Concord, however, and alerted the town. When the British arrived, the men of Concord, Acton, Bedford, and Lincoln were waiting.</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13</a:t>
            </a:fld>
            <a:endParaRPr lang="en-US"/>
          </a:p>
        </p:txBody>
      </p:sp>
    </p:spTree>
    <p:extLst>
      <p:ext uri="{BB962C8B-B14F-4D97-AF65-F5344CB8AC3E}">
        <p14:creationId xmlns:p14="http://schemas.microsoft.com/office/powerpoint/2010/main" val="2888749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C3936"/>
                </a:solidFill>
                <a:effectLst/>
                <a:latin typeface="Georgia" panose="02040502050405020303" pitchFamily="18" charset="0"/>
              </a:rPr>
              <a:t>Learn More:</a:t>
            </a:r>
          </a:p>
          <a:p>
            <a:r>
              <a:rPr lang="en-US" b="0" i="0" dirty="0">
                <a:solidFill>
                  <a:srgbClr val="3C3936"/>
                </a:solidFill>
                <a:effectLst/>
                <a:latin typeface="Georgia" panose="02040502050405020303" pitchFamily="18" charset="0"/>
              </a:rPr>
              <a:t>When he arrived in Concord, Prescott ordered the church bell to be rung to awaken and gather the local militia more quickly. He also sent other riders—including his brother—to further communities, ensuring that hundreds of militiamen would gather and take part in the fighting later that day. </a:t>
            </a:r>
          </a:p>
          <a:p>
            <a:endParaRPr lang="en-US" b="0" i="0" dirty="0">
              <a:solidFill>
                <a:srgbClr val="3C3936"/>
              </a:solidFill>
              <a:effectLst/>
              <a:latin typeface="Georgia" panose="02040502050405020303" pitchFamily="18" charset="0"/>
            </a:endParaRPr>
          </a:p>
          <a:p>
            <a:pPr algn="l" fontAlgn="base">
              <a:spcAft>
                <a:spcPts val="1125"/>
              </a:spcAft>
            </a:pPr>
            <a:r>
              <a:rPr lang="en-US" b="0" i="0" dirty="0">
                <a:solidFill>
                  <a:srgbClr val="3C3936"/>
                </a:solidFill>
                <a:effectLst/>
                <a:latin typeface="inherit"/>
              </a:rPr>
              <a:t>The Lexington militiamen that filed onto the Lexington Green the morning of April 19, 1775, were there as a show of force, to remind British authorities that the colonists were armed and ready to defend themselves. Much like other militia units had shadowed other British Regular excursions (most notably at Salem, Massachusetts on February 26, 1775), the Lexington militia had no intention in getting into a firefight with the Regulars. Captain </a:t>
            </a:r>
            <a:r>
              <a:rPr lang="en-US" b="0" i="0" u="none" strike="noStrike" dirty="0">
                <a:solidFill>
                  <a:srgbClr val="9C0202"/>
                </a:solidFill>
                <a:effectLst/>
                <a:latin typeface="inherit"/>
                <a:hlinkClick r:id="rId3"/>
              </a:rPr>
              <a:t>John Parker</a:t>
            </a:r>
            <a:r>
              <a:rPr lang="en-US" b="0" i="0" dirty="0">
                <a:solidFill>
                  <a:srgbClr val="3C3936"/>
                </a:solidFill>
                <a:effectLst/>
                <a:latin typeface="inherit"/>
              </a:rPr>
              <a:t> proved to be a steady leader of the militia that morning, he knew it would be suicide for his 80 men to take on the 400 well-trained British Regulars. The position of Parker’s men to the side of the road to Concord show that Parker had no intention of blocking their route to Concord. Post war accounts of Parkers words that morning have been exaggerated, but his actions and primary accounts of those who were there prove that Parker had no intention of getting into a battle that morning. </a:t>
            </a:r>
            <a:endParaRPr lang="en-US" b="0" i="0" dirty="0">
              <a:solidFill>
                <a:srgbClr val="336699"/>
              </a:solidFill>
              <a:effectLst/>
              <a:latin typeface="Georgia" panose="02040502050405020303" pitchFamily="18" charset="0"/>
            </a:endParaRPr>
          </a:p>
          <a:p>
            <a:pPr algn="l" fontAlgn="base">
              <a:spcAft>
                <a:spcPts val="1125"/>
              </a:spcAft>
            </a:pPr>
            <a:r>
              <a:rPr lang="en-US" b="0" i="0" dirty="0">
                <a:solidFill>
                  <a:srgbClr val="3C3936"/>
                </a:solidFill>
                <a:effectLst/>
                <a:latin typeface="inherit"/>
              </a:rPr>
              <a:t>One of the biggest mysteries of April 19, 1775, is who fired the first shot at Lexington. Both sides claimed the other side shot first, thus placing blame on their enemy for the bloodshed that ensued.  It seems everyone interviewed after the events of April 19</a:t>
            </a:r>
            <a:r>
              <a:rPr lang="en-US" b="0" i="0" baseline="30000" dirty="0">
                <a:solidFill>
                  <a:srgbClr val="3C3936"/>
                </a:solidFill>
                <a:effectLst/>
                <a:latin typeface="inherit"/>
              </a:rPr>
              <a:t>th</a:t>
            </a:r>
            <a:r>
              <a:rPr lang="en-US" b="0" i="0" dirty="0">
                <a:solidFill>
                  <a:srgbClr val="3C3936"/>
                </a:solidFill>
                <a:effectLst/>
                <a:latin typeface="inherit"/>
              </a:rPr>
              <a:t> had a varied answer to this question. It is obvious confusion and chaos infringed on everyone’s view of the events. There is evidence that points to either a quick trigger by one of the men on the Lexington green or a spectator firing from behind a stone wall near Buckman’s Tavern. We will never know who fired the first shot, but it was a spark that lit a world war.</a:t>
            </a:r>
            <a:endParaRPr lang="en-US" b="0" i="0" dirty="0">
              <a:solidFill>
                <a:srgbClr val="3C3936"/>
              </a:solidFill>
              <a:effectLst/>
              <a:latin typeface="Georgia" panose="02040502050405020303" pitchFamily="18" charset="0"/>
            </a:endParaRP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14</a:t>
            </a:fld>
            <a:endParaRPr lang="en-US"/>
          </a:p>
        </p:txBody>
      </p:sp>
    </p:spTree>
    <p:extLst>
      <p:ext uri="{BB962C8B-B14F-4D97-AF65-F5344CB8AC3E}">
        <p14:creationId xmlns:p14="http://schemas.microsoft.com/office/powerpoint/2010/main" val="2336944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Resources:</a:t>
            </a:r>
          </a:p>
          <a:p>
            <a:r>
              <a:rPr lang="en-US" dirty="0"/>
              <a:t>Paul Revere’s Ride: Legends, Myths and Realties: https://www.battlefields.org/learn/articles/paul-reveres-ride-legends-myths-and-realities</a:t>
            </a:r>
          </a:p>
          <a:p>
            <a:pPr algn="l" fontAlgn="base">
              <a:spcAft>
                <a:spcPts val="1125"/>
              </a:spcAft>
            </a:pPr>
            <a:r>
              <a:rPr lang="en-US" b="0" i="0" dirty="0">
                <a:solidFill>
                  <a:srgbClr val="3C3936"/>
                </a:solidFill>
                <a:effectLst/>
                <a:latin typeface="Georgia" panose="02040502050405020303" pitchFamily="18" charset="0"/>
              </a:rPr>
              <a:t>While Longfellow mixes myth and reality, his immortal words are still hauntingly accurate:</a:t>
            </a:r>
          </a:p>
          <a:p>
            <a:pPr algn="l" fontAlgn="base">
              <a:spcAft>
                <a:spcPts val="1125"/>
              </a:spcAft>
            </a:pPr>
            <a:r>
              <a:rPr lang="en-US" b="0" i="1" dirty="0">
                <a:solidFill>
                  <a:srgbClr val="3C3936"/>
                </a:solidFill>
                <a:effectLst/>
                <a:latin typeface="inherit"/>
              </a:rPr>
              <a:t>You know the rest. In the books you have read,</a:t>
            </a:r>
            <a:endParaRPr lang="en-US" b="0" i="0" dirty="0">
              <a:solidFill>
                <a:srgbClr val="3C3936"/>
              </a:solidFill>
              <a:effectLst/>
              <a:latin typeface="Georgia" panose="02040502050405020303" pitchFamily="18" charset="0"/>
            </a:endParaRPr>
          </a:p>
          <a:p>
            <a:pPr algn="l" fontAlgn="base">
              <a:spcAft>
                <a:spcPts val="1125"/>
              </a:spcAft>
            </a:pPr>
            <a:r>
              <a:rPr lang="en-US" b="0" i="1" dirty="0">
                <a:solidFill>
                  <a:srgbClr val="3C3936"/>
                </a:solidFill>
                <a:effectLst/>
                <a:latin typeface="inherit"/>
              </a:rPr>
              <a:t>How the British Regulars fired and fled,--</a:t>
            </a:r>
            <a:endParaRPr lang="en-US" b="0" i="0" dirty="0">
              <a:solidFill>
                <a:srgbClr val="3C3936"/>
              </a:solidFill>
              <a:effectLst/>
              <a:latin typeface="Georgia" panose="02040502050405020303" pitchFamily="18" charset="0"/>
            </a:endParaRPr>
          </a:p>
          <a:p>
            <a:pPr algn="l" fontAlgn="base">
              <a:spcAft>
                <a:spcPts val="1125"/>
              </a:spcAft>
            </a:pPr>
            <a:r>
              <a:rPr lang="en-US" b="0" i="1" dirty="0">
                <a:solidFill>
                  <a:srgbClr val="3C3936"/>
                </a:solidFill>
                <a:effectLst/>
                <a:latin typeface="inherit"/>
              </a:rPr>
              <a:t>How the farmers gave them ball for ball,</a:t>
            </a:r>
            <a:endParaRPr lang="en-US" b="0" i="0" dirty="0">
              <a:solidFill>
                <a:srgbClr val="3C3936"/>
              </a:solidFill>
              <a:effectLst/>
              <a:latin typeface="Georgia" panose="02040502050405020303" pitchFamily="18" charset="0"/>
            </a:endParaRPr>
          </a:p>
          <a:p>
            <a:pPr algn="l" fontAlgn="base">
              <a:spcAft>
                <a:spcPts val="1125"/>
              </a:spcAft>
            </a:pPr>
            <a:r>
              <a:rPr lang="en-US" b="0" i="1" dirty="0">
                <a:solidFill>
                  <a:srgbClr val="3C3936"/>
                </a:solidFill>
                <a:effectLst/>
                <a:latin typeface="inherit"/>
              </a:rPr>
              <a:t>From behind each fence and farmyard-wall,</a:t>
            </a:r>
            <a:endParaRPr lang="en-US" b="0" i="0" dirty="0">
              <a:solidFill>
                <a:srgbClr val="3C3936"/>
              </a:solidFill>
              <a:effectLst/>
              <a:latin typeface="Georgia" panose="02040502050405020303" pitchFamily="18" charset="0"/>
            </a:endParaRPr>
          </a:p>
          <a:p>
            <a:pPr algn="l" fontAlgn="base">
              <a:spcAft>
                <a:spcPts val="1125"/>
              </a:spcAft>
            </a:pPr>
            <a:r>
              <a:rPr lang="en-US" b="0" i="1" dirty="0">
                <a:solidFill>
                  <a:srgbClr val="3C3936"/>
                </a:solidFill>
                <a:effectLst/>
                <a:latin typeface="inherit"/>
              </a:rPr>
              <a:t>Chasing the red-coats down the lane,</a:t>
            </a:r>
            <a:endParaRPr lang="en-US" b="0" i="0" dirty="0">
              <a:solidFill>
                <a:srgbClr val="3C3936"/>
              </a:solidFill>
              <a:effectLst/>
              <a:latin typeface="Georgia" panose="02040502050405020303" pitchFamily="18" charset="0"/>
            </a:endParaRPr>
          </a:p>
          <a:p>
            <a:pPr algn="l" fontAlgn="base">
              <a:spcAft>
                <a:spcPts val="1125"/>
              </a:spcAft>
            </a:pPr>
            <a:r>
              <a:rPr lang="en-US" b="0" i="1" dirty="0">
                <a:solidFill>
                  <a:srgbClr val="3C3936"/>
                </a:solidFill>
                <a:effectLst/>
                <a:latin typeface="inherit"/>
              </a:rPr>
              <a:t>Then crossing the fields to emerge again</a:t>
            </a:r>
            <a:endParaRPr lang="en-US" b="0" i="0" dirty="0">
              <a:solidFill>
                <a:srgbClr val="3C3936"/>
              </a:solidFill>
              <a:effectLst/>
              <a:latin typeface="Georgia" panose="02040502050405020303" pitchFamily="18" charset="0"/>
            </a:endParaRPr>
          </a:p>
          <a:p>
            <a:pPr algn="l" fontAlgn="base">
              <a:spcAft>
                <a:spcPts val="1125"/>
              </a:spcAft>
            </a:pPr>
            <a:r>
              <a:rPr lang="en-US" b="0" i="1" dirty="0">
                <a:solidFill>
                  <a:srgbClr val="3C3936"/>
                </a:solidFill>
                <a:effectLst/>
                <a:latin typeface="inherit"/>
              </a:rPr>
              <a:t>Under the trees at the turn of the road,</a:t>
            </a:r>
            <a:endParaRPr lang="en-US" b="0" i="0" dirty="0">
              <a:solidFill>
                <a:srgbClr val="3C3936"/>
              </a:solidFill>
              <a:effectLst/>
              <a:latin typeface="Georgia" panose="02040502050405020303" pitchFamily="18" charset="0"/>
            </a:endParaRPr>
          </a:p>
          <a:p>
            <a:pPr algn="l" fontAlgn="base">
              <a:spcAft>
                <a:spcPts val="1125"/>
              </a:spcAft>
            </a:pPr>
            <a:r>
              <a:rPr lang="en-US" b="0" i="1" dirty="0">
                <a:solidFill>
                  <a:srgbClr val="3C3936"/>
                </a:solidFill>
                <a:effectLst/>
                <a:latin typeface="inherit"/>
              </a:rPr>
              <a:t>And only pausing to fire and load.</a:t>
            </a:r>
            <a:endParaRPr lang="en-US" b="0" i="0" dirty="0">
              <a:solidFill>
                <a:srgbClr val="3C3936"/>
              </a:solidFill>
              <a:effectLst/>
              <a:latin typeface="Georgia" panose="02040502050405020303" pitchFamily="18" charset="0"/>
            </a:endParaRP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15</a:t>
            </a:fld>
            <a:endParaRPr lang="en-US"/>
          </a:p>
        </p:txBody>
      </p:sp>
    </p:spTree>
    <p:extLst>
      <p:ext uri="{BB962C8B-B14F-4D97-AF65-F5344CB8AC3E}">
        <p14:creationId xmlns:p14="http://schemas.microsoft.com/office/powerpoint/2010/main" val="3093178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View the Lesson Plan Teaching Guide for links to these Primary Sources, worksheets, and discussion suggestions.</a:t>
            </a:r>
          </a:p>
        </p:txBody>
      </p:sp>
      <p:sp>
        <p:nvSpPr>
          <p:cNvPr id="4" name="Slide Number Placeholder 3"/>
          <p:cNvSpPr>
            <a:spLocks noGrp="1"/>
          </p:cNvSpPr>
          <p:nvPr>
            <p:ph type="sldNum" sz="quarter" idx="5"/>
          </p:nvPr>
        </p:nvSpPr>
        <p:spPr/>
        <p:txBody>
          <a:bodyPr/>
          <a:lstStyle/>
          <a:p>
            <a:fld id="{4B876A47-E3E8-4124-BEE6-F406A911155E}" type="slidenum">
              <a:rPr lang="en-US" smtClean="0"/>
              <a:t>16</a:t>
            </a:fld>
            <a:endParaRPr lang="en-US"/>
          </a:p>
        </p:txBody>
      </p:sp>
    </p:spTree>
    <p:extLst>
      <p:ext uri="{BB962C8B-B14F-4D97-AF65-F5344CB8AC3E}">
        <p14:creationId xmlns:p14="http://schemas.microsoft.com/office/powerpoint/2010/main" val="4288038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Always more FREE resources at </a:t>
            </a:r>
            <a:r>
              <a:rPr lang="en-US" dirty="0">
                <a:ea typeface="Calibri"/>
                <a:cs typeface="Calibri"/>
                <a:hlinkClick r:id="rId3"/>
              </a:rPr>
              <a:t>www.battlefields.org</a:t>
            </a:r>
            <a:r>
              <a:rPr lang="en-US" dirty="0">
                <a:ea typeface="Calibri"/>
                <a:cs typeface="Calibri"/>
              </a:rPr>
              <a:t> </a:t>
            </a:r>
          </a:p>
        </p:txBody>
      </p:sp>
      <p:sp>
        <p:nvSpPr>
          <p:cNvPr id="4" name="Slide Number Placeholder 3"/>
          <p:cNvSpPr>
            <a:spLocks noGrp="1"/>
          </p:cNvSpPr>
          <p:nvPr>
            <p:ph type="sldNum" sz="quarter" idx="5"/>
          </p:nvPr>
        </p:nvSpPr>
        <p:spPr/>
        <p:txBody>
          <a:bodyPr/>
          <a:lstStyle/>
          <a:p>
            <a:fld id="{4B876A47-E3E8-4124-BEE6-F406A911155E}" type="slidenum">
              <a:rPr lang="en-US" smtClean="0"/>
              <a:t>17</a:t>
            </a:fld>
            <a:endParaRPr lang="en-US"/>
          </a:p>
        </p:txBody>
      </p:sp>
    </p:spTree>
    <p:extLst>
      <p:ext uri="{BB962C8B-B14F-4D97-AF65-F5344CB8AC3E}">
        <p14:creationId xmlns:p14="http://schemas.microsoft.com/office/powerpoint/2010/main" val="3529803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Print copies and examine this map: https://www.battlefields.org/media/document/38397 </a:t>
            </a:r>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3486806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Extra Resources:</a:t>
            </a:r>
          </a:p>
          <a:p>
            <a:r>
              <a:rPr lang="en-US" b="0" i="0" dirty="0">
                <a:solidFill>
                  <a:srgbClr val="3C3936"/>
                </a:solidFill>
                <a:effectLst/>
                <a:latin typeface="Georgia" panose="02040502050405020303" pitchFamily="18" charset="0"/>
              </a:rPr>
              <a:t>The Sons of Liberty in Boston believed when British General </a:t>
            </a:r>
            <a:r>
              <a:rPr lang="en-US" b="0" i="0" u="none" strike="noStrike" dirty="0">
                <a:solidFill>
                  <a:srgbClr val="9C0202"/>
                </a:solidFill>
                <a:effectLst/>
                <a:latin typeface="Georgia" panose="02040502050405020303" pitchFamily="18" charset="0"/>
                <a:hlinkClick r:id="rId3"/>
              </a:rPr>
              <a:t>Thomas Gage</a:t>
            </a:r>
            <a:r>
              <a:rPr lang="en-US" b="0" i="0" dirty="0">
                <a:solidFill>
                  <a:srgbClr val="3C3936"/>
                </a:solidFill>
                <a:effectLst/>
                <a:latin typeface="Georgia" panose="02040502050405020303" pitchFamily="18" charset="0"/>
              </a:rPr>
              <a:t> ordered the Regulars out towards Lexington that their mission was the capture of Samuel Adams and John Hancock. Adams and Hancock were seen as the leaders of Massachusetts colonial resistance. Adams, the passionate orator, and Hancock the financier worked together for a common goal. Many believed the King wanted both men captured and ordered Gage to capture them. Both men were in staying in Lexington on April 19, 1775, at the Hancock-Clarke House (Hancock himself had lived here briefly as a child). Gage’s mission for his Regulars was not the capture of the two Patriot leaders, but the weapons, supplies and cannons being stored in Concord by the Massachusetts Provincial Congress. The fact the road to Concord from Boston that Regulars took went through Lexington had nothing to do with the presence of Adams or Hancock.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4250487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 more:</a:t>
            </a:r>
          </a:p>
          <a:p>
            <a:r>
              <a:rPr lang="en-US" dirty="0"/>
              <a:t>Boston Massacre: https://www.battlefields.org/learn/articles/boston-massacre</a:t>
            </a:r>
          </a:p>
          <a:p>
            <a:r>
              <a:rPr lang="en-US" dirty="0"/>
              <a:t>Boston Tea Party: https://www.battlefields.org/learn/topics/boston-tea-party</a:t>
            </a:r>
          </a:p>
          <a:p>
            <a:r>
              <a:rPr lang="en-US" dirty="0"/>
              <a:t>The British Army in Boston: https://www.battlefields.org/learn/articles/british-army-boston</a:t>
            </a:r>
          </a:p>
          <a:p>
            <a:r>
              <a:rPr lang="en-US" dirty="0"/>
              <a:t>Who were the Sons of Liberty?: https://www.battlefields.org/learn/articles/who-were-sons-liberty</a:t>
            </a:r>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3131799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Extra Resources:</a:t>
            </a:r>
          </a:p>
          <a:p>
            <a:r>
              <a:rPr lang="en-US" dirty="0">
                <a:ea typeface="Calibri"/>
                <a:cs typeface="Calibri"/>
              </a:rPr>
              <a:t>Thomas Gage: https://www.battlefields.org/learn/biographies/thomas-gage</a:t>
            </a:r>
          </a:p>
          <a:p>
            <a:r>
              <a:rPr lang="en-US" dirty="0">
                <a:ea typeface="Calibri"/>
                <a:cs typeface="Calibri"/>
              </a:rPr>
              <a:t>Francis Smith: https://www.battlefields.org/learn/biographies/francis-smith </a:t>
            </a:r>
          </a:p>
          <a:p>
            <a:r>
              <a:rPr lang="en-US" dirty="0">
                <a:ea typeface="Calibri"/>
                <a:cs typeface="Calibri"/>
              </a:rPr>
              <a:t>The British Army during the American Revolution: https://www.battlefields.org/learn/articles/british-army-american-revolution</a:t>
            </a:r>
          </a:p>
          <a:p>
            <a:r>
              <a:rPr lang="en-US" b="0" i="0" dirty="0">
                <a:solidFill>
                  <a:srgbClr val="3C3936"/>
                </a:solidFill>
                <a:effectLst/>
                <a:latin typeface="Georgia" panose="02040502050405020303" pitchFamily="18" charset="0"/>
              </a:rPr>
              <a:t>The events of April 19, 1775 were a culmination of many altercations between local militia and British Regular soldiers. On December 14 and 15, 1774, militia from Portsmouth, New Hampshire attacked Fort William and Mary. The British fort was undermanned (less than ten soldiers) but would not surrender to the militia force of nearly 300 men. Fighting ensued and one British soldier was wounded, the garrison surrendered and over the two days gunpowder, firearms and 16 cannon were captured. Though shots were exchanged from colonial militia and British Regulars, it did not lead to war.</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4286063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6699"/>
                </a:solidFill>
                <a:effectLst/>
                <a:latin typeface="Georgia" panose="02040502050405020303" pitchFamily="18" charset="0"/>
              </a:rPr>
              <a:t>Militia, Minutemen, and Continentals: The American Military Force in the American Revolution: https://www.battlefields.org/learn/articles/militia-minutemen-and-continentals-american-military-force-american-revolution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6699"/>
                </a:solidFill>
                <a:effectLst/>
                <a:latin typeface="Georgia" panose="02040502050405020303" pitchFamily="18" charset="0"/>
              </a:rPr>
              <a:t>Captain John Parker: https://www.battlefields.org/learn/biographies/john-parker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6699"/>
                </a:solidFill>
                <a:effectLst/>
                <a:latin typeface="Georgia" panose="02040502050405020303" pitchFamily="18" charset="0"/>
              </a:rPr>
              <a:t>Colonel James Barrett: https://www.battlefields.org/learn/biographies/james-barrett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C3936"/>
                </a:solidFill>
                <a:effectLst/>
                <a:latin typeface="Georgia" panose="02040502050405020303" pitchFamily="18" charset="0"/>
              </a:rPr>
              <a:t>As events around Boston became more tense, many communities in Massachusetts began to create more elite companies of minutemen. Militias mostly trained on a seasonal basis, but minutemen companies were established to provide more regular training (sometimes weekly) of the best men in the militia. They were expected to respond quickly to danger at a “minute’s notice.” Some of the first minutemen companies were created in Worcester, Massachusetts, in September 1774. Soon, the Massachusetts Provincial Congress adopted this organizational structure for all Massachusetts militia units in October that same year. Other New England colonies began to do the same. Some of these units were in action on </a:t>
            </a:r>
            <a:r>
              <a:rPr lang="en-US" b="0" i="0" u="none" strike="noStrike" dirty="0">
                <a:solidFill>
                  <a:srgbClr val="9C0202"/>
                </a:solidFill>
                <a:effectLst/>
                <a:latin typeface="Georgia" panose="02040502050405020303" pitchFamily="18" charset="0"/>
                <a:hlinkClick r:id="rId3"/>
              </a:rPr>
              <a:t>April 19, 1775</a:t>
            </a:r>
            <a:r>
              <a:rPr lang="en-US" b="0" i="0" dirty="0">
                <a:solidFill>
                  <a:srgbClr val="3C3936"/>
                </a:solidFill>
                <a:effectLst/>
                <a:latin typeface="Georgia" panose="02040502050405020303" pitchFamily="18" charset="0"/>
              </a:rPr>
              <a:t>, but contrary to popular thought, most of the colonial units that responded that day were not minutemen companies, but regular militia.</a:t>
            </a:r>
            <a:endParaRPr lang="en-US" b="0" i="0" dirty="0">
              <a:solidFill>
                <a:srgbClr val="336699"/>
              </a:solidFill>
              <a:effectLst/>
              <a:latin typeface="Georgia" panose="02040502050405020303" pitchFamily="18" charset="0"/>
            </a:endParaRP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3360490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Resources:</a:t>
            </a:r>
          </a:p>
          <a:p>
            <a:r>
              <a:rPr lang="en-US" dirty="0"/>
              <a:t>Joseph Warren: https://www.battlefields.org/learn/biographies/joseph-warren</a:t>
            </a:r>
          </a:p>
          <a:p>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3597061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Resources:</a:t>
            </a:r>
          </a:p>
          <a:p>
            <a:r>
              <a:rPr lang="en-US" dirty="0"/>
              <a:t>Robert Newman: https://www.battlefields.org/learn/biographies/robert-newman</a:t>
            </a:r>
          </a:p>
          <a:p>
            <a:r>
              <a:rPr lang="en-US" dirty="0"/>
              <a:t>Old North Church: https://www.battlefields.org/learn/articles/old-north-church </a:t>
            </a:r>
          </a:p>
          <a:p>
            <a:r>
              <a:rPr lang="en-US" b="0" i="0" dirty="0">
                <a:solidFill>
                  <a:srgbClr val="3C3936"/>
                </a:solidFill>
                <a:effectLst/>
                <a:latin typeface="Georgia" panose="02040502050405020303" pitchFamily="18" charset="0"/>
              </a:rPr>
              <a:t>In the tallest church steeple in </a:t>
            </a:r>
            <a:r>
              <a:rPr lang="en-US" b="0" i="0" u="none" strike="noStrike" dirty="0">
                <a:solidFill>
                  <a:srgbClr val="9C0202"/>
                </a:solidFill>
                <a:effectLst/>
                <a:latin typeface="Georgia" panose="02040502050405020303" pitchFamily="18" charset="0"/>
                <a:hlinkClick r:id="rId3"/>
              </a:rPr>
              <a:t>Boston</a:t>
            </a:r>
            <a:r>
              <a:rPr lang="en-US" b="0" i="0" dirty="0">
                <a:solidFill>
                  <a:srgbClr val="3C3936"/>
                </a:solidFill>
                <a:effectLst/>
                <a:latin typeface="Georgia" panose="02040502050405020303" pitchFamily="18" charset="0"/>
              </a:rPr>
              <a:t>, on the night of April 18, 1775, the sexton, Robert Newman, and Captain John Pulling, Jr. each carried a lantern up to the belltower. “One if by land, and two if by sea” reads the famous poem “Paul Revere’s Ride” penned by Henry Wadsworth Longfellow in 1860, and indeed two lanterns hung from the steeple that night to signal that the British had crossed the Charles River and began moving on the Massachusetts countryside by "sea". This alerted lookouts in Charlestown to the British approach, but both lanterns hung for less than a minute combined. Nevertheless, the warning paid off, and with the ensuing rides of </a:t>
            </a:r>
            <a:r>
              <a:rPr lang="en-US" b="0" i="0" u="none" strike="noStrike" dirty="0">
                <a:solidFill>
                  <a:srgbClr val="9C0202"/>
                </a:solidFill>
                <a:effectLst/>
                <a:latin typeface="Georgia" panose="02040502050405020303" pitchFamily="18" charset="0"/>
                <a:hlinkClick r:id="rId4"/>
              </a:rPr>
              <a:t>Paul Revere</a:t>
            </a:r>
            <a:r>
              <a:rPr lang="en-US" b="0" i="0" dirty="0">
                <a:solidFill>
                  <a:srgbClr val="3C3936"/>
                </a:solidFill>
                <a:effectLst/>
                <a:latin typeface="Georgia" panose="02040502050405020303" pitchFamily="18" charset="0"/>
              </a:rPr>
              <a:t> and William Dawes patriot militia and </a:t>
            </a:r>
            <a:r>
              <a:rPr lang="en-US" b="0" i="0" u="none" strike="noStrike" dirty="0">
                <a:solidFill>
                  <a:srgbClr val="9C0202"/>
                </a:solidFill>
                <a:effectLst/>
                <a:latin typeface="Georgia" panose="02040502050405020303" pitchFamily="18" charset="0"/>
                <a:hlinkClick r:id="rId5"/>
              </a:rPr>
              <a:t>minutemen</a:t>
            </a:r>
            <a:r>
              <a:rPr lang="en-US" b="0" i="0" dirty="0">
                <a:solidFill>
                  <a:srgbClr val="3C3936"/>
                </a:solidFill>
                <a:effectLst/>
                <a:latin typeface="Georgia" panose="02040502050405020303" pitchFamily="18" charset="0"/>
              </a:rPr>
              <a:t> across the countryside knew that British infantry and marines were rowing across the Charles River to begin their early morning foray.</a:t>
            </a: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800207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 more:</a:t>
            </a:r>
          </a:p>
          <a:p>
            <a:r>
              <a:rPr lang="en-US" dirty="0"/>
              <a:t>Paul Revere: https://www.battlefields.org/learn/biographies/paul-revere </a:t>
            </a:r>
          </a:p>
          <a:p>
            <a:r>
              <a:rPr lang="en-US" dirty="0"/>
              <a:t>William Dawes: https://www.battlefields.org/learn/biographies/william-dawes</a:t>
            </a:r>
          </a:p>
        </p:txBody>
      </p:sp>
      <p:sp>
        <p:nvSpPr>
          <p:cNvPr id="4" name="Slide Number Placeholder 3"/>
          <p:cNvSpPr>
            <a:spLocks noGrp="1"/>
          </p:cNvSpPr>
          <p:nvPr>
            <p:ph type="sldNum" sz="quarter" idx="5"/>
          </p:nvPr>
        </p:nvSpPr>
        <p:spPr/>
        <p:txBody>
          <a:bodyPr/>
          <a:lstStyle/>
          <a:p>
            <a:fld id="{4B876A47-E3E8-4124-BEE6-F406A911155E}" type="slidenum">
              <a:rPr lang="en-US" smtClean="0"/>
              <a:t>10</a:t>
            </a:fld>
            <a:endParaRPr lang="en-US"/>
          </a:p>
        </p:txBody>
      </p:sp>
    </p:spTree>
    <p:extLst>
      <p:ext uri="{BB962C8B-B14F-4D97-AF65-F5344CB8AC3E}">
        <p14:creationId xmlns:p14="http://schemas.microsoft.com/office/powerpoint/2010/main" val="3204649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battlefields.org/learn/videos/paul-reveres-rid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298314" y="4752802"/>
            <a:ext cx="11595370" cy="870010"/>
          </a:xfrm>
        </p:spPr>
        <p:txBody>
          <a:bodyPr>
            <a:noAutofit/>
          </a:bodyPr>
          <a:lstStyle/>
          <a:p>
            <a:r>
              <a:rPr lang="en-US" sz="4400" dirty="0"/>
              <a:t>1775 Perspectives: </a:t>
            </a:r>
            <a:br>
              <a:rPr lang="en-US" sz="4400" dirty="0"/>
            </a:br>
            <a:r>
              <a:rPr lang="en-US" sz="4400" dirty="0"/>
              <a:t>Riding on the Eve of Revolution</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9" y="5779762"/>
            <a:ext cx="9144001" cy="742944"/>
          </a:xfrm>
        </p:spPr>
        <p:txBody>
          <a:bodyPr>
            <a:normAutofit/>
          </a:bodyPr>
          <a:lstStyle/>
          <a:p>
            <a:r>
              <a:rPr lang="en-US" sz="4400" dirty="0"/>
              <a:t>A Revolutionary War Lesson Plan</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B36C0C-EEDD-8B98-2409-B6F3A79B2C93}"/>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C953D9-A949-CFA2-E209-6EFCDF088EFB}"/>
              </a:ext>
            </a:extLst>
          </p:cNvPr>
          <p:cNvSpPr>
            <a:spLocks noGrp="1"/>
          </p:cNvSpPr>
          <p:nvPr>
            <p:ph type="title"/>
          </p:nvPr>
        </p:nvSpPr>
        <p:spPr>
          <a:xfrm>
            <a:off x="3970366" y="609600"/>
            <a:ext cx="4267200" cy="1351472"/>
          </a:xfrm>
        </p:spPr>
        <p:txBody>
          <a:bodyPr vert="horz" lIns="91440" tIns="45720" rIns="91440" bIns="45720" rtlCol="0" anchor="ctr">
            <a:normAutofit/>
          </a:bodyPr>
          <a:lstStyle/>
          <a:p>
            <a:pPr algn="ctr"/>
            <a:r>
              <a:rPr lang="en-US" sz="4400" kern="1200" dirty="0">
                <a:solidFill>
                  <a:srgbClr val="002060"/>
                </a:solidFill>
                <a:latin typeface="+mj-lt"/>
                <a:ea typeface="+mj-ea"/>
                <a:cs typeface="+mj-cs"/>
              </a:rPr>
              <a:t>Paul Revere &amp; William Dawes</a:t>
            </a:r>
          </a:p>
        </p:txBody>
      </p:sp>
      <p:pic>
        <p:nvPicPr>
          <p:cNvPr id="8" name="Content Placeholder 7" descr="A person holding a teapot&#10;&#10;Description automatically generated">
            <a:extLst>
              <a:ext uri="{FF2B5EF4-FFF2-40B4-BE49-F238E27FC236}">
                <a16:creationId xmlns:a16="http://schemas.microsoft.com/office/drawing/2014/main" id="{778352D6-914C-8661-150F-C3F43D042CE0}"/>
              </a:ext>
            </a:extLst>
          </p:cNvPr>
          <p:cNvPicPr>
            <a:picLocks noChangeAspect="1"/>
          </p:cNvPicPr>
          <p:nvPr/>
        </p:nvPicPr>
        <p:blipFill>
          <a:blip r:embed="rId3">
            <a:extLst>
              <a:ext uri="{28A0092B-C50C-407E-A947-70E740481C1C}">
                <a14:useLocalDpi xmlns:a14="http://schemas.microsoft.com/office/drawing/2010/main" val="0"/>
              </a:ext>
            </a:extLst>
          </a:blip>
          <a:srcRect l="13227" r="20038"/>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12" name="Content Placeholder 11">
            <a:extLst>
              <a:ext uri="{FF2B5EF4-FFF2-40B4-BE49-F238E27FC236}">
                <a16:creationId xmlns:a16="http://schemas.microsoft.com/office/drawing/2014/main" id="{8B05C9CA-D539-7EDC-3807-749889C9D5CE}"/>
              </a:ext>
            </a:extLst>
          </p:cNvPr>
          <p:cNvSpPr>
            <a:spLocks noGrp="1"/>
          </p:cNvSpPr>
          <p:nvPr>
            <p:ph sz="half" idx="1"/>
          </p:nvPr>
        </p:nvSpPr>
        <p:spPr>
          <a:xfrm>
            <a:off x="4198966" y="2147357"/>
            <a:ext cx="3810000" cy="4101042"/>
          </a:xfrm>
        </p:spPr>
        <p:txBody>
          <a:bodyPr vert="horz" lIns="91440" tIns="45720" rIns="91440" bIns="45720" rtlCol="0">
            <a:normAutofit lnSpcReduction="10000"/>
          </a:bodyPr>
          <a:lstStyle/>
          <a:p>
            <a:r>
              <a:rPr lang="en-US" sz="2000" dirty="0">
                <a:solidFill>
                  <a:srgbClr val="C00000"/>
                </a:solidFill>
              </a:rPr>
              <a:t>Paul Revere </a:t>
            </a:r>
            <a:r>
              <a:rPr lang="en-US" sz="2000" dirty="0">
                <a:solidFill>
                  <a:srgbClr val="002060"/>
                </a:solidFill>
              </a:rPr>
              <a:t>(left) was a silversmith and active member and messenger of the Sons of Liberty. He had previously carried messages and news into the countryside and even to the First Continental Congress in Philadelphia.</a:t>
            </a:r>
          </a:p>
          <a:p>
            <a:r>
              <a:rPr lang="en-US" sz="2000" dirty="0">
                <a:solidFill>
                  <a:srgbClr val="C00000"/>
                </a:solidFill>
              </a:rPr>
              <a:t>William Dawes </a:t>
            </a:r>
            <a:r>
              <a:rPr lang="en-US" sz="2000" dirty="0">
                <a:solidFill>
                  <a:srgbClr val="002060"/>
                </a:solidFill>
              </a:rPr>
              <a:t>was a tanner and militia officer, also active in the Sons of Liberty. He had previously used disguises and talented acting to get past British guards.</a:t>
            </a:r>
          </a:p>
        </p:txBody>
      </p:sp>
      <p:pic>
        <p:nvPicPr>
          <p:cNvPr id="6" name="Content Placeholder 5" descr="A close-up of a person&#10;&#10;Description automatically generated">
            <a:extLst>
              <a:ext uri="{FF2B5EF4-FFF2-40B4-BE49-F238E27FC236}">
                <a16:creationId xmlns:a16="http://schemas.microsoft.com/office/drawing/2014/main" id="{363960A7-1C73-F1E9-6865-4D27CE9B4512}"/>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l="19527" r="11567"/>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3176399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2E0440-E930-C6D9-B82D-8804B8B92EF5}"/>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250B22-C844-185E-2537-16804B43C58F}"/>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dirty="0"/>
              <a:t>News to Lexington!</a:t>
            </a:r>
          </a:p>
        </p:txBody>
      </p:sp>
      <p:pic>
        <p:nvPicPr>
          <p:cNvPr id="6" name="Content Placeholder 5" descr="A person on a horse with a person pointing at him&#10;&#10;Description automatically generated">
            <a:extLst>
              <a:ext uri="{FF2B5EF4-FFF2-40B4-BE49-F238E27FC236}">
                <a16:creationId xmlns:a16="http://schemas.microsoft.com/office/drawing/2014/main" id="{6A2E09DB-30ED-F704-A05D-F611D5AE350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l="6239" r="806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A6792F-FDE5-C157-3B52-7FEAE9B7F3D3}"/>
              </a:ext>
            </a:extLst>
          </p:cNvPr>
          <p:cNvSpPr>
            <a:spLocks noGrp="1"/>
          </p:cNvSpPr>
          <p:nvPr>
            <p:ph sz="half" idx="1"/>
          </p:nvPr>
        </p:nvSpPr>
        <p:spPr>
          <a:xfrm>
            <a:off x="5297762" y="2706624"/>
            <a:ext cx="6251110" cy="3483864"/>
          </a:xfrm>
        </p:spPr>
        <p:txBody>
          <a:bodyPr vert="horz" lIns="91440" tIns="45720" rIns="91440" bIns="45720" rtlCol="0">
            <a:normAutofit/>
          </a:bodyPr>
          <a:lstStyle/>
          <a:p>
            <a:r>
              <a:rPr lang="en-US" sz="2000" dirty="0">
                <a:solidFill>
                  <a:srgbClr val="C00000"/>
                </a:solidFill>
              </a:rPr>
              <a:t>Revere</a:t>
            </a:r>
            <a:r>
              <a:rPr lang="en-US" sz="2000" dirty="0"/>
              <a:t> left Boston by crossing the Charles River where friends met him with a horse for his ride to Concord.</a:t>
            </a:r>
          </a:p>
          <a:p>
            <a:r>
              <a:rPr lang="en-US" sz="2000" dirty="0">
                <a:solidFill>
                  <a:srgbClr val="C00000"/>
                </a:solidFill>
              </a:rPr>
              <a:t>Dawes</a:t>
            </a:r>
            <a:r>
              <a:rPr lang="en-US" sz="2000" dirty="0"/>
              <a:t> left Boston by land, passing British sentries at the Boston Neck. He rode through Roxbury and Cambridge, heading for Concord.</a:t>
            </a:r>
          </a:p>
          <a:p>
            <a:r>
              <a:rPr lang="en-US" sz="2000" dirty="0"/>
              <a:t>Revere and Dawes arrived in the </a:t>
            </a:r>
            <a:r>
              <a:rPr lang="en-US" sz="2000" dirty="0">
                <a:solidFill>
                  <a:srgbClr val="C00000"/>
                </a:solidFill>
              </a:rPr>
              <a:t>village of Lexington </a:t>
            </a:r>
            <a:r>
              <a:rPr lang="en-US" sz="2000" dirty="0"/>
              <a:t>about the same time, waking the militia leaders and telling Sons of Liberty Samuel Adams and John Hancock to seek another place of safety.</a:t>
            </a:r>
          </a:p>
        </p:txBody>
      </p:sp>
    </p:spTree>
    <p:extLst>
      <p:ext uri="{BB962C8B-B14F-4D97-AF65-F5344CB8AC3E}">
        <p14:creationId xmlns:p14="http://schemas.microsoft.com/office/powerpoint/2010/main" val="2637608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39E4B5-3662-285B-66E1-EF0AA1B1E04D}"/>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59EC36-9394-614B-B246-1464D7FB4644}"/>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dirty="0"/>
              <a:t>Heading to Concord</a:t>
            </a:r>
          </a:p>
        </p:txBody>
      </p:sp>
      <p:pic>
        <p:nvPicPr>
          <p:cNvPr id="6" name="Content Placeholder 5" descr="A person riding a horse&#10;&#10;Description automatically generated">
            <a:extLst>
              <a:ext uri="{FF2B5EF4-FFF2-40B4-BE49-F238E27FC236}">
                <a16:creationId xmlns:a16="http://schemas.microsoft.com/office/drawing/2014/main" id="{D62F692A-111D-AAF6-A23C-3C8B6B9AA29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l="7021" r="913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8DD57E-87F2-12C1-CFF9-EEEA5B22852C}"/>
              </a:ext>
            </a:extLst>
          </p:cNvPr>
          <p:cNvSpPr>
            <a:spLocks noGrp="1"/>
          </p:cNvSpPr>
          <p:nvPr>
            <p:ph sz="half" idx="1"/>
          </p:nvPr>
        </p:nvSpPr>
        <p:spPr>
          <a:xfrm>
            <a:off x="5297762" y="2706624"/>
            <a:ext cx="6251110" cy="3483864"/>
          </a:xfrm>
        </p:spPr>
        <p:txBody>
          <a:bodyPr vert="horz" lIns="91440" tIns="45720" rIns="91440" bIns="45720" rtlCol="0">
            <a:normAutofit fontScale="92500"/>
          </a:bodyPr>
          <a:lstStyle/>
          <a:p>
            <a:r>
              <a:rPr lang="en-US" sz="2200" dirty="0"/>
              <a:t>Since the British were heading to Concord, Revere and Dawes left Lexington and continued west, continuing to stop at roadside farmhouses with the news.</a:t>
            </a:r>
          </a:p>
          <a:p>
            <a:r>
              <a:rPr lang="en-US" sz="2200" dirty="0">
                <a:solidFill>
                  <a:srgbClr val="C00000"/>
                </a:solidFill>
              </a:rPr>
              <a:t>Did you know??? </a:t>
            </a:r>
            <a:r>
              <a:rPr lang="en-US" sz="2200" dirty="0"/>
              <a:t>The riders called </a:t>
            </a:r>
            <a:r>
              <a:rPr lang="en-US" sz="2200" b="0" i="0" dirty="0">
                <a:effectLst/>
              </a:rPr>
              <a:t>“the Regulars are coming out,” referring to the British soldiers.</a:t>
            </a:r>
          </a:p>
          <a:p>
            <a:r>
              <a:rPr lang="en-US" sz="2200" dirty="0"/>
              <a:t>A third rider—</a:t>
            </a:r>
            <a:r>
              <a:rPr lang="en-US" sz="2200" dirty="0">
                <a:solidFill>
                  <a:srgbClr val="C00000"/>
                </a:solidFill>
              </a:rPr>
              <a:t>Dr. Samuel Prescott</a:t>
            </a:r>
            <a:r>
              <a:rPr lang="en-US" sz="2200" dirty="0"/>
              <a:t>—joined Revere and Dawes beyond Lexington. He offered to go with them since the militia officers knew him and would not doubt his word.</a:t>
            </a:r>
            <a:endParaRPr lang="en-US" sz="2200" b="0" i="0" dirty="0">
              <a:effectLst/>
            </a:endParaRPr>
          </a:p>
          <a:p>
            <a:endParaRPr lang="en-US" sz="2200" dirty="0"/>
          </a:p>
        </p:txBody>
      </p:sp>
    </p:spTree>
    <p:extLst>
      <p:ext uri="{BB962C8B-B14F-4D97-AF65-F5344CB8AC3E}">
        <p14:creationId xmlns:p14="http://schemas.microsoft.com/office/powerpoint/2010/main" val="1280659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07FBFF-6D03-D4FA-4B32-993939487353}"/>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8572A0-60B0-20D7-231B-F220D754C007}"/>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dirty="0"/>
              <a:t>Captured! </a:t>
            </a:r>
            <a:br>
              <a:rPr lang="en-US" sz="4000" dirty="0"/>
            </a:br>
            <a:r>
              <a:rPr lang="en-US" sz="4000" dirty="0"/>
              <a:t>Escaped! Ride On!</a:t>
            </a:r>
          </a:p>
        </p:txBody>
      </p:sp>
      <p:sp>
        <p:nvSpPr>
          <p:cNvPr id="3" name="Content Placeholder 2">
            <a:extLst>
              <a:ext uri="{FF2B5EF4-FFF2-40B4-BE49-F238E27FC236}">
                <a16:creationId xmlns:a16="http://schemas.microsoft.com/office/drawing/2014/main" id="{E1D78EF0-4C2E-6C88-5A32-3667C2609518}"/>
              </a:ext>
            </a:extLst>
          </p:cNvPr>
          <p:cNvSpPr>
            <a:spLocks noGrp="1"/>
          </p:cNvSpPr>
          <p:nvPr>
            <p:ph sz="half" idx="1"/>
          </p:nvPr>
        </p:nvSpPr>
        <p:spPr>
          <a:xfrm>
            <a:off x="836680" y="2405067"/>
            <a:ext cx="6002110" cy="3729034"/>
          </a:xfrm>
        </p:spPr>
        <p:txBody>
          <a:bodyPr vert="horz" lIns="91440" tIns="45720" rIns="91440" bIns="45720" rtlCol="0">
            <a:normAutofit/>
          </a:bodyPr>
          <a:lstStyle/>
          <a:p>
            <a:r>
              <a:rPr lang="en-US" sz="2000" dirty="0">
                <a:solidFill>
                  <a:srgbClr val="C00000"/>
                </a:solidFill>
              </a:rPr>
              <a:t>British soldiers </a:t>
            </a:r>
            <a:r>
              <a:rPr lang="en-US" sz="2000" dirty="0"/>
              <a:t>patrolling the road ordered the trio of horsemen to halt.</a:t>
            </a:r>
          </a:p>
          <a:p>
            <a:r>
              <a:rPr lang="en-US" sz="2000" dirty="0"/>
              <a:t>Paul Revere was </a:t>
            </a:r>
            <a:r>
              <a:rPr lang="en-US" sz="2000" dirty="0">
                <a:solidFill>
                  <a:srgbClr val="C00000"/>
                </a:solidFill>
              </a:rPr>
              <a:t>captured</a:t>
            </a:r>
            <a:r>
              <a:rPr lang="en-US" sz="2000" dirty="0"/>
              <a:t>.</a:t>
            </a:r>
          </a:p>
          <a:p>
            <a:r>
              <a:rPr lang="en-US" sz="2000" dirty="0"/>
              <a:t>William Dawes escaped but </a:t>
            </a:r>
            <a:r>
              <a:rPr lang="en-US" sz="2000" dirty="0">
                <a:solidFill>
                  <a:srgbClr val="C00000"/>
                </a:solidFill>
              </a:rPr>
              <a:t>lost his horse.</a:t>
            </a:r>
          </a:p>
          <a:p>
            <a:r>
              <a:rPr lang="en-US" sz="2000" dirty="0"/>
              <a:t>Samuel Prescott </a:t>
            </a:r>
            <a:r>
              <a:rPr lang="en-US" sz="2000" dirty="0">
                <a:solidFill>
                  <a:srgbClr val="C00000"/>
                </a:solidFill>
              </a:rPr>
              <a:t>escaped</a:t>
            </a:r>
            <a:r>
              <a:rPr lang="en-US" sz="2000" dirty="0"/>
              <a:t>, riding cross-country to get to Concord.</a:t>
            </a:r>
          </a:p>
        </p:txBody>
      </p:sp>
      <p:pic>
        <p:nvPicPr>
          <p:cNvPr id="6" name="Content Placeholder 5" descr="A person riding a horse&#10;&#10;Description automatically generated">
            <a:extLst>
              <a:ext uri="{FF2B5EF4-FFF2-40B4-BE49-F238E27FC236}">
                <a16:creationId xmlns:a16="http://schemas.microsoft.com/office/drawing/2014/main" id="{5551F262-F435-BDF6-986B-02F17D13D8F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t="10370" r="2" b="2"/>
          <a:stretch/>
        </p:blipFill>
        <p:spPr>
          <a:xfrm>
            <a:off x="7199440" y="10"/>
            <a:ext cx="4992560" cy="6857990"/>
          </a:xfrm>
          <a:prstGeom prst="rect">
            <a:avLst/>
          </a:prstGeom>
          <a:effectLst/>
        </p:spPr>
      </p:pic>
    </p:spTree>
    <p:extLst>
      <p:ext uri="{BB962C8B-B14F-4D97-AF65-F5344CB8AC3E}">
        <p14:creationId xmlns:p14="http://schemas.microsoft.com/office/powerpoint/2010/main" val="3905658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19A273-9ABC-DB59-FE9D-347224AE76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BAD1C-CCB7-FB7F-8FBA-0A8B6ECA9BE9}"/>
              </a:ext>
            </a:extLst>
          </p:cNvPr>
          <p:cNvSpPr>
            <a:spLocks noGrp="1"/>
          </p:cNvSpPr>
          <p:nvPr>
            <p:ph type="title"/>
          </p:nvPr>
        </p:nvSpPr>
        <p:spPr>
          <a:xfrm>
            <a:off x="762000" y="1138036"/>
            <a:ext cx="4085665" cy="1402470"/>
          </a:xfrm>
        </p:spPr>
        <p:txBody>
          <a:bodyPr vert="horz" lIns="91440" tIns="45720" rIns="91440" bIns="45720" rtlCol="0" anchor="t">
            <a:normAutofit/>
          </a:bodyPr>
          <a:lstStyle/>
          <a:p>
            <a:r>
              <a:rPr lang="en-US" sz="3200"/>
              <a:t>Ready…Revolution!</a:t>
            </a:r>
          </a:p>
        </p:txBody>
      </p:sp>
      <p:cxnSp>
        <p:nvCxnSpPr>
          <p:cNvPr id="13" name="Straight Connector 12">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E497B5E-127D-0107-B9CD-2F7FE6846A5E}"/>
              </a:ext>
            </a:extLst>
          </p:cNvPr>
          <p:cNvSpPr>
            <a:spLocks noGrp="1"/>
          </p:cNvSpPr>
          <p:nvPr>
            <p:ph sz="half" idx="1"/>
          </p:nvPr>
        </p:nvSpPr>
        <p:spPr>
          <a:xfrm>
            <a:off x="761999" y="1859601"/>
            <a:ext cx="4657494" cy="3591207"/>
          </a:xfrm>
        </p:spPr>
        <p:txBody>
          <a:bodyPr vert="horz" lIns="91440" tIns="45720" rIns="91440" bIns="45720" rtlCol="0">
            <a:noAutofit/>
          </a:bodyPr>
          <a:lstStyle/>
          <a:p>
            <a:r>
              <a:rPr lang="en-US" sz="1600" dirty="0"/>
              <a:t>Paul Revere, William Dawes and Samuel Prescott carried the news of the British advance to Concord.</a:t>
            </a:r>
          </a:p>
          <a:p>
            <a:r>
              <a:rPr lang="en-US" sz="1600" dirty="0"/>
              <a:t>Other messengers took the news to other villages, rallying more militia units.</a:t>
            </a:r>
          </a:p>
          <a:p>
            <a:r>
              <a:rPr lang="en-US" sz="1600" dirty="0">
                <a:solidFill>
                  <a:srgbClr val="C00000"/>
                </a:solidFill>
              </a:rPr>
              <a:t>The midnight messengers completed their mission. The militia had been summoned to meet the British Regulars.</a:t>
            </a:r>
          </a:p>
          <a:p>
            <a:r>
              <a:rPr lang="en-US" sz="1600" dirty="0"/>
              <a:t>At Lexington, Captain Parker’s militia waited.</a:t>
            </a:r>
          </a:p>
          <a:p>
            <a:r>
              <a:rPr lang="en-US" sz="1600" dirty="0"/>
              <a:t>At Concord, Colonel Barrett gathered his troops.</a:t>
            </a:r>
          </a:p>
          <a:p>
            <a:r>
              <a:rPr lang="en-US" sz="1600" dirty="0"/>
              <a:t>Later on April 19, 1775, the first shots of the American Revolution would be fired—probably by accident—at Lexington and Concord.</a:t>
            </a:r>
          </a:p>
        </p:txBody>
      </p:sp>
      <p:pic>
        <p:nvPicPr>
          <p:cNvPr id="6" name="Content Placeholder 5" descr="A person riding a horse&#10;&#10;Description automatically generated">
            <a:extLst>
              <a:ext uri="{FF2B5EF4-FFF2-40B4-BE49-F238E27FC236}">
                <a16:creationId xmlns:a16="http://schemas.microsoft.com/office/drawing/2014/main" id="{2B24A8B6-4789-88E9-EC1F-4AB56BE60621}"/>
              </a:ext>
            </a:extLst>
          </p:cNvPr>
          <p:cNvPicPr>
            <a:picLocks noGrp="1" noChangeAspect="1"/>
          </p:cNvPicPr>
          <p:nvPr>
            <p:ph sz="half" idx="2"/>
          </p:nvPr>
        </p:nvPicPr>
        <p:blipFill>
          <a:blip r:embed="rId3">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rcRect l="11397" r="5714" b="-1"/>
          <a:stretch/>
        </p:blipFill>
        <p:spPr>
          <a:xfrm>
            <a:off x="5650992" y="10"/>
            <a:ext cx="6541008" cy="6857990"/>
          </a:xfrm>
          <a:prstGeom prst="rect">
            <a:avLst/>
          </a:prstGeom>
        </p:spPr>
      </p:pic>
    </p:spTree>
    <p:extLst>
      <p:ext uri="{BB962C8B-B14F-4D97-AF65-F5344CB8AC3E}">
        <p14:creationId xmlns:p14="http://schemas.microsoft.com/office/powerpoint/2010/main" val="309907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89DD34-C57E-CE46-C08B-3715046A2B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0DDA02-7ED5-D23F-C6E3-48EFD59CF056}"/>
              </a:ext>
            </a:extLst>
          </p:cNvPr>
          <p:cNvSpPr>
            <a:spLocks noGrp="1"/>
          </p:cNvSpPr>
          <p:nvPr>
            <p:ph type="title"/>
          </p:nvPr>
        </p:nvSpPr>
        <p:spPr>
          <a:xfrm>
            <a:off x="762000" y="1138036"/>
            <a:ext cx="4085665" cy="1402470"/>
          </a:xfrm>
        </p:spPr>
        <p:txBody>
          <a:bodyPr vert="horz" lIns="91440" tIns="45720" rIns="91440" bIns="45720" rtlCol="0" anchor="t">
            <a:normAutofit/>
          </a:bodyPr>
          <a:lstStyle/>
          <a:p>
            <a:r>
              <a:rPr lang="en-US" sz="3200"/>
              <a:t>Historical Memory</a:t>
            </a:r>
          </a:p>
        </p:txBody>
      </p:sp>
      <p:cxnSp>
        <p:nvCxnSpPr>
          <p:cNvPr id="11" name="Straight Connector 1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0FB40BA-3BA8-4FF1-C773-11CB88796E21}"/>
              </a:ext>
            </a:extLst>
          </p:cNvPr>
          <p:cNvSpPr>
            <a:spLocks noGrp="1"/>
          </p:cNvSpPr>
          <p:nvPr>
            <p:ph sz="half" idx="1"/>
          </p:nvPr>
        </p:nvSpPr>
        <p:spPr>
          <a:xfrm>
            <a:off x="605883" y="1982464"/>
            <a:ext cx="4085665" cy="3591207"/>
          </a:xfrm>
        </p:spPr>
        <p:txBody>
          <a:bodyPr vert="horz" lIns="91440" tIns="45720" rIns="91440" bIns="45720" rtlCol="0">
            <a:normAutofit/>
          </a:bodyPr>
          <a:lstStyle/>
          <a:p>
            <a:r>
              <a:rPr lang="en-US" sz="1600" b="0" i="0" dirty="0">
                <a:solidFill>
                  <a:srgbClr val="002060"/>
                </a:solidFill>
                <a:effectLst/>
                <a:latin typeface="Georgia" panose="02040502050405020303" pitchFamily="18" charset="0"/>
              </a:rPr>
              <a:t>Paul Revere is one of the most iconic heroes of the American Revolution, immortalized by </a:t>
            </a:r>
            <a:r>
              <a:rPr lang="en-US" sz="1600" b="0" i="0" dirty="0">
                <a:solidFill>
                  <a:srgbClr val="C00000"/>
                </a:solidFill>
                <a:effectLst/>
                <a:latin typeface="Georgia" panose="02040502050405020303" pitchFamily="18" charset="0"/>
              </a:rPr>
              <a:t>Henry Wadsworth Longfellow </a:t>
            </a:r>
            <a:r>
              <a:rPr lang="en-US" sz="1600" b="0" i="0" dirty="0">
                <a:solidFill>
                  <a:srgbClr val="002060"/>
                </a:solidFill>
                <a:effectLst/>
                <a:latin typeface="Georgia" panose="02040502050405020303" pitchFamily="18" charset="0"/>
              </a:rPr>
              <a:t>in his 1860 poem, </a:t>
            </a:r>
            <a:r>
              <a:rPr lang="en-US" sz="1600" b="0" i="1" dirty="0">
                <a:solidFill>
                  <a:srgbClr val="002060"/>
                </a:solidFill>
                <a:effectLst/>
                <a:latin typeface="Georgia" panose="02040502050405020303" pitchFamily="18" charset="0"/>
              </a:rPr>
              <a:t>Paul Revere’s Ride. </a:t>
            </a:r>
          </a:p>
          <a:p>
            <a:r>
              <a:rPr lang="en-US" sz="1600" b="0" i="0" dirty="0">
                <a:solidFill>
                  <a:srgbClr val="002060"/>
                </a:solidFill>
                <a:effectLst/>
                <a:latin typeface="Georgia" panose="02040502050405020303" pitchFamily="18" charset="0"/>
              </a:rPr>
              <a:t>Longfellow was writing in a time of growing national crisis, with war clouds forming between North and South, and wrote a poem more about national unity than the true story of Paul Revere. </a:t>
            </a:r>
          </a:p>
          <a:p>
            <a:r>
              <a:rPr lang="en-US" sz="1600" b="0" i="0" dirty="0">
                <a:solidFill>
                  <a:srgbClr val="002060"/>
                </a:solidFill>
                <a:effectLst/>
                <a:latin typeface="Georgia" panose="02040502050405020303" pitchFamily="18" charset="0"/>
              </a:rPr>
              <a:t>While Longfellow helped immortalize Revere, he also perpetuated some of the most common myths of the famous “Midnight Ride.”</a:t>
            </a:r>
            <a:endParaRPr lang="en-US" sz="1600" dirty="0">
              <a:solidFill>
                <a:srgbClr val="002060"/>
              </a:solidFill>
            </a:endParaRPr>
          </a:p>
        </p:txBody>
      </p:sp>
      <p:pic>
        <p:nvPicPr>
          <p:cNvPr id="6" name="Content Placeholder 5" descr="A statue of a person on a horse&#10;&#10;Description automatically generated">
            <a:extLst>
              <a:ext uri="{FF2B5EF4-FFF2-40B4-BE49-F238E27FC236}">
                <a16:creationId xmlns:a16="http://schemas.microsoft.com/office/drawing/2014/main" id="{B6EF6C84-E96F-A1D8-2EF4-A778D5C723F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l="28499" r="7835" b="-1"/>
          <a:stretch/>
        </p:blipFill>
        <p:spPr>
          <a:xfrm>
            <a:off x="5650992" y="10"/>
            <a:ext cx="6541008" cy="6857990"/>
          </a:xfrm>
          <a:prstGeom prst="rect">
            <a:avLst/>
          </a:prstGeom>
        </p:spPr>
      </p:pic>
    </p:spTree>
    <p:extLst>
      <p:ext uri="{BB962C8B-B14F-4D97-AF65-F5344CB8AC3E}">
        <p14:creationId xmlns:p14="http://schemas.microsoft.com/office/powerpoint/2010/main" val="3555824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58F6-B37E-7BCA-2823-E7456E549885}"/>
              </a:ext>
            </a:extLst>
          </p:cNvPr>
          <p:cNvSpPr>
            <a:spLocks noGrp="1"/>
          </p:cNvSpPr>
          <p:nvPr>
            <p:ph type="title"/>
          </p:nvPr>
        </p:nvSpPr>
        <p:spPr/>
        <p:txBody>
          <a:bodyPr/>
          <a:lstStyle/>
          <a:p>
            <a:r>
              <a:rPr lang="en-US" dirty="0"/>
              <a:t>Primary Sources</a:t>
            </a:r>
          </a:p>
        </p:txBody>
      </p:sp>
      <p:sp>
        <p:nvSpPr>
          <p:cNvPr id="3" name="Content Placeholder 2">
            <a:extLst>
              <a:ext uri="{FF2B5EF4-FFF2-40B4-BE49-F238E27FC236}">
                <a16:creationId xmlns:a16="http://schemas.microsoft.com/office/drawing/2014/main" id="{62499C57-B56F-E3AA-AF91-C7507D5BC6C4}"/>
              </a:ext>
            </a:extLst>
          </p:cNvPr>
          <p:cNvSpPr>
            <a:spLocks noGrp="1"/>
          </p:cNvSpPr>
          <p:nvPr>
            <p:ph sz="half" idx="1"/>
          </p:nvPr>
        </p:nvSpPr>
        <p:spPr/>
        <p:txBody>
          <a:bodyPr vert="horz" lIns="91440" tIns="45720" rIns="91440" bIns="45720" rtlCol="0" anchor="t">
            <a:normAutofit fontScale="92500" lnSpcReduction="20000"/>
          </a:bodyPr>
          <a:lstStyle/>
          <a:p>
            <a:pPr marL="0" indent="0">
              <a:buNone/>
            </a:pPr>
            <a:r>
              <a:rPr lang="en-US" b="1" dirty="0"/>
              <a:t>The Ride</a:t>
            </a:r>
          </a:p>
          <a:p>
            <a:r>
              <a:rPr lang="en-US" b="0" i="1" dirty="0">
                <a:ea typeface="+mn-lt"/>
                <a:cs typeface="+mn-lt"/>
              </a:rPr>
              <a:t>Paul Revere’s Deposition, 1775</a:t>
            </a:r>
          </a:p>
          <a:p>
            <a:r>
              <a:rPr lang="en-US" b="0" i="1" dirty="0">
                <a:solidFill>
                  <a:srgbClr val="002060"/>
                </a:solidFill>
                <a:effectLst/>
                <a:latin typeface="Georgia" panose="02040502050405020303" pitchFamily="18" charset="0"/>
              </a:rPr>
              <a:t>"Describing the Events that Took Place at Lexington and Concord"</a:t>
            </a:r>
            <a:endParaRPr lang="en-US" b="0" i="1" dirty="0">
              <a:solidFill>
                <a:srgbClr val="002060"/>
              </a:solidFill>
              <a:ea typeface="+mn-lt"/>
              <a:cs typeface="+mn-lt"/>
            </a:endParaRPr>
          </a:p>
          <a:p>
            <a:endParaRPr lang="en-US" i="1" dirty="0">
              <a:ea typeface="+mn-lt"/>
              <a:cs typeface="+mn-lt"/>
            </a:endParaRPr>
          </a:p>
          <a:p>
            <a:pPr marL="0" indent="0">
              <a:buNone/>
            </a:pPr>
            <a:r>
              <a:rPr lang="en-US" b="1" dirty="0">
                <a:ea typeface="+mn-lt"/>
                <a:cs typeface="+mn-lt"/>
              </a:rPr>
              <a:t>Revere’s Letters</a:t>
            </a:r>
          </a:p>
          <a:p>
            <a:r>
              <a:rPr lang="en-US" i="1" dirty="0">
                <a:ea typeface="+mn-lt"/>
                <a:cs typeface="+mn-lt"/>
              </a:rPr>
              <a:t>Rachel Revere’s Captured Letter</a:t>
            </a:r>
          </a:p>
          <a:p>
            <a:r>
              <a:rPr lang="en-US" i="1" dirty="0">
                <a:ea typeface="+mn-lt"/>
                <a:cs typeface="+mn-lt"/>
              </a:rPr>
              <a:t>Paul Revere’s Letters to his wife and son</a:t>
            </a:r>
          </a:p>
        </p:txBody>
      </p:sp>
      <p:sp>
        <p:nvSpPr>
          <p:cNvPr id="5" name="Content Placeholder 4">
            <a:extLst>
              <a:ext uri="{FF2B5EF4-FFF2-40B4-BE49-F238E27FC236}">
                <a16:creationId xmlns:a16="http://schemas.microsoft.com/office/drawing/2014/main" id="{BDF459E2-0A99-8D20-3610-508239759EA8}"/>
              </a:ext>
            </a:extLst>
          </p:cNvPr>
          <p:cNvSpPr>
            <a:spLocks noGrp="1"/>
          </p:cNvSpPr>
          <p:nvPr>
            <p:ph sz="half" idx="2"/>
          </p:nvPr>
        </p:nvSpPr>
        <p:spPr>
          <a:xfrm>
            <a:off x="6395224" y="3297586"/>
            <a:ext cx="5181600" cy="3850898"/>
          </a:xfrm>
        </p:spPr>
        <p:txBody>
          <a:bodyPr vert="horz" lIns="91440" tIns="45720" rIns="91440" bIns="45720" rtlCol="0" anchor="t">
            <a:normAutofit fontScale="92500" lnSpcReduction="20000"/>
          </a:bodyPr>
          <a:lstStyle/>
          <a:p>
            <a:pPr marL="0" indent="0">
              <a:buNone/>
            </a:pPr>
            <a:r>
              <a:rPr lang="en-US" b="1" dirty="0">
                <a:solidFill>
                  <a:schemeClr val="tx2"/>
                </a:solidFill>
              </a:rPr>
              <a:t>Memory</a:t>
            </a:r>
          </a:p>
          <a:p>
            <a:r>
              <a:rPr lang="en-US" b="0" i="1" dirty="0">
                <a:solidFill>
                  <a:srgbClr val="002060"/>
                </a:solidFill>
                <a:effectLst/>
                <a:latin typeface="Georgia" panose="02040502050405020303" pitchFamily="18" charset="0"/>
              </a:rPr>
              <a:t>"Story of the Battle of Concord and Lexington and </a:t>
            </a:r>
            <a:r>
              <a:rPr lang="en-US" b="0" i="1" dirty="0" err="1">
                <a:solidFill>
                  <a:srgbClr val="002060"/>
                </a:solidFill>
                <a:effectLst/>
                <a:latin typeface="Georgia" panose="02040502050405020303" pitchFamily="18" charset="0"/>
              </a:rPr>
              <a:t>Revear’s</a:t>
            </a:r>
            <a:r>
              <a:rPr lang="en-US" b="0" i="1" dirty="0">
                <a:solidFill>
                  <a:srgbClr val="002060"/>
                </a:solidFill>
                <a:effectLst/>
                <a:latin typeface="Georgia" panose="02040502050405020303" pitchFamily="18" charset="0"/>
              </a:rPr>
              <a:t> ride Twenty Years Ago"</a:t>
            </a:r>
          </a:p>
          <a:p>
            <a:pPr marL="0" indent="0">
              <a:buNone/>
            </a:pPr>
            <a:br>
              <a:rPr lang="en-US" dirty="0"/>
            </a:br>
            <a:endParaRPr lang="en-US" dirty="0"/>
          </a:p>
          <a:p>
            <a:endParaRPr lang="en-US" dirty="0"/>
          </a:p>
        </p:txBody>
      </p:sp>
    </p:spTree>
    <p:extLst>
      <p:ext uri="{BB962C8B-B14F-4D97-AF65-F5344CB8AC3E}">
        <p14:creationId xmlns:p14="http://schemas.microsoft.com/office/powerpoint/2010/main" val="4023638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360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64A48-242C-81D9-F9F3-B25D41956ABB}"/>
              </a:ext>
            </a:extLst>
          </p:cNvPr>
          <p:cNvSpPr>
            <a:spLocks noGrp="1"/>
          </p:cNvSpPr>
          <p:nvPr>
            <p:ph type="title"/>
          </p:nvPr>
        </p:nvSpPr>
        <p:spPr/>
        <p:txBody>
          <a:bodyPr/>
          <a:lstStyle/>
          <a:p>
            <a:r>
              <a:rPr lang="en-US" dirty="0"/>
              <a:t>Paul Revere’s Ride in 4 Minutes</a:t>
            </a:r>
          </a:p>
        </p:txBody>
      </p:sp>
      <p:pic>
        <p:nvPicPr>
          <p:cNvPr id="7" name="Content Placeholder 6" descr="A video of a video game&#10;&#10;Description automatically generated">
            <a:hlinkClick r:id="rId3"/>
            <a:extLst>
              <a:ext uri="{FF2B5EF4-FFF2-40B4-BE49-F238E27FC236}">
                <a16:creationId xmlns:a16="http://schemas.microsoft.com/office/drawing/2014/main" id="{A0761024-E64A-AF7E-D52B-F6A41D51FFF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13397" y="1825625"/>
            <a:ext cx="6765205" cy="3781425"/>
          </a:xfrm>
        </p:spPr>
      </p:pic>
    </p:spTree>
    <p:extLst>
      <p:ext uri="{BB962C8B-B14F-4D97-AF65-F5344CB8AC3E}">
        <p14:creationId xmlns:p14="http://schemas.microsoft.com/office/powerpoint/2010/main" val="1153345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D7965826-2D00-C5D4-A4EC-9DDCE4C58929}"/>
              </a:ext>
            </a:extLst>
          </p:cNvPr>
          <p:cNvPicPr>
            <a:picLocks noChangeAspect="1"/>
          </p:cNvPicPr>
          <p:nvPr/>
        </p:nvPicPr>
        <p:blipFill>
          <a:blip r:embed="rId3">
            <a:extLst>
              <a:ext uri="{28A0092B-C50C-407E-A947-70E740481C1C}">
                <a14:useLocalDpi xmlns:a14="http://schemas.microsoft.com/office/drawing/2010/main" val="0"/>
              </a:ext>
            </a:extLst>
          </a:blip>
          <a:srcRect t="1153"/>
          <a:stretch/>
        </p:blipFill>
        <p:spPr>
          <a:xfrm>
            <a:off x="2522356" y="10"/>
            <a:ext cx="9669642" cy="6857990"/>
          </a:xfrm>
          <a:prstGeom prst="rect">
            <a:avLst/>
          </a:prstGeom>
        </p:spPr>
      </p:pic>
      <p:sp>
        <p:nvSpPr>
          <p:cNvPr id="24" name="Rectangle 2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FA21C4-BB81-6961-B2A7-D9B6A964846F}"/>
              </a:ext>
            </a:extLst>
          </p:cNvPr>
          <p:cNvSpPr>
            <a:spLocks noGrp="1"/>
          </p:cNvSpPr>
          <p:nvPr>
            <p:ph type="title"/>
          </p:nvPr>
        </p:nvSpPr>
        <p:spPr>
          <a:xfrm>
            <a:off x="290209" y="2479044"/>
            <a:ext cx="3822189" cy="1899912"/>
          </a:xfrm>
        </p:spPr>
        <p:txBody>
          <a:bodyPr vert="horz" lIns="91440" tIns="45720" rIns="91440" bIns="45720" rtlCol="0">
            <a:normAutofit fontScale="90000"/>
          </a:bodyPr>
          <a:lstStyle/>
          <a:p>
            <a:pPr algn="ctr"/>
            <a:r>
              <a:rPr lang="en-US" sz="4000" dirty="0"/>
              <a:t>Map of the Revere, Dawes and Prescott’s Routes</a:t>
            </a:r>
          </a:p>
        </p:txBody>
      </p:sp>
    </p:spTree>
    <p:extLst>
      <p:ext uri="{BB962C8B-B14F-4D97-AF65-F5344CB8AC3E}">
        <p14:creationId xmlns:p14="http://schemas.microsoft.com/office/powerpoint/2010/main" val="1194384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A73EA-0B1B-DA1B-D166-DF235892A50B}"/>
              </a:ext>
            </a:extLst>
          </p:cNvPr>
          <p:cNvSpPr>
            <a:spLocks noGrp="1"/>
          </p:cNvSpPr>
          <p:nvPr>
            <p:ph type="title"/>
          </p:nvPr>
        </p:nvSpPr>
        <p:spPr>
          <a:xfrm>
            <a:off x="762000" y="1138036"/>
            <a:ext cx="4085665" cy="1402470"/>
          </a:xfrm>
        </p:spPr>
        <p:txBody>
          <a:bodyPr vert="horz" lIns="91440" tIns="45720" rIns="91440" bIns="45720" rtlCol="0" anchor="t">
            <a:normAutofit/>
          </a:bodyPr>
          <a:lstStyle/>
          <a:p>
            <a:r>
              <a:rPr lang="en-US" sz="3200"/>
              <a:t>Night: April 18, 1775</a:t>
            </a:r>
          </a:p>
        </p:txBody>
      </p:sp>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E4838C2-E39E-2DCC-5F97-9B695E985108}"/>
              </a:ext>
            </a:extLst>
          </p:cNvPr>
          <p:cNvSpPr>
            <a:spLocks noGrp="1"/>
          </p:cNvSpPr>
          <p:nvPr>
            <p:ph sz="half" idx="1"/>
          </p:nvPr>
        </p:nvSpPr>
        <p:spPr>
          <a:xfrm>
            <a:off x="761999" y="2128757"/>
            <a:ext cx="4085665" cy="3591207"/>
          </a:xfrm>
        </p:spPr>
        <p:txBody>
          <a:bodyPr vert="horz" lIns="91440" tIns="45720" rIns="91440" bIns="45720" rtlCol="0">
            <a:normAutofit/>
          </a:bodyPr>
          <a:lstStyle/>
          <a:p>
            <a:r>
              <a:rPr lang="en-US" sz="2000" dirty="0">
                <a:solidFill>
                  <a:srgbClr val="C00000"/>
                </a:solidFill>
              </a:rPr>
              <a:t>700 British soldiers </a:t>
            </a:r>
            <a:r>
              <a:rPr lang="en-US" sz="2000" dirty="0"/>
              <a:t>left Boston, Massachusetts with orders to march to Concord and capture weapons stored there.</a:t>
            </a:r>
          </a:p>
          <a:p>
            <a:r>
              <a:rPr lang="en-US" sz="2000" dirty="0">
                <a:solidFill>
                  <a:srgbClr val="C00000"/>
                </a:solidFill>
              </a:rPr>
              <a:t>2 American messengers </a:t>
            </a:r>
            <a:r>
              <a:rPr lang="en-US" sz="2000" dirty="0"/>
              <a:t>left Boston to alert the militia and minutemen along the road to Concord; their news sent other messengers to other villages to rally more distant communities.</a:t>
            </a:r>
          </a:p>
        </p:txBody>
      </p:sp>
      <p:pic>
        <p:nvPicPr>
          <p:cNvPr id="14" name="Content Placeholder 13" descr="A person riding a horse&#10;&#10;Description automatically generated">
            <a:extLst>
              <a:ext uri="{FF2B5EF4-FFF2-40B4-BE49-F238E27FC236}">
                <a16:creationId xmlns:a16="http://schemas.microsoft.com/office/drawing/2014/main" id="{ADC51D60-37ED-5696-B607-B351E6EBBBC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l="7769" r="667" b="-2"/>
          <a:stretch/>
        </p:blipFill>
        <p:spPr>
          <a:xfrm>
            <a:off x="5650992" y="10"/>
            <a:ext cx="6541008" cy="6857990"/>
          </a:xfrm>
          <a:prstGeom prst="rect">
            <a:avLst/>
          </a:prstGeom>
        </p:spPr>
      </p:pic>
    </p:spTree>
    <p:extLst>
      <p:ext uri="{BB962C8B-B14F-4D97-AF65-F5344CB8AC3E}">
        <p14:creationId xmlns:p14="http://schemas.microsoft.com/office/powerpoint/2010/main" val="1149508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643C8F-4D7A-C10B-AA8B-E1BE968FD795}"/>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a:t>Boston</a:t>
            </a:r>
          </a:p>
        </p:txBody>
      </p:sp>
      <p:sp>
        <p:nvSpPr>
          <p:cNvPr id="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812129-1CB5-E4D2-0F8B-071E046F6255}"/>
              </a:ext>
            </a:extLst>
          </p:cNvPr>
          <p:cNvSpPr>
            <a:spLocks noGrp="1"/>
          </p:cNvSpPr>
          <p:nvPr>
            <p:ph sz="half" idx="1"/>
          </p:nvPr>
        </p:nvSpPr>
        <p:spPr>
          <a:xfrm>
            <a:off x="640080" y="2872899"/>
            <a:ext cx="4243589" cy="3320668"/>
          </a:xfrm>
        </p:spPr>
        <p:txBody>
          <a:bodyPr vert="horz" lIns="91440" tIns="45720" rIns="91440" bIns="45720" rtlCol="0">
            <a:normAutofit fontScale="85000" lnSpcReduction="20000"/>
          </a:bodyPr>
          <a:lstStyle/>
          <a:p>
            <a:r>
              <a:rPr lang="en-US" sz="1700" dirty="0"/>
              <a:t>1630 – Boston founded</a:t>
            </a:r>
          </a:p>
          <a:p>
            <a:r>
              <a:rPr lang="en-US" sz="1700" dirty="0"/>
              <a:t>The city was nearly surrounded by water and building projects had not yet added to the land which allowed the city to expand.</a:t>
            </a:r>
          </a:p>
          <a:p>
            <a:r>
              <a:rPr lang="en-US" sz="1700" dirty="0"/>
              <a:t>By the mid-1700’s Boston was one of the most prosperous and busy seaports in the British colonies in North America.</a:t>
            </a:r>
          </a:p>
          <a:p>
            <a:r>
              <a:rPr lang="en-US" sz="1700" dirty="0"/>
              <a:t>Boston became a center of resistance to British taxes, leading to confrontations like the Boston Massacre (1770) and Boston Tea Party (1773).</a:t>
            </a:r>
          </a:p>
          <a:p>
            <a:r>
              <a:rPr lang="en-US" sz="1700" dirty="0"/>
              <a:t>The Sons of Liberty advocated and protested for “no taxation without representation,” and British authorities considered this group the ringleaders of trouble in Boston.</a:t>
            </a:r>
          </a:p>
          <a:p>
            <a:r>
              <a:rPr lang="en-US" sz="1700" dirty="0"/>
              <a:t>Following the Boston Tea Party, the port was closed to commerce, and more British soldiers arrived to try to keep order.</a:t>
            </a:r>
          </a:p>
          <a:p>
            <a:endParaRPr lang="en-US" sz="1700" dirty="0"/>
          </a:p>
        </p:txBody>
      </p:sp>
      <p:pic>
        <p:nvPicPr>
          <p:cNvPr id="8" name="Content Placeholder 7" descr="A map of land with land and buildings&#10;&#10;Description automatically generated">
            <a:extLst>
              <a:ext uri="{FF2B5EF4-FFF2-40B4-BE49-F238E27FC236}">
                <a16:creationId xmlns:a16="http://schemas.microsoft.com/office/drawing/2014/main" id="{46A36DE4-3AA2-86F9-0469-420BF0A8B66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l="4458" r="3109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47867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8189CF-1034-2F50-2FED-A1153F5C6765}"/>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a:t>The British</a:t>
            </a:r>
          </a:p>
        </p:txBody>
      </p:sp>
      <p:sp>
        <p:nvSpPr>
          <p:cNvPr id="3" name="Content Placeholder 2">
            <a:extLst>
              <a:ext uri="{FF2B5EF4-FFF2-40B4-BE49-F238E27FC236}">
                <a16:creationId xmlns:a16="http://schemas.microsoft.com/office/drawing/2014/main" id="{97025152-0EAF-77BC-1758-4B5BC0E12F78}"/>
              </a:ext>
            </a:extLst>
          </p:cNvPr>
          <p:cNvSpPr>
            <a:spLocks noGrp="1"/>
          </p:cNvSpPr>
          <p:nvPr>
            <p:ph sz="half" idx="1"/>
          </p:nvPr>
        </p:nvSpPr>
        <p:spPr>
          <a:xfrm>
            <a:off x="836680" y="2405067"/>
            <a:ext cx="6002110" cy="3729034"/>
          </a:xfrm>
        </p:spPr>
        <p:txBody>
          <a:bodyPr vert="horz" lIns="91440" tIns="45720" rIns="91440" bIns="45720" rtlCol="0">
            <a:normAutofit/>
          </a:bodyPr>
          <a:lstStyle/>
          <a:p>
            <a:r>
              <a:rPr lang="en-US" sz="2000" dirty="0">
                <a:solidFill>
                  <a:srgbClr val="C00000"/>
                </a:solidFill>
              </a:rPr>
              <a:t>General Thomas Gage </a:t>
            </a:r>
            <a:r>
              <a:rPr lang="en-US" sz="2000" dirty="0"/>
              <a:t>commanded British troops in North America in spring 1775, and he gave orders for the expedition to Concord to seize weapons.</a:t>
            </a:r>
          </a:p>
          <a:p>
            <a:r>
              <a:rPr lang="en-US" sz="2000" dirty="0">
                <a:solidFill>
                  <a:srgbClr val="C00000"/>
                </a:solidFill>
              </a:rPr>
              <a:t>Colonel Francis Smith </a:t>
            </a:r>
            <a:r>
              <a:rPr lang="en-US" sz="2000" dirty="0"/>
              <a:t>(pictured) commanded the 700 British soldiers who left Boston and headed for Concord.</a:t>
            </a:r>
          </a:p>
          <a:p>
            <a:r>
              <a:rPr lang="en-US" sz="2000" dirty="0">
                <a:solidFill>
                  <a:srgbClr val="C00000"/>
                </a:solidFill>
              </a:rPr>
              <a:t>British Patrols </a:t>
            </a:r>
            <a:r>
              <a:rPr lang="en-US" sz="2000" dirty="0"/>
              <a:t>watched the roads to Concord, trying to catch messengers and keep the road open for Smith’s column of soldiers.</a:t>
            </a:r>
          </a:p>
        </p:txBody>
      </p:sp>
      <p:pic>
        <p:nvPicPr>
          <p:cNvPr id="8" name="Content Placeholder 7" descr="A person in a red coat pointing at something&#10;&#10;Description automatically generated">
            <a:extLst>
              <a:ext uri="{FF2B5EF4-FFF2-40B4-BE49-F238E27FC236}">
                <a16:creationId xmlns:a16="http://schemas.microsoft.com/office/drawing/2014/main" id="{9D9EE796-0950-1C99-37CD-A3179A4529E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l="9846"/>
          <a:stretch/>
        </p:blipFill>
        <p:spPr>
          <a:xfrm>
            <a:off x="7199440" y="10"/>
            <a:ext cx="4992560" cy="6857990"/>
          </a:xfrm>
          <a:prstGeom prst="rect">
            <a:avLst/>
          </a:prstGeom>
          <a:effectLst/>
        </p:spPr>
      </p:pic>
    </p:spTree>
    <p:extLst>
      <p:ext uri="{BB962C8B-B14F-4D97-AF65-F5344CB8AC3E}">
        <p14:creationId xmlns:p14="http://schemas.microsoft.com/office/powerpoint/2010/main" val="2138859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6058D0-0B73-140F-7573-8A3D1AB72A2F}"/>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616F1E-D4B1-B720-F979-2F4A73823D88}"/>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a:t>Militia &amp; Minutemen</a:t>
            </a:r>
          </a:p>
        </p:txBody>
      </p:sp>
      <p:sp>
        <p:nvSpPr>
          <p:cNvPr id="3" name="Content Placeholder 2">
            <a:extLst>
              <a:ext uri="{FF2B5EF4-FFF2-40B4-BE49-F238E27FC236}">
                <a16:creationId xmlns:a16="http://schemas.microsoft.com/office/drawing/2014/main" id="{AB84BCC5-80A8-6FCE-B1C0-66C56145F13D}"/>
              </a:ext>
            </a:extLst>
          </p:cNvPr>
          <p:cNvSpPr>
            <a:spLocks noGrp="1"/>
          </p:cNvSpPr>
          <p:nvPr>
            <p:ph sz="half" idx="1"/>
          </p:nvPr>
        </p:nvSpPr>
        <p:spPr>
          <a:xfrm>
            <a:off x="836680" y="2405067"/>
            <a:ext cx="6002110" cy="3729034"/>
          </a:xfrm>
        </p:spPr>
        <p:txBody>
          <a:bodyPr vert="horz" lIns="91440" tIns="45720" rIns="91440" bIns="45720" rtlCol="0">
            <a:normAutofit fontScale="85000" lnSpcReduction="10000"/>
          </a:bodyPr>
          <a:lstStyle/>
          <a:p>
            <a:r>
              <a:rPr lang="en-US" sz="1900" b="0" i="0" dirty="0">
                <a:solidFill>
                  <a:srgbClr val="C00000"/>
                </a:solidFill>
                <a:effectLst/>
              </a:rPr>
              <a:t>Militia</a:t>
            </a:r>
            <a:r>
              <a:rPr lang="en-US" sz="1900" b="0" i="0" dirty="0">
                <a:effectLst/>
              </a:rPr>
              <a:t> units served as the backbone of protection in the colonies. They created a community bond that connected many far-flung neighbors. Most militias would muster and train in town and county centers, usually on court days. The events tended to have the air of a county festival, where entire communities came out to witness the drill and then host festivities afterward. Militias were the main colonial military organization for defense, but they were only part-time.</a:t>
            </a:r>
            <a:endParaRPr lang="en-US" sz="1900" dirty="0"/>
          </a:p>
          <a:p>
            <a:r>
              <a:rPr lang="en-US" sz="1900" dirty="0">
                <a:solidFill>
                  <a:srgbClr val="C00000"/>
                </a:solidFill>
              </a:rPr>
              <a:t>Minuteman</a:t>
            </a:r>
            <a:r>
              <a:rPr lang="en-US" sz="1900" dirty="0"/>
              <a:t> companies were officially created by the Massachusetts Provincial Congress in October 1774 to be the best soldiers of each militia company. They regularly trained, and some were paid. They were to respond, “at a minute’s notice.” </a:t>
            </a:r>
          </a:p>
          <a:p>
            <a:r>
              <a:rPr lang="en-US" sz="1900" dirty="0"/>
              <a:t>The messengers on April 18, 1775, were getting the news to community leaders and militia officers and thousands of militiamen to respond to the British expedition. </a:t>
            </a:r>
          </a:p>
          <a:p>
            <a:endParaRPr lang="en-US" sz="1300" dirty="0"/>
          </a:p>
        </p:txBody>
      </p:sp>
      <p:pic>
        <p:nvPicPr>
          <p:cNvPr id="6" name="Content Placeholder 5" descr="A painting of soldiers firing a rifle&#10;&#10;Description automatically generated">
            <a:extLst>
              <a:ext uri="{FF2B5EF4-FFF2-40B4-BE49-F238E27FC236}">
                <a16:creationId xmlns:a16="http://schemas.microsoft.com/office/drawing/2014/main" id="{7485884B-9FAF-8698-9F3A-36F11022DDC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l="23568" t="8167" r="47107" b="16834"/>
          <a:stretch/>
        </p:blipFill>
        <p:spPr>
          <a:xfrm>
            <a:off x="8302751" y="0"/>
            <a:ext cx="3886200" cy="6858000"/>
          </a:xfrm>
          <a:prstGeom prst="rect">
            <a:avLst/>
          </a:prstGeom>
          <a:effectLst/>
        </p:spPr>
      </p:pic>
    </p:spTree>
    <p:extLst>
      <p:ext uri="{BB962C8B-B14F-4D97-AF65-F5344CB8AC3E}">
        <p14:creationId xmlns:p14="http://schemas.microsoft.com/office/powerpoint/2010/main" val="876917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F8011F-6F35-0F4E-9EF2-26966149F974}"/>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dirty="0"/>
              <a:t>Spies &amp; Information</a:t>
            </a:r>
          </a:p>
        </p:txBody>
      </p:sp>
      <p:pic>
        <p:nvPicPr>
          <p:cNvPr id="6" name="Content Placeholder 5" descr="A person sitting in a chair&#10;&#10;Description automatically generated">
            <a:extLst>
              <a:ext uri="{FF2B5EF4-FFF2-40B4-BE49-F238E27FC236}">
                <a16:creationId xmlns:a16="http://schemas.microsoft.com/office/drawing/2014/main" id="{54CBD74D-87B9-1057-8E35-33E7044DFCA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l="2392" r="1298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591D13-478E-7F01-4BAB-3685097E2C4F}"/>
              </a:ext>
            </a:extLst>
          </p:cNvPr>
          <p:cNvSpPr>
            <a:spLocks noGrp="1"/>
          </p:cNvSpPr>
          <p:nvPr>
            <p:ph sz="half" idx="1"/>
          </p:nvPr>
        </p:nvSpPr>
        <p:spPr>
          <a:xfrm>
            <a:off x="5297762" y="2706624"/>
            <a:ext cx="6251110" cy="3483864"/>
          </a:xfrm>
        </p:spPr>
        <p:txBody>
          <a:bodyPr vert="horz" lIns="91440" tIns="45720" rIns="91440" bIns="45720" rtlCol="0">
            <a:normAutofit/>
          </a:bodyPr>
          <a:lstStyle/>
          <a:p>
            <a:r>
              <a:rPr lang="en-US" sz="2200" dirty="0"/>
              <a:t>Both British and Americans had spies and a network of communication in Boston and the surrounding countryside.</a:t>
            </a:r>
          </a:p>
          <a:p>
            <a:r>
              <a:rPr lang="en-US" sz="2200" dirty="0"/>
              <a:t>On April 18, 1775, </a:t>
            </a:r>
            <a:r>
              <a:rPr lang="en-US" sz="2200" dirty="0">
                <a:solidFill>
                  <a:srgbClr val="C00000"/>
                </a:solidFill>
              </a:rPr>
              <a:t>Dr. Joseph Warren </a:t>
            </a:r>
            <a:r>
              <a:rPr lang="en-US" sz="2200" dirty="0"/>
              <a:t>(pictured) confirmed that British soldiers were expected to march to Concord. He instructed </a:t>
            </a:r>
            <a:r>
              <a:rPr lang="en-US" sz="2200" dirty="0">
                <a:solidFill>
                  <a:srgbClr val="C00000"/>
                </a:solidFill>
              </a:rPr>
              <a:t>Paul Revere </a:t>
            </a:r>
            <a:r>
              <a:rPr lang="en-US" sz="2200" dirty="0"/>
              <a:t>and </a:t>
            </a:r>
            <a:r>
              <a:rPr lang="en-US" sz="2200" dirty="0">
                <a:solidFill>
                  <a:srgbClr val="C00000"/>
                </a:solidFill>
              </a:rPr>
              <a:t>William Dawes </a:t>
            </a:r>
            <a:r>
              <a:rPr lang="en-US" sz="2200" dirty="0"/>
              <a:t>(both Sons of Liberty) to take the news to Concord and alert the villages along the way.</a:t>
            </a:r>
          </a:p>
        </p:txBody>
      </p:sp>
    </p:spTree>
    <p:extLst>
      <p:ext uri="{BB962C8B-B14F-4D97-AF65-F5344CB8AC3E}">
        <p14:creationId xmlns:p14="http://schemas.microsoft.com/office/powerpoint/2010/main" val="3985655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4636A1-9275-DEA1-CC70-6AFAB99591BE}"/>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F7960B-4261-3BED-AE00-2BCF3F33E856}"/>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dirty="0"/>
              <a:t>Old North Church</a:t>
            </a:r>
          </a:p>
        </p:txBody>
      </p:sp>
      <p:sp>
        <p:nvSpPr>
          <p:cNvPr id="3" name="Content Placeholder 2">
            <a:extLst>
              <a:ext uri="{FF2B5EF4-FFF2-40B4-BE49-F238E27FC236}">
                <a16:creationId xmlns:a16="http://schemas.microsoft.com/office/drawing/2014/main" id="{A7829BC8-CC44-4A69-FAC9-7245ECBC0C0B}"/>
              </a:ext>
            </a:extLst>
          </p:cNvPr>
          <p:cNvSpPr>
            <a:spLocks noGrp="1"/>
          </p:cNvSpPr>
          <p:nvPr>
            <p:ph sz="half" idx="1"/>
          </p:nvPr>
        </p:nvSpPr>
        <p:spPr>
          <a:xfrm>
            <a:off x="836680" y="2405067"/>
            <a:ext cx="6002110" cy="3729034"/>
          </a:xfrm>
        </p:spPr>
        <p:txBody>
          <a:bodyPr vert="horz" lIns="91440" tIns="45720" rIns="91440" bIns="45720" rtlCol="0">
            <a:normAutofit lnSpcReduction="10000"/>
          </a:bodyPr>
          <a:lstStyle/>
          <a:p>
            <a:r>
              <a:rPr lang="en-US" sz="2000" dirty="0"/>
              <a:t>A signal had been arranged to be shown from the steeple of </a:t>
            </a:r>
            <a:r>
              <a:rPr lang="en-US" sz="2000" dirty="0">
                <a:solidFill>
                  <a:srgbClr val="C00000"/>
                </a:solidFill>
              </a:rPr>
              <a:t>Christ Church (Old North Church) </a:t>
            </a:r>
            <a:r>
              <a:rPr lang="en-US" sz="2000" dirty="0"/>
              <a:t>in Boston to alert Charlestown.</a:t>
            </a:r>
          </a:p>
          <a:p>
            <a:r>
              <a:rPr lang="en-US" sz="2000" dirty="0"/>
              <a:t>One light would be shown if the British were leaving Boston by land and two lights if leaving crossing the Charles River. </a:t>
            </a:r>
          </a:p>
          <a:p>
            <a:r>
              <a:rPr lang="en-US" sz="2000" dirty="0"/>
              <a:t>This signal ensured that if Revere and Dawes could not leave British-guarded Boston the news of the British movements would still be known.</a:t>
            </a:r>
          </a:p>
          <a:p>
            <a:r>
              <a:rPr lang="en-US" sz="2000" dirty="0"/>
              <a:t>In the early evening of April 18, 1775, Paul Revere told </a:t>
            </a:r>
            <a:r>
              <a:rPr lang="en-US" sz="2000" dirty="0">
                <a:solidFill>
                  <a:srgbClr val="C00000"/>
                </a:solidFill>
              </a:rPr>
              <a:t>Robert Newman </a:t>
            </a:r>
            <a:r>
              <a:rPr lang="en-US" sz="2000" dirty="0"/>
              <a:t>to show two lanterns from the window of Old North Church.</a:t>
            </a:r>
          </a:p>
        </p:txBody>
      </p:sp>
      <p:pic>
        <p:nvPicPr>
          <p:cNvPr id="6" name="Content Placeholder 5" descr="A church with a steeple&#10;&#10;Description automatically generated">
            <a:extLst>
              <a:ext uri="{FF2B5EF4-FFF2-40B4-BE49-F238E27FC236}">
                <a16:creationId xmlns:a16="http://schemas.microsoft.com/office/drawing/2014/main" id="{BDC15BC6-9509-0408-DF71-B4D35D40481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l="954"/>
          <a:stretch/>
        </p:blipFill>
        <p:spPr>
          <a:xfrm>
            <a:off x="7199440" y="10"/>
            <a:ext cx="4992560" cy="6857990"/>
          </a:xfrm>
          <a:prstGeom prst="rect">
            <a:avLst/>
          </a:prstGeom>
          <a:effectLst/>
        </p:spPr>
      </p:pic>
      <p:sp>
        <p:nvSpPr>
          <p:cNvPr id="7" name="TextBox 6">
            <a:extLst>
              <a:ext uri="{FF2B5EF4-FFF2-40B4-BE49-F238E27FC236}">
                <a16:creationId xmlns:a16="http://schemas.microsoft.com/office/drawing/2014/main" id="{666BD14E-C014-CA8D-3D4E-03EA41FCBF9B}"/>
              </a:ext>
            </a:extLst>
          </p:cNvPr>
          <p:cNvSpPr txBox="1"/>
          <p:nvPr/>
        </p:nvSpPr>
        <p:spPr>
          <a:xfrm>
            <a:off x="635618" y="6580991"/>
            <a:ext cx="6671521" cy="276999"/>
          </a:xfrm>
          <a:prstGeom prst="rect">
            <a:avLst/>
          </a:prstGeom>
          <a:noFill/>
        </p:spPr>
        <p:txBody>
          <a:bodyPr wrap="square" rtlCol="0">
            <a:spAutoFit/>
          </a:bodyPr>
          <a:lstStyle/>
          <a:p>
            <a:r>
              <a:rPr lang="en-US" sz="1200" b="0" i="1" dirty="0">
                <a:solidFill>
                  <a:srgbClr val="252525"/>
                </a:solidFill>
                <a:effectLst/>
              </a:rPr>
              <a:t>A historic print depicting Old North’s first steeple. (Boston Public Library, Print Department)</a:t>
            </a:r>
            <a:endParaRPr lang="en-US" sz="1200" i="1" dirty="0"/>
          </a:p>
        </p:txBody>
      </p:sp>
    </p:spTree>
    <p:extLst>
      <p:ext uri="{BB962C8B-B14F-4D97-AF65-F5344CB8AC3E}">
        <p14:creationId xmlns:p14="http://schemas.microsoft.com/office/powerpoint/2010/main" val="3840978660"/>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9" ma:contentTypeDescription="Create a new document." ma:contentTypeScope="" ma:versionID="9c965575291eab50b220704f5f20f3de">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978b606f8f58bcb8f901b4e3558625dc"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Thumbn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b2ad94-8a05-4b2b-a460-e2f326edf0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Thumbnail" ma:index="26" nillable="true" ma:displayName="Thumbnail" ma:format="Thumbnail" ma:internalName="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407a600-a0f0-4922-adaa-ff6d68c60e13}" ma:internalName="TaxCatchAll" ma:showField="CatchAllData" ma:web="962a2ba3-4e85-4590-8cac-33237e5999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9639bad-cfa9-4ce6-b936-580a309075cc">
      <Terms xmlns="http://schemas.microsoft.com/office/infopath/2007/PartnerControls"/>
    </lcf76f155ced4ddcb4097134ff3c332f>
    <TaxCatchAll xmlns="962a2ba3-4e85-4590-8cac-33237e5999cc" xsi:nil="true"/>
    <SharedWithUsers xmlns="962a2ba3-4e85-4590-8cac-33237e5999cc">
      <UserInfo>
        <DisplayName>Kristopher White</DisplayName>
        <AccountId>38</AccountId>
        <AccountType/>
      </UserInfo>
      <UserInfo>
        <DisplayName>Samantha Fisher</DisplayName>
        <AccountId>463</AccountId>
        <AccountType/>
      </UserInfo>
      <UserInfo>
        <DisplayName>Sarah Kay Bierle</DisplayName>
        <AccountId>200</AccountId>
        <AccountType/>
      </UserInfo>
    </SharedWithUsers>
    <Thumbnail xmlns="99639bad-cfa9-4ce6-b936-580a309075c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2B909D-889A-47EA-8D86-42507C745F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39EC54-E5C9-4C26-B0C8-6536386A662F}">
  <ds:schemaRefs>
    <ds:schemaRef ds:uri="962a2ba3-4e85-4590-8cac-33237e5999cc"/>
    <ds:schemaRef ds:uri="99639bad-cfa9-4ce6-b936-580a309075cc"/>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95DAD85-6CE2-45EF-9769-EDA7BFB568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259</TotalTime>
  <Words>2994</Words>
  <Application>Microsoft Office PowerPoint</Application>
  <PresentationFormat>Widescreen</PresentationFormat>
  <Paragraphs>140</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Adobe Devanagari</vt:lpstr>
      <vt:lpstr>Arial</vt:lpstr>
      <vt:lpstr>Calibri</vt:lpstr>
      <vt:lpstr>Georgia</vt:lpstr>
      <vt:lpstr>inherit</vt:lpstr>
      <vt:lpstr>Office Theme</vt:lpstr>
      <vt:lpstr>1775 Perspectives:  Riding on the Eve of Revolution</vt:lpstr>
      <vt:lpstr>Paul Revere’s Ride in 4 Minutes</vt:lpstr>
      <vt:lpstr>Map of the Revere, Dawes and Prescott’s Routes</vt:lpstr>
      <vt:lpstr>Night: April 18, 1775</vt:lpstr>
      <vt:lpstr>Boston</vt:lpstr>
      <vt:lpstr>The British</vt:lpstr>
      <vt:lpstr>Militia &amp; Minutemen</vt:lpstr>
      <vt:lpstr>Spies &amp; Information</vt:lpstr>
      <vt:lpstr>Old North Church</vt:lpstr>
      <vt:lpstr>Paul Revere &amp; William Dawes</vt:lpstr>
      <vt:lpstr>News to Lexington!</vt:lpstr>
      <vt:lpstr>Heading to Concord</vt:lpstr>
      <vt:lpstr>Captured!  Escaped! Ride On!</vt:lpstr>
      <vt:lpstr>Ready…Revolution!</vt:lpstr>
      <vt:lpstr>Historical Memory</vt:lpstr>
      <vt:lpstr>Primary 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and Fight Again</dc:title>
  <dc:creator>Dan Davis</dc:creator>
  <cp:lastModifiedBy>Sarah Kay Bierle</cp:lastModifiedBy>
  <cp:revision>1119</cp:revision>
  <dcterms:created xsi:type="dcterms:W3CDTF">2019-06-11T12:13:11Z</dcterms:created>
  <dcterms:modified xsi:type="dcterms:W3CDTF">2024-11-18T01:34:27Z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Order">
    <vt:r8>4434400</vt:r8>
  </property>
  <property fmtid="{D5CDD505-2E9C-101B-9397-08002B2CF9AE}" pid="4" name="MediaServiceImageTags">
    <vt:lpwstr/>
  </property>
</Properties>
</file>