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hpzeRPMk+JeSoWcDb39vV33W/H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Osi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9412C-0953-E57B-B615-3AE9715911BC}" v="38" dt="2024-07-23T13:21:15.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battlefields.org/learn/civil-war/battles/antietam" TargetMode="External"/><Relationship Id="rId13" Type="http://schemas.openxmlformats.org/officeDocument/2006/relationships/hyperlink" Target="https://www.battlefields.org/learn/civil-war/battles/gettysburg" TargetMode="External"/><Relationship Id="rId3" Type="http://schemas.openxmlformats.org/officeDocument/2006/relationships/hyperlink" Target="https://www.youtube.com/watch?v=LObskCXyHK0&amp;t=1s" TargetMode="External"/><Relationship Id="rId7" Type="http://schemas.openxmlformats.org/officeDocument/2006/relationships/hyperlink" Target="https://www.battlefields.org/learn/articles/peninsula-campaign-0" TargetMode="External"/><Relationship Id="rId12" Type="http://schemas.openxmlformats.org/officeDocument/2006/relationships/hyperlink" Target="https://www.battlefields.org/learn/civil-war/battles/vicksbu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learn/civil-war/battles/shiloh" TargetMode="External"/><Relationship Id="rId11" Type="http://schemas.openxmlformats.org/officeDocument/2006/relationships/hyperlink" Target="https://www.battlefields.org/learn/civil-war/battles/chancellorsville" TargetMode="External"/><Relationship Id="rId5" Type="http://schemas.openxmlformats.org/officeDocument/2006/relationships/hyperlink" Target="https://www.battlefields.org/learn/civil-war/battles/bull-run" TargetMode="External"/><Relationship Id="rId10" Type="http://schemas.openxmlformats.org/officeDocument/2006/relationships/hyperlink" Target="https://www.battlefields.org/learn/topics/emancipation-proclamation" TargetMode="External"/><Relationship Id="rId4" Type="http://schemas.openxmlformats.org/officeDocument/2006/relationships/hyperlink" Target="https://www.battlefields.org/learn/civil-war/battles/fort-sumter" TargetMode="External"/><Relationship Id="rId9" Type="http://schemas.openxmlformats.org/officeDocument/2006/relationships/hyperlink" Target="https://www.battlefields.org/learn/civil-war/battles/fredericksbu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articles/overland-campaig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attlefields.org/learn/biographies/ulysses-s-gra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node/327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attlefields.org/node/3181" TargetMode="External"/><Relationship Id="rId5" Type="http://schemas.openxmlformats.org/officeDocument/2006/relationships/hyperlink" Target="https://www.battlefields.org/node/133" TargetMode="External"/><Relationship Id="rId4" Type="http://schemas.openxmlformats.org/officeDocument/2006/relationships/hyperlink" Target="https://www.battlefields.org/node/686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civil-war/battles/peach-tree-creek"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attlefields.org/learn/civil-war/battles/atlant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articles/glossary-fortification-term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videos/election-186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See Civil War: Animated Map until 16:45 for more explanation. </a:t>
            </a:r>
            <a:r>
              <a:rPr lang="en-US" dirty="0">
                <a:hlinkClick r:id="rId3"/>
              </a:rPr>
              <a:t>https://www.youtube.com/watch?v=LObskCXyHK0&amp;t=1s</a:t>
            </a:r>
            <a:endParaRPr lang="en-US"/>
          </a:p>
          <a:p>
            <a:pPr marL="0" indent="0"/>
            <a:endParaRPr lang="en-US" dirty="0"/>
          </a:p>
          <a:p>
            <a:pPr marL="0" indent="0"/>
            <a:r>
              <a:rPr lang="en-US" dirty="0"/>
              <a:t>Fort Sumter: </a:t>
            </a:r>
            <a:r>
              <a:rPr lang="en-US" dirty="0">
                <a:hlinkClick r:id="rId4"/>
              </a:rPr>
              <a:t>https://www.battlefields.org/learn/civil-war/battles/fort-sumter</a:t>
            </a:r>
          </a:p>
          <a:p>
            <a:pPr marL="0" indent="0"/>
            <a:r>
              <a:rPr lang="en-US" dirty="0"/>
              <a:t>First Bull Run: </a:t>
            </a:r>
            <a:r>
              <a:rPr lang="en-US" dirty="0">
                <a:hlinkClick r:id="rId5"/>
              </a:rPr>
              <a:t>https://www.battlefields.org/learn/civil-war/battles/bull-run</a:t>
            </a:r>
            <a:endParaRPr lang="en-US" dirty="0"/>
          </a:p>
          <a:p>
            <a:pPr marL="0" indent="0"/>
            <a:r>
              <a:rPr lang="en-US"/>
              <a:t>Battle of Shiloh: </a:t>
            </a:r>
            <a:r>
              <a:rPr lang="en-US" dirty="0">
                <a:hlinkClick r:id="rId6"/>
              </a:rPr>
              <a:t>https://www.battlefields.org/learn/civil-war/battles/shiloh</a:t>
            </a:r>
            <a:endParaRPr lang="en-US" dirty="0"/>
          </a:p>
          <a:p>
            <a:pPr marL="0" indent="0"/>
            <a:r>
              <a:rPr lang="en-US"/>
              <a:t>Peninsula Campaign: </a:t>
            </a:r>
            <a:r>
              <a:rPr lang="en-US" dirty="0">
                <a:hlinkClick r:id="rId7"/>
              </a:rPr>
              <a:t>https://www.battlefields.org/learn/articles/peninsula-campaign-0</a:t>
            </a:r>
          </a:p>
          <a:p>
            <a:pPr marL="0" indent="0"/>
            <a:r>
              <a:rPr lang="en-US"/>
              <a:t>Battle of Antietam: </a:t>
            </a:r>
            <a:r>
              <a:rPr lang="en-US" dirty="0">
                <a:hlinkClick r:id="rId8"/>
              </a:rPr>
              <a:t>https://www.battlefields.org/learn/civil-war/battles/antietam</a:t>
            </a:r>
            <a:endParaRPr lang="en-US" dirty="0"/>
          </a:p>
          <a:p>
            <a:pPr marL="0" indent="0"/>
            <a:r>
              <a:rPr lang="en-US"/>
              <a:t>Battle of Fredericksburg: </a:t>
            </a:r>
            <a:r>
              <a:rPr lang="en-US" dirty="0">
                <a:hlinkClick r:id="rId9"/>
              </a:rPr>
              <a:t>https://www.battlefields.org/learn/civil-war/battles/fredericksburg</a:t>
            </a:r>
            <a:endParaRPr lang="en-US" dirty="0"/>
          </a:p>
          <a:p>
            <a:pPr marL="0" indent="0"/>
            <a:r>
              <a:rPr lang="en-US"/>
              <a:t>Emancipation Proclamation: </a:t>
            </a:r>
            <a:r>
              <a:rPr lang="en-US" dirty="0">
                <a:hlinkClick r:id="rId10"/>
              </a:rPr>
              <a:t>https://www.battlefields.org/learn/topics/emancipation-proclamation</a:t>
            </a:r>
            <a:endParaRPr lang="en-US" dirty="0"/>
          </a:p>
          <a:p>
            <a:pPr marL="0" indent="0"/>
            <a:r>
              <a:rPr lang="en-US"/>
              <a:t>Battle of Chancellorsville: </a:t>
            </a:r>
            <a:r>
              <a:rPr lang="en-US" dirty="0">
                <a:hlinkClick r:id="rId11"/>
              </a:rPr>
              <a:t>https://www.battlefields.org/learn/civil-war/battles/chancellorsville</a:t>
            </a:r>
            <a:endParaRPr lang="en-US" dirty="0"/>
          </a:p>
          <a:p>
            <a:pPr marL="0" indent="0"/>
            <a:r>
              <a:rPr lang="en-US"/>
              <a:t>Siege of Vicksburg: </a:t>
            </a:r>
            <a:r>
              <a:rPr lang="en-US" dirty="0">
                <a:hlinkClick r:id="rId12"/>
              </a:rPr>
              <a:t>https://www.battlefields.org/learn/civil-war/battles/vicksburg</a:t>
            </a:r>
            <a:endParaRPr lang="en-US" dirty="0"/>
          </a:p>
          <a:p>
            <a:pPr marL="0" indent="0"/>
            <a:r>
              <a:rPr lang="en-US" dirty="0"/>
              <a:t>Gettysburg: </a:t>
            </a:r>
            <a:r>
              <a:rPr lang="en-US" dirty="0">
                <a:hlinkClick r:id="rId13"/>
              </a:rPr>
              <a:t>https://www.battlefields.org/learn/civil-war/battles/gettysburg</a:t>
            </a:r>
            <a:r>
              <a:rPr lang="en-US" dirty="0"/>
              <a:t> </a:t>
            </a: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The Overland Campaign: </a:t>
            </a:r>
            <a:r>
              <a:rPr lang="en-US" dirty="0">
                <a:hlinkClick r:id="rId3"/>
              </a:rPr>
              <a:t>https://www.battlefields.org/learn/articles/overland-campaign</a:t>
            </a:r>
            <a:endParaRPr lang="en-US"/>
          </a:p>
          <a:p>
            <a:pPr marL="0" indent="0"/>
            <a:r>
              <a:rPr lang="en-US" dirty="0"/>
              <a:t>Ulysses S. Grant: </a:t>
            </a:r>
            <a:r>
              <a:rPr lang="en-US" dirty="0">
                <a:hlinkClick r:id="rId4"/>
              </a:rPr>
              <a:t>https://www.battlefields.org/learn/biographies/ulysses-s-grant</a:t>
            </a:r>
          </a:p>
          <a:p>
            <a:pPr marL="0" indent="0"/>
            <a:endParaRPr lang="en-US" dirty="0"/>
          </a:p>
        </p:txBody>
      </p:sp>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General Ulysses S. Grant’s inability to capture Richmond or destroy the Confederate Army of Northern Virginia during the </a:t>
            </a:r>
            <a:r>
              <a:rPr lang="en-US" dirty="0">
                <a:hlinkClick r:id="rId3"/>
              </a:rPr>
              <a:t>Overland Campaign</a:t>
            </a:r>
            <a:r>
              <a:rPr lang="en-US" dirty="0"/>
              <a:t> (May 4–June 12, 1864) caused him to cast his glance toward the critical southern city of Petersburg.  His strategic goals shifted from the defeat of Robert E. Lee's army in the field to eliminating the supply and communication routes to the Confederate capital at Richmond. </a:t>
            </a:r>
          </a:p>
          <a:p>
            <a:r>
              <a:rPr lang="en-US" dirty="0"/>
              <a:t>The city of Petersburg, 24 miles south of </a:t>
            </a:r>
            <a:r>
              <a:rPr lang="en-US" dirty="0">
                <a:hlinkClick r:id="rId4"/>
              </a:rPr>
              <a:t>Richmond</a:t>
            </a:r>
            <a:r>
              <a:rPr lang="en-US" dirty="0"/>
              <a:t>, was the junction point of five railroads that supplied the entire upper James River region. Capturing this important transportation hub would isolate the Confederate capital and force Gen. Robert E. Lee to either evacuate Richmond or fight the numerically superior Grant on open ground.</a:t>
            </a:r>
          </a:p>
          <a:p>
            <a:r>
              <a:rPr lang="en-US" dirty="0"/>
              <a:t>From June 15–18, 1864, Confederate general </a:t>
            </a:r>
            <a:r>
              <a:rPr lang="en-US" dirty="0">
                <a:hlinkClick r:id="rId5"/>
              </a:rPr>
              <a:t>Beauregard</a:t>
            </a:r>
            <a:r>
              <a:rPr lang="en-US" dirty="0"/>
              <a:t> and his troops, though outnumbered by the Federals, saved Petersburg from Union capture. The late appearance of Lee’s men ended the Federals’ hopes of taking the city by storm and ensured a lengthy siege. For the next nine months, Grant focused on severing Petersburg’s many wagon and rail connections to the south and west. He eventually attacked and crippled Lee’s forces, forcing the South to surrender at </a:t>
            </a:r>
            <a:r>
              <a:rPr lang="en-US" dirty="0">
                <a:hlinkClick r:id="rId6"/>
              </a:rPr>
              <a:t>Appomattox</a:t>
            </a:r>
            <a:r>
              <a:rPr lang="en-US" dirty="0"/>
              <a:t> on April 9, 1865.</a:t>
            </a:r>
          </a:p>
          <a:p>
            <a:pPr marL="0" lvl="0" indent="0" algn="l">
              <a:spcBef>
                <a:spcPts val="0"/>
              </a:spcBef>
              <a:spcAft>
                <a:spcPts val="0"/>
              </a:spcAft>
              <a:buNone/>
            </a:pPr>
            <a:endParaRPr dirty="0"/>
          </a:p>
        </p:txBody>
      </p:sp>
      <p:sp>
        <p:nvSpPr>
          <p:cNvPr id="98" name="Google Shape;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In the spring of 1864, Lt. Gen. Ulysses S. Grant, general-in-chief of all U.S. armies, ordered five, simultaneous offensives to press Confederates all along their frontier. Grant recognized that the Confederates could not win a war of attrition, and he instilled in his commanders the need to exhaust the resources of the Rebels by destroying their armies.</a:t>
            </a:r>
          </a:p>
          <a:p>
            <a:r>
              <a:rPr lang="en-US"/>
              <a:t>Grant assigned his friend Maj. Gen. William T. Sherman to command the fifth advance against Gen. Joseph E. Johnston’s army. Johnston was charged with defending Atlanta, the largest industrial, logistical, and administrative center outside of Richmond. Atlanta was at the junction of four railroads that connected all remaining Confederate-held territory east of the Mississippi River.</a:t>
            </a:r>
          </a:p>
          <a:p>
            <a:r>
              <a:rPr lang="en-US" dirty="0"/>
              <a:t>By early July, Johnston had fallen back into the defenses of Atlanta. Frustrated by Johnston’s lack of aggressiveness, President Jefferson Davis replaced him with Lt. Gen. John B. Hood on July 18. Within days, Hood launched two attacks on Sherman—one at </a:t>
            </a:r>
            <a:r>
              <a:rPr lang="en-US" dirty="0">
                <a:hlinkClick r:id="rId3"/>
              </a:rPr>
              <a:t>Peach Tree Creek</a:t>
            </a:r>
            <a:r>
              <a:rPr lang="en-US" dirty="0"/>
              <a:t> on July 20 and the other along the Georgia Railroad (known as the </a:t>
            </a:r>
            <a:r>
              <a:rPr lang="en-US" dirty="0">
                <a:hlinkClick r:id="rId4"/>
              </a:rPr>
              <a:t>Battle of Atlanta</a:t>
            </a:r>
            <a:r>
              <a:rPr lang="en-US" dirty="0"/>
              <a:t>) on July 22. Both ended in defeat and led to the fall of Atlanta in September. The capture of such a valuable Confederate stronghold boosted Northern morale, helped ensure the reelection of President Abraham Lincoln in November, and precipitated the downfall of the Confederacy.</a:t>
            </a:r>
          </a:p>
          <a:p>
            <a:pPr marL="0" lvl="0" indent="0" algn="l">
              <a:spcBef>
                <a:spcPts val="0"/>
              </a:spcBef>
              <a:spcAft>
                <a:spcPts val="0"/>
              </a:spcAft>
              <a:buNone/>
            </a:pPr>
            <a:endParaRPr dirty="0"/>
          </a:p>
        </p:txBody>
      </p:sp>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Glossary of Fortification Terms: </a:t>
            </a:r>
            <a:r>
              <a:rPr lang="en-US" dirty="0">
                <a:hlinkClick r:id="rId3"/>
              </a:rPr>
              <a:t>https://www.battlefields.org/learn/articles/glossary-fortification-terms</a:t>
            </a:r>
            <a:r>
              <a:rPr lang="en-US" dirty="0"/>
              <a:t> </a:t>
            </a:r>
            <a:endParaRPr/>
          </a:p>
        </p:txBody>
      </p:sp>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Video: The Election of 1864 </a:t>
            </a:r>
            <a:r>
              <a:rPr lang="en-US" dirty="0">
                <a:hlinkClick r:id="rId3"/>
              </a:rPr>
              <a:t>https://www.battlefields.org/learn/videos/election-1864</a:t>
            </a:r>
            <a:r>
              <a:rPr lang="en-US" dirty="0"/>
              <a:t> </a:t>
            </a:r>
            <a:endParaRPr dirty="0"/>
          </a:p>
        </p:txBody>
      </p:sp>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1"/>
            </a:gs>
            <a:gs pos="54000">
              <a:schemeClr val="lt1"/>
            </a:gs>
            <a:gs pos="57531">
              <a:srgbClr val="FBFBFB"/>
            </a:gs>
            <a:gs pos="87000">
              <a:srgbClr val="D8D8D8"/>
            </a:gs>
            <a:gs pos="100000">
              <a:srgbClr val="D8D8D8"/>
            </a:gs>
          </a:gsLst>
          <a:path path="circle">
            <a:fillToRect l="50000" t="50000" r="50000" b="50000"/>
          </a:path>
          <a:tileRect/>
        </a:gradFill>
        <a:effectLst/>
      </p:bgPr>
    </p:bg>
    <p:spTree>
      <p:nvGrpSpPr>
        <p:cNvPr id="1" name="Shape 14"/>
        <p:cNvGrpSpPr/>
        <p:nvPr/>
      </p:nvGrpSpPr>
      <p:grpSpPr>
        <a:xfrm>
          <a:off x="0" y="0"/>
          <a:ext cx="0" cy="0"/>
          <a:chOff x="0" y="0"/>
          <a:chExt cx="0" cy="0"/>
        </a:xfrm>
      </p:grpSpPr>
      <p:sp>
        <p:nvSpPr>
          <p:cNvPr id="15" name="Google Shape;15;p12"/>
          <p:cNvSpPr/>
          <p:nvPr/>
        </p:nvSpPr>
        <p:spPr>
          <a:xfrm>
            <a:off x="0" y="4157932"/>
            <a:ext cx="12192000" cy="270006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12"/>
          <p:cNvSpPr txBox="1">
            <a:spLocks noGrp="1"/>
          </p:cNvSpPr>
          <p:nvPr>
            <p:ph type="ctrTitle"/>
          </p:nvPr>
        </p:nvSpPr>
        <p:spPr>
          <a:xfrm>
            <a:off x="1524000" y="4324294"/>
            <a:ext cx="9144000" cy="106584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b="0">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5490865"/>
            <a:ext cx="9144001" cy="969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2"/>
          <p:cNvPicPr preferRelativeResize="0"/>
          <p:nvPr/>
        </p:nvPicPr>
        <p:blipFill rotWithShape="1">
          <a:blip r:embed="rId2">
            <a:alphaModFix/>
          </a:blip>
          <a:srcRect/>
          <a:stretch/>
        </p:blipFill>
        <p:spPr>
          <a:xfrm>
            <a:off x="2193457" y="649802"/>
            <a:ext cx="7805085" cy="2882112"/>
          </a:xfrm>
          <a:prstGeom prst="rect">
            <a:avLst/>
          </a:prstGeom>
          <a:noFill/>
          <a:ln>
            <a:noFill/>
          </a:ln>
        </p:spPr>
      </p:pic>
      <p:pic>
        <p:nvPicPr>
          <p:cNvPr id="19" name="Google Shape;19;p12"/>
          <p:cNvPicPr preferRelativeResize="0"/>
          <p:nvPr/>
        </p:nvPicPr>
        <p:blipFill rotWithShape="1">
          <a:blip r:embed="rId3">
            <a:alphaModFix/>
          </a:blip>
          <a:srcRect/>
          <a:stretch/>
        </p:blipFill>
        <p:spPr>
          <a:xfrm>
            <a:off x="10593981" y="6505933"/>
            <a:ext cx="1598019" cy="3520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a:spLocks noGrp="1"/>
          </p:cNvSpPr>
          <p:nvPr>
            <p:ph type="pic" idx="2"/>
          </p:nvPr>
        </p:nvSpPr>
        <p:spPr>
          <a:xfrm>
            <a:off x="5183188" y="987425"/>
            <a:ext cx="6172200" cy="4873625"/>
          </a:xfrm>
          <a:prstGeom prst="rect">
            <a:avLst/>
          </a:prstGeom>
          <a:noFill/>
          <a:ln>
            <a:noFill/>
          </a:ln>
        </p:spPr>
      </p:sp>
      <p:sp>
        <p:nvSpPr>
          <p:cNvPr id="60" name="Google Shape;60;p21"/>
          <p:cNvSpPr txBox="1">
            <a:spLocks noGrp="1"/>
          </p:cNvSpPr>
          <p:nvPr>
            <p:ph type="body" idx="1"/>
          </p:nvPr>
        </p:nvSpPr>
        <p:spPr>
          <a:xfrm>
            <a:off x="839788" y="2057400"/>
            <a:ext cx="3932237" cy="35376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accent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1"/>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4205228" y="-1541403"/>
            <a:ext cx="3781545"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rot="5400000">
            <a:off x="7424392" y="1665634"/>
            <a:ext cx="5229917"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body" idx="1"/>
          </p:nvPr>
        </p:nvSpPr>
        <p:spPr>
          <a:xfrm rot="5400000">
            <a:off x="2090392" y="-887067"/>
            <a:ext cx="522991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3"/>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13"/>
          <p:cNvSpPr/>
          <p:nvPr/>
        </p:nvSpPr>
        <p:spPr>
          <a:xfrm>
            <a:off x="0" y="4205078"/>
            <a:ext cx="7490604" cy="25447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 name="Google Shape;22;p13"/>
          <p:cNvSpPr txBox="1">
            <a:spLocks noGrp="1"/>
          </p:cNvSpPr>
          <p:nvPr>
            <p:ph type="title"/>
          </p:nvPr>
        </p:nvSpPr>
        <p:spPr>
          <a:xfrm>
            <a:off x="831850" y="2706986"/>
            <a:ext cx="10515600" cy="185548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1850" y="4865298"/>
            <a:ext cx="10515600" cy="12243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90A6"/>
              </a:buClr>
              <a:buSzPts val="2000"/>
              <a:buNone/>
              <a:defRPr sz="2000">
                <a:solidFill>
                  <a:srgbClr val="8890A6"/>
                </a:solidFill>
              </a:defRPr>
            </a:lvl2pPr>
            <a:lvl3pPr marL="1371600" lvl="2" indent="-228600" algn="l">
              <a:lnSpc>
                <a:spcPct val="90000"/>
              </a:lnSpc>
              <a:spcBef>
                <a:spcPts val="500"/>
              </a:spcBef>
              <a:spcAft>
                <a:spcPts val="0"/>
              </a:spcAft>
              <a:buClr>
                <a:srgbClr val="8890A6"/>
              </a:buClr>
              <a:buSzPts val="1800"/>
              <a:buNone/>
              <a:defRPr sz="1800">
                <a:solidFill>
                  <a:srgbClr val="8890A6"/>
                </a:solidFill>
              </a:defRPr>
            </a:lvl3pPr>
            <a:lvl4pPr marL="1828800" lvl="3" indent="-228600" algn="l">
              <a:lnSpc>
                <a:spcPct val="90000"/>
              </a:lnSpc>
              <a:spcBef>
                <a:spcPts val="500"/>
              </a:spcBef>
              <a:spcAft>
                <a:spcPts val="0"/>
              </a:spcAft>
              <a:buClr>
                <a:srgbClr val="8890A6"/>
              </a:buClr>
              <a:buSzPts val="1600"/>
              <a:buNone/>
              <a:defRPr sz="1600">
                <a:solidFill>
                  <a:srgbClr val="8890A6"/>
                </a:solidFill>
              </a:defRPr>
            </a:lvl4pPr>
            <a:lvl5pPr marL="2286000" lvl="4" indent="-228600" algn="l">
              <a:lnSpc>
                <a:spcPct val="90000"/>
              </a:lnSpc>
              <a:spcBef>
                <a:spcPts val="500"/>
              </a:spcBef>
              <a:spcAft>
                <a:spcPts val="0"/>
              </a:spcAft>
              <a:buClr>
                <a:srgbClr val="8890A6"/>
              </a:buClr>
              <a:buSzPts val="1600"/>
              <a:buNone/>
              <a:defRPr sz="1600">
                <a:solidFill>
                  <a:srgbClr val="8890A6"/>
                </a:solidFill>
              </a:defRPr>
            </a:lvl5pPr>
            <a:lvl6pPr marL="2743200" lvl="5" indent="-228600" algn="l">
              <a:lnSpc>
                <a:spcPct val="90000"/>
              </a:lnSpc>
              <a:spcBef>
                <a:spcPts val="500"/>
              </a:spcBef>
              <a:spcAft>
                <a:spcPts val="0"/>
              </a:spcAft>
              <a:buClr>
                <a:srgbClr val="8890A6"/>
              </a:buClr>
              <a:buSzPts val="1600"/>
              <a:buNone/>
              <a:defRPr sz="1600">
                <a:solidFill>
                  <a:srgbClr val="8890A6"/>
                </a:solidFill>
              </a:defRPr>
            </a:lvl6pPr>
            <a:lvl7pPr marL="3200400" lvl="6" indent="-228600" algn="l">
              <a:lnSpc>
                <a:spcPct val="90000"/>
              </a:lnSpc>
              <a:spcBef>
                <a:spcPts val="500"/>
              </a:spcBef>
              <a:spcAft>
                <a:spcPts val="0"/>
              </a:spcAft>
              <a:buClr>
                <a:srgbClr val="8890A6"/>
              </a:buClr>
              <a:buSzPts val="1600"/>
              <a:buNone/>
              <a:defRPr sz="1600">
                <a:solidFill>
                  <a:srgbClr val="8890A6"/>
                </a:solidFill>
              </a:defRPr>
            </a:lvl7pPr>
            <a:lvl8pPr marL="3657600" lvl="7" indent="-228600" algn="l">
              <a:lnSpc>
                <a:spcPct val="90000"/>
              </a:lnSpc>
              <a:spcBef>
                <a:spcPts val="500"/>
              </a:spcBef>
              <a:spcAft>
                <a:spcPts val="0"/>
              </a:spcAft>
              <a:buClr>
                <a:srgbClr val="8890A6"/>
              </a:buClr>
              <a:buSzPts val="1600"/>
              <a:buNone/>
              <a:defRPr sz="1600">
                <a:solidFill>
                  <a:srgbClr val="8890A6"/>
                </a:solidFill>
              </a:defRPr>
            </a:lvl8pPr>
            <a:lvl9pPr marL="4114800" lvl="8" indent="-228600" algn="l">
              <a:lnSpc>
                <a:spcPct val="90000"/>
              </a:lnSpc>
              <a:spcBef>
                <a:spcPts val="500"/>
              </a:spcBef>
              <a:spcAft>
                <a:spcPts val="0"/>
              </a:spcAft>
              <a:buClr>
                <a:srgbClr val="8890A6"/>
              </a:buClr>
              <a:buSzPts val="1600"/>
              <a:buNone/>
              <a:defRPr sz="1600">
                <a:solidFill>
                  <a:srgbClr val="8890A6"/>
                </a:solidFill>
              </a:defRPr>
            </a:lvl9pPr>
          </a:lstStyle>
          <a:p>
            <a:endParaRPr/>
          </a:p>
        </p:txBody>
      </p:sp>
      <p:pic>
        <p:nvPicPr>
          <p:cNvPr id="24" name="Google Shape;24;p13"/>
          <p:cNvPicPr preferRelativeResize="0"/>
          <p:nvPr/>
        </p:nvPicPr>
        <p:blipFill rotWithShape="1">
          <a:blip r:embed="rId2">
            <a:alphaModFix/>
          </a:blip>
          <a:srcRect/>
          <a:stretch/>
        </p:blipFill>
        <p:spPr>
          <a:xfrm>
            <a:off x="232315" y="462632"/>
            <a:ext cx="4018536" cy="1483888"/>
          </a:xfrm>
          <a:prstGeom prst="rect">
            <a:avLst/>
          </a:prstGeom>
          <a:noFill/>
          <a:ln>
            <a:noFill/>
          </a:ln>
        </p:spPr>
      </p:pic>
      <p:sp>
        <p:nvSpPr>
          <p:cNvPr id="25" name="Google Shape;25;p13"/>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Georg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838200" y="1825625"/>
            <a:ext cx="10515600" cy="378154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1"/>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4"/>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accent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5"/>
          <p:cNvSpPr txBox="1">
            <a:spLocks noGrp="1"/>
          </p:cNvSpPr>
          <p:nvPr>
            <p:ph type="body" idx="2"/>
          </p:nvPr>
        </p:nvSpPr>
        <p:spPr>
          <a:xfrm>
            <a:off x="839788" y="2505075"/>
            <a:ext cx="5157787" cy="31171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accent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5"/>
          <p:cNvSpPr txBox="1">
            <a:spLocks noGrp="1"/>
          </p:cNvSpPr>
          <p:nvPr>
            <p:ph type="body" idx="4"/>
          </p:nvPr>
        </p:nvSpPr>
        <p:spPr>
          <a:xfrm>
            <a:off x="6172200" y="2505075"/>
            <a:ext cx="5183188" cy="31171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oter Slide">
  <p:cSld name="Footer Slide">
    <p:spTree>
      <p:nvGrpSpPr>
        <p:cNvPr id="1" name="Shape 37"/>
        <p:cNvGrpSpPr/>
        <p:nvPr/>
      </p:nvGrpSpPr>
      <p:grpSpPr>
        <a:xfrm>
          <a:off x="0" y="0"/>
          <a:ext cx="0" cy="0"/>
          <a:chOff x="0" y="0"/>
          <a:chExt cx="0" cy="0"/>
        </a:xfrm>
      </p:grpSpPr>
      <p:sp>
        <p:nvSpPr>
          <p:cNvPr id="38" name="Google Shape;38;p16"/>
          <p:cNvSpPr/>
          <p:nvPr/>
        </p:nvSpPr>
        <p:spPr>
          <a:xfrm>
            <a:off x="0" y="0"/>
            <a:ext cx="12192000" cy="6858000"/>
          </a:xfrm>
          <a:prstGeom prst="rect">
            <a:avLst/>
          </a:prstGeom>
          <a:gradFill>
            <a:gsLst>
              <a:gs pos="0">
                <a:schemeClr val="lt1"/>
              </a:gs>
              <a:gs pos="30000">
                <a:schemeClr val="lt1"/>
              </a:gs>
              <a:gs pos="79000">
                <a:srgbClr val="F2F2F2"/>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39" name="Google Shape;39;p16"/>
          <p:cNvPicPr preferRelativeResize="0"/>
          <p:nvPr/>
        </p:nvPicPr>
        <p:blipFill rotWithShape="1">
          <a:blip r:embed="rId2">
            <a:alphaModFix/>
          </a:blip>
          <a:srcRect/>
          <a:stretch/>
        </p:blipFill>
        <p:spPr>
          <a:xfrm>
            <a:off x="1542565" y="1749921"/>
            <a:ext cx="9106870" cy="3358158"/>
          </a:xfrm>
          <a:prstGeom prst="rect">
            <a:avLst/>
          </a:prstGeom>
          <a:noFill/>
          <a:ln>
            <a:noFill/>
          </a:ln>
        </p:spPr>
      </p:pic>
      <p:pic>
        <p:nvPicPr>
          <p:cNvPr id="40" name="Google Shape;40;p16"/>
          <p:cNvPicPr preferRelativeResize="0"/>
          <p:nvPr/>
        </p:nvPicPr>
        <p:blipFill rotWithShape="1">
          <a:blip r:embed="rId3">
            <a:alphaModFix/>
          </a:blip>
          <a:srcRect/>
          <a:stretch/>
        </p:blipFill>
        <p:spPr>
          <a:xfrm>
            <a:off x="10593981" y="6505933"/>
            <a:ext cx="1598019" cy="35206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838200" y="1825625"/>
            <a:ext cx="5181600" cy="3850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2"/>
          </p:nvPr>
        </p:nvSpPr>
        <p:spPr>
          <a:xfrm>
            <a:off x="6172200" y="1825625"/>
            <a:ext cx="5181600" cy="3850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8"/>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9"/>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51" name="Google Shape;51;p19"/>
          <p:cNvSpPr/>
          <p:nvPr/>
        </p:nvSpPr>
        <p:spPr>
          <a:xfrm>
            <a:off x="-77638" y="1104181"/>
            <a:ext cx="12269638" cy="575381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accent1"/>
              </a:buClr>
              <a:buSzPts val="2800"/>
              <a:buChar char="•"/>
              <a:defRPr sz="2800">
                <a:solidFill>
                  <a:schemeClr val="accent1"/>
                </a:solidFill>
              </a:defRPr>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7F7F7F"/>
              </a:buClr>
              <a:buSzPts val="2000"/>
              <a:buChar char="•"/>
              <a:defRPr sz="2000">
                <a:solidFill>
                  <a:srgbClr val="7F7F7F"/>
                </a:solidFill>
              </a:defRPr>
            </a:lvl4pPr>
            <a:lvl5pPr marL="2286000" lvl="4" indent="-355600" algn="l">
              <a:lnSpc>
                <a:spcPct val="90000"/>
              </a:lnSpc>
              <a:spcBef>
                <a:spcPts val="500"/>
              </a:spcBef>
              <a:spcAft>
                <a:spcPts val="0"/>
              </a:spcAft>
              <a:buClr>
                <a:srgbClr val="7F7F7F"/>
              </a:buClr>
              <a:buSzPts val="2000"/>
              <a:buChar char="•"/>
              <a:defRPr sz="2000">
                <a:solidFill>
                  <a:srgbClr val="7F7F7F"/>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0"/>
          <p:cNvSpPr txBox="1">
            <a:spLocks noGrp="1"/>
          </p:cNvSpPr>
          <p:nvPr>
            <p:ph type="body" idx="2"/>
          </p:nvPr>
        </p:nvSpPr>
        <p:spPr>
          <a:xfrm>
            <a:off x="839788" y="2057400"/>
            <a:ext cx="3932237" cy="35014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accent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0"/>
          <p:cNvSpPr/>
          <p:nvPr/>
        </p:nvSpPr>
        <p:spPr>
          <a:xfrm>
            <a:off x="0" y="-1497"/>
            <a:ext cx="12192000" cy="2027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Georgia"/>
              <a:buNone/>
              <a:defRPr sz="5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378154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eorgia"/>
                <a:ea typeface="Georgia"/>
                <a:cs typeface="Georgia"/>
                <a:sym typeface="Georgia"/>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pic>
        <p:nvPicPr>
          <p:cNvPr id="12" name="Google Shape;12;p11"/>
          <p:cNvPicPr preferRelativeResize="0"/>
          <p:nvPr/>
        </p:nvPicPr>
        <p:blipFill rotWithShape="1">
          <a:blip r:embed="rId14">
            <a:alphaModFix/>
          </a:blip>
          <a:srcRect/>
          <a:stretch/>
        </p:blipFill>
        <p:spPr>
          <a:xfrm>
            <a:off x="261269" y="5849187"/>
            <a:ext cx="2835625" cy="832779"/>
          </a:xfrm>
          <a:prstGeom prst="rect">
            <a:avLst/>
          </a:prstGeom>
          <a:noFill/>
          <a:ln>
            <a:noFill/>
          </a:ln>
        </p:spPr>
      </p:pic>
      <p:pic>
        <p:nvPicPr>
          <p:cNvPr id="13" name="Google Shape;13;p11"/>
          <p:cNvPicPr preferRelativeResize="0"/>
          <p:nvPr/>
        </p:nvPicPr>
        <p:blipFill rotWithShape="1">
          <a:blip r:embed="rId15">
            <a:alphaModFix/>
          </a:blip>
          <a:srcRect/>
          <a:stretch/>
        </p:blipFill>
        <p:spPr>
          <a:xfrm>
            <a:off x="10593981" y="6505933"/>
            <a:ext cx="1598019" cy="3520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u26iOuiBdB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youtu.be/-Fi-ivR_kB8" TargetMode="External"/><Relationship Id="rId5" Type="http://schemas.openxmlformats.org/officeDocument/2006/relationships/hyperlink" Target="https://youtu.be/Zt3Y5FhxwKE" TargetMode="External"/><Relationship Id="rId4" Type="http://schemas.openxmlformats.org/officeDocument/2006/relationships/hyperlink" Target="https://youtu.be/aJfbVoyqXp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321389" y="4350059"/>
            <a:ext cx="11710855" cy="87001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Georgia"/>
              <a:buNone/>
            </a:pPr>
            <a:r>
              <a:rPr lang="en-US" sz="4400"/>
              <a:t>Civil War 1864: A Virtual Reality Experience</a:t>
            </a:r>
            <a:endParaRPr/>
          </a:p>
        </p:txBody>
      </p:sp>
      <p:sp>
        <p:nvSpPr>
          <p:cNvPr id="75" name="Google Shape;75;p1"/>
          <p:cNvSpPr txBox="1">
            <a:spLocks noGrp="1"/>
          </p:cNvSpPr>
          <p:nvPr>
            <p:ph type="subTitle" idx="1"/>
          </p:nvPr>
        </p:nvSpPr>
        <p:spPr>
          <a:xfrm>
            <a:off x="1523997" y="5356015"/>
            <a:ext cx="9144001" cy="7429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400"/>
              <a:buNone/>
            </a:pPr>
            <a:r>
              <a:rPr lang="en-US" sz="4400"/>
              <a:t>American Battlefield Trust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831850" y="2706986"/>
            <a:ext cx="8564419" cy="185548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a:t>The Civil War in 1864</a:t>
            </a:r>
            <a:br>
              <a:rPr lang="en-US"/>
            </a:br>
            <a:r>
              <a:rPr lang="en-US" sz="2800" i="1"/>
              <a:t>New Leadership, Stalemate and Siege, the Changing Nature of Warfare, and an Election at Stake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90577" y="1943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Georgia"/>
              <a:buNone/>
            </a:pPr>
            <a:r>
              <a:rPr lang="en-US"/>
              <a:t>The Last Three Years</a:t>
            </a:r>
            <a:endParaRPr/>
          </a:p>
        </p:txBody>
      </p:sp>
      <p:sp>
        <p:nvSpPr>
          <p:cNvPr id="87" name="Google Shape;87;p3"/>
          <p:cNvSpPr txBox="1">
            <a:spLocks noGrp="1"/>
          </p:cNvSpPr>
          <p:nvPr>
            <p:ph type="body" idx="1"/>
          </p:nvPr>
        </p:nvSpPr>
        <p:spPr>
          <a:xfrm>
            <a:off x="182941" y="1524135"/>
            <a:ext cx="5549312" cy="37954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0"/>
              <a:t>Fort Sumter – April 12, 1861</a:t>
            </a:r>
            <a:endParaRPr/>
          </a:p>
          <a:p>
            <a:pPr marL="228600" lvl="0" indent="-228600" algn="l" rtl="0">
              <a:lnSpc>
                <a:spcPct val="90000"/>
              </a:lnSpc>
              <a:spcBef>
                <a:spcPts val="1000"/>
              </a:spcBef>
              <a:spcAft>
                <a:spcPts val="0"/>
              </a:spcAft>
              <a:buClr>
                <a:schemeClr val="dk1"/>
              </a:buClr>
              <a:buSzPts val="2800"/>
              <a:buChar char="•"/>
            </a:pPr>
            <a:r>
              <a:rPr lang="en-US" b="0"/>
              <a:t>First Bull Run – July 21, 1861</a:t>
            </a:r>
            <a:endParaRPr/>
          </a:p>
          <a:p>
            <a:pPr marL="228600" lvl="0" indent="-228600" algn="l" rtl="0">
              <a:lnSpc>
                <a:spcPct val="90000"/>
              </a:lnSpc>
              <a:spcBef>
                <a:spcPts val="1000"/>
              </a:spcBef>
              <a:spcAft>
                <a:spcPts val="0"/>
              </a:spcAft>
              <a:buClr>
                <a:schemeClr val="dk1"/>
              </a:buClr>
              <a:buSzPts val="2800"/>
              <a:buChar char="•"/>
            </a:pPr>
            <a:r>
              <a:rPr lang="en-US" b="0"/>
              <a:t>Battle of Shiloh – April 5-6, 1862</a:t>
            </a:r>
            <a:endParaRPr/>
          </a:p>
          <a:p>
            <a:pPr marL="228600" lvl="0" indent="-228600" algn="l" rtl="0">
              <a:lnSpc>
                <a:spcPct val="90000"/>
              </a:lnSpc>
              <a:spcBef>
                <a:spcPts val="1000"/>
              </a:spcBef>
              <a:spcAft>
                <a:spcPts val="0"/>
              </a:spcAft>
              <a:buClr>
                <a:schemeClr val="dk1"/>
              </a:buClr>
              <a:buSzPts val="2800"/>
              <a:buChar char="•"/>
            </a:pPr>
            <a:r>
              <a:rPr lang="en-US" b="0"/>
              <a:t>Peninsula Campaign – May-June 1862</a:t>
            </a:r>
            <a:endParaRPr/>
          </a:p>
          <a:p>
            <a:pPr marL="228600" lvl="0" indent="-228600" algn="l" rtl="0">
              <a:lnSpc>
                <a:spcPct val="90000"/>
              </a:lnSpc>
              <a:spcBef>
                <a:spcPts val="1000"/>
              </a:spcBef>
              <a:spcAft>
                <a:spcPts val="0"/>
              </a:spcAft>
              <a:buClr>
                <a:schemeClr val="dk1"/>
              </a:buClr>
              <a:buSzPts val="2800"/>
              <a:buChar char="•"/>
            </a:pPr>
            <a:r>
              <a:rPr lang="en-US" b="0"/>
              <a:t>Battle of Antietam – September 17, 1862</a:t>
            </a:r>
            <a:endParaRPr/>
          </a:p>
          <a:p>
            <a:pPr marL="0" lvl="0" indent="0" algn="l" rtl="0">
              <a:lnSpc>
                <a:spcPct val="90000"/>
              </a:lnSpc>
              <a:spcBef>
                <a:spcPts val="1000"/>
              </a:spcBef>
              <a:spcAft>
                <a:spcPts val="0"/>
              </a:spcAft>
              <a:buClr>
                <a:schemeClr val="dk1"/>
              </a:buClr>
              <a:buSzPts val="2800"/>
              <a:buNone/>
            </a:pPr>
            <a:endParaRPr b="0"/>
          </a:p>
        </p:txBody>
      </p:sp>
      <p:sp>
        <p:nvSpPr>
          <p:cNvPr id="88" name="Google Shape;88;p3"/>
          <p:cNvSpPr txBox="1"/>
          <p:nvPr/>
        </p:nvSpPr>
        <p:spPr>
          <a:xfrm>
            <a:off x="5713606" y="1259456"/>
            <a:ext cx="6311616" cy="47500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Georgia"/>
                <a:ea typeface="Georgia"/>
                <a:cs typeface="Georgia"/>
                <a:sym typeface="Georgia"/>
              </a:rPr>
              <a:t>Battle of Fredericksburg – December 13, 1862</a:t>
            </a:r>
            <a:endParaRPr/>
          </a:p>
          <a:p>
            <a:pPr marL="285750" marR="0" lvl="0" indent="-28575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eorgia"/>
                <a:ea typeface="Georgia"/>
                <a:cs typeface="Georgia"/>
                <a:sym typeface="Georgia"/>
              </a:rPr>
              <a:t>Emancipation Proclamation – January 1, 1863</a:t>
            </a:r>
            <a:endParaRPr/>
          </a:p>
          <a:p>
            <a:pPr marL="285750" marR="0" lvl="0" indent="-28575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eorgia"/>
                <a:ea typeface="Georgia"/>
                <a:cs typeface="Georgia"/>
                <a:sym typeface="Georgia"/>
              </a:rPr>
              <a:t>Battle of Chancellorsville – May 1-4, 1863</a:t>
            </a:r>
            <a:endParaRPr/>
          </a:p>
          <a:p>
            <a:pPr marL="285750" marR="0" lvl="0" indent="-28575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eorgia"/>
                <a:ea typeface="Georgia"/>
                <a:cs typeface="Georgia"/>
                <a:sym typeface="Georgia"/>
              </a:rPr>
              <a:t>Siege of Vicksburg – May 18-July 4, 1863</a:t>
            </a:r>
            <a:endParaRPr/>
          </a:p>
          <a:p>
            <a:pPr marL="285750" marR="0" lvl="0" indent="-28575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eorgia"/>
                <a:ea typeface="Georgia"/>
                <a:cs typeface="Georgia"/>
                <a:sym typeface="Georgia"/>
              </a:rPr>
              <a:t>Battle of Gettysburg – July 1-3, 1863</a:t>
            </a:r>
            <a:endParaRPr/>
          </a:p>
          <a:p>
            <a:pPr marL="285750" marR="0" lvl="0" indent="-17145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spcBef>
                <a:spcPts val="0"/>
              </a:spcBef>
              <a:spcAft>
                <a:spcPts val="0"/>
              </a:spcAft>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376382" y="-158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Georgia"/>
              <a:buNone/>
            </a:pPr>
            <a:r>
              <a:rPr lang="en-US"/>
              <a:t>New Leadership</a:t>
            </a:r>
            <a:endParaRPr/>
          </a:p>
        </p:txBody>
      </p:sp>
      <p:pic>
        <p:nvPicPr>
          <p:cNvPr id="94" name="Google Shape;94;p4" descr="A picture containing text, person, person, wall&#10;&#10;Description automatically generated"/>
          <p:cNvPicPr preferRelativeResize="0">
            <a:picLocks noGrp="1"/>
          </p:cNvPicPr>
          <p:nvPr>
            <p:ph type="body" idx="1"/>
          </p:nvPr>
        </p:nvPicPr>
        <p:blipFill rotWithShape="1">
          <a:blip r:embed="rId3">
            <a:alphaModFix/>
          </a:blip>
          <a:srcRect/>
          <a:stretch/>
        </p:blipFill>
        <p:spPr>
          <a:xfrm>
            <a:off x="217922" y="1295316"/>
            <a:ext cx="2623705" cy="4114799"/>
          </a:xfrm>
          <a:prstGeom prst="rect">
            <a:avLst/>
          </a:prstGeom>
          <a:noFill/>
          <a:ln>
            <a:noFill/>
          </a:ln>
        </p:spPr>
      </p:pic>
      <p:sp>
        <p:nvSpPr>
          <p:cNvPr id="95" name="Google Shape;95;p4"/>
          <p:cNvSpPr txBox="1"/>
          <p:nvPr/>
        </p:nvSpPr>
        <p:spPr>
          <a:xfrm>
            <a:off x="2934856" y="1237673"/>
            <a:ext cx="9012381" cy="42396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chemeClr val="accent1"/>
                </a:solidFill>
                <a:latin typeface="Arial"/>
                <a:ea typeface="Arial"/>
                <a:cs typeface="Arial"/>
                <a:sym typeface="Arial"/>
              </a:rPr>
              <a:t>Lieutenant General Ulysses S. Grant</a:t>
            </a:r>
            <a:endParaRPr sz="1800" dirty="0">
              <a:solidFill>
                <a:schemeClr val="accent1"/>
              </a:solidFill>
              <a:latin typeface="Georgia"/>
              <a:ea typeface="Georgia"/>
              <a:cs typeface="Georgia"/>
              <a:sym typeface="Georgia"/>
            </a:endParaRPr>
          </a:p>
          <a:p>
            <a:pPr marL="342900" marR="0" lvl="0" indent="-342900" algn="l" rtl="0">
              <a:spcBef>
                <a:spcPts val="0"/>
              </a:spcBef>
              <a:spcAft>
                <a:spcPts val="0"/>
              </a:spcAft>
              <a:buClr>
                <a:srgbClr val="003F77"/>
              </a:buClr>
              <a:buSzPts val="2400"/>
              <a:buFont typeface="Arial"/>
              <a:buChar char="•"/>
            </a:pPr>
            <a:r>
              <a:rPr lang="en-US" sz="2400" dirty="0">
                <a:solidFill>
                  <a:srgbClr val="003F77"/>
                </a:solidFill>
                <a:latin typeface="Georgia"/>
                <a:ea typeface="Georgia"/>
                <a:cs typeface="Georgia"/>
                <a:sym typeface="Georgia"/>
              </a:rPr>
              <a:t>Successful</a:t>
            </a:r>
            <a:r>
              <a:rPr lang="en-US" sz="2400" dirty="0">
                <a:solidFill>
                  <a:schemeClr val="dk1"/>
                </a:solidFill>
                <a:latin typeface="Georgia"/>
                <a:ea typeface="Georgia"/>
                <a:cs typeface="Georgia"/>
                <a:sym typeface="Georgia"/>
              </a:rPr>
              <a:t> in the Western Theater: Fort Donelson, Shiloh, Vicksburg, Chattanooga</a:t>
            </a:r>
            <a:endParaRPr dirty="0">
              <a:solidFill>
                <a:schemeClr val="dk1"/>
              </a:solidFill>
            </a:endParaRPr>
          </a:p>
          <a:p>
            <a:pPr marL="342900" marR="0" lvl="0" indent="-342900" algn="l" rtl="0">
              <a:spcBef>
                <a:spcPts val="0"/>
              </a:spcBef>
              <a:spcAft>
                <a:spcPts val="0"/>
              </a:spcAft>
              <a:buClr>
                <a:schemeClr val="dk1"/>
              </a:buClr>
              <a:buSzPts val="2400"/>
              <a:buFont typeface="Arial"/>
              <a:buChar char="•"/>
            </a:pPr>
            <a:r>
              <a:rPr lang="en-US" sz="2400" dirty="0">
                <a:solidFill>
                  <a:schemeClr val="accent1"/>
                </a:solidFill>
                <a:latin typeface="Georgia"/>
                <a:ea typeface="Georgia"/>
                <a:cs typeface="Georgia"/>
                <a:sym typeface="Georgia"/>
              </a:rPr>
              <a:t>Appointed commander-in-chief of all Union operations in 1864</a:t>
            </a:r>
            <a:endParaRPr sz="1800" dirty="0">
              <a:solidFill>
                <a:schemeClr val="accent1"/>
              </a:solidFill>
              <a:latin typeface="Georgia"/>
              <a:ea typeface="Georgia"/>
              <a:cs typeface="Georgia"/>
              <a:sym typeface="Georgia"/>
            </a:endParaRPr>
          </a:p>
          <a:p>
            <a:pPr marL="80010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Georgia"/>
                <a:ea typeface="Georgia"/>
                <a:cs typeface="Georgia"/>
                <a:sym typeface="Georgia"/>
              </a:rPr>
              <a:t>Directly led Army of the Potomac in the field instead of from DC</a:t>
            </a:r>
            <a:endParaRPr sz="1800" b="0" i="0" u="none" strike="noStrike" cap="none" dirty="0">
              <a:solidFill>
                <a:schemeClr val="dk1"/>
              </a:solidFill>
              <a:latin typeface="Georgia"/>
              <a:ea typeface="Georgia"/>
              <a:cs typeface="Georgia"/>
              <a:sym typeface="Georgia"/>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Georgia"/>
                <a:ea typeface="Georgia"/>
                <a:cs typeface="Georgia"/>
                <a:sym typeface="Georgia"/>
              </a:rPr>
              <a:t>More aggressive and active style of command than predecessors</a:t>
            </a:r>
            <a:endParaRPr dirty="0">
              <a:solidFill>
                <a:schemeClr val="dk1"/>
              </a:solidFill>
            </a:endParaRPr>
          </a:p>
          <a:p>
            <a:pPr marL="80010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Georgia"/>
                <a:ea typeface="Georgia"/>
                <a:cs typeface="Georgia"/>
                <a:sym typeface="Georgia"/>
              </a:rPr>
              <a:t>Bloody but relentless Overland Campaign proved he would destroy the Confederate Army even if it "took all summer"</a:t>
            </a: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77787" y="-966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Georgia"/>
              <a:buNone/>
            </a:pPr>
            <a:r>
              <a:rPr lang="en-US"/>
              <a:t>Stalemate and Siege</a:t>
            </a:r>
            <a:endParaRPr/>
          </a:p>
        </p:txBody>
      </p:sp>
      <p:sp>
        <p:nvSpPr>
          <p:cNvPr id="101" name="Google Shape;101;p5"/>
          <p:cNvSpPr txBox="1">
            <a:spLocks noGrp="1"/>
          </p:cNvSpPr>
          <p:nvPr>
            <p:ph type="body" idx="1"/>
          </p:nvPr>
        </p:nvSpPr>
        <p:spPr>
          <a:xfrm>
            <a:off x="470334" y="653618"/>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a:solidFill>
                  <a:schemeClr val="accent1"/>
                </a:solidFill>
                <a:latin typeface="Arial"/>
                <a:ea typeface="Arial"/>
                <a:cs typeface="Arial"/>
                <a:sym typeface="Arial"/>
              </a:rPr>
              <a:t>Petersburg</a:t>
            </a:r>
            <a:endParaRPr/>
          </a:p>
        </p:txBody>
      </p:sp>
      <p:sp>
        <p:nvSpPr>
          <p:cNvPr id="102" name="Google Shape;102;p5"/>
          <p:cNvSpPr txBox="1">
            <a:spLocks noGrp="1"/>
          </p:cNvSpPr>
          <p:nvPr>
            <p:ph type="body" idx="2"/>
          </p:nvPr>
        </p:nvSpPr>
        <p:spPr>
          <a:xfrm>
            <a:off x="89333" y="1477530"/>
            <a:ext cx="5965967" cy="3451944"/>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chemeClr val="dk1"/>
              </a:buClr>
              <a:buSzPts val="2200"/>
              <a:buChar char="•"/>
            </a:pPr>
            <a:r>
              <a:rPr lang="en-US" sz="2200"/>
              <a:t>Petersburg is an important supply and communications hub.</a:t>
            </a:r>
            <a:endParaRPr sz="2200"/>
          </a:p>
          <a:p>
            <a:pPr marL="685800" lvl="1" indent="-209550" algn="l" rtl="0">
              <a:lnSpc>
                <a:spcPct val="90000"/>
              </a:lnSpc>
              <a:spcBef>
                <a:spcPts val="0"/>
              </a:spcBef>
              <a:spcAft>
                <a:spcPts val="0"/>
              </a:spcAft>
              <a:buClr>
                <a:schemeClr val="dk2"/>
              </a:buClr>
              <a:buSzPts val="2100"/>
              <a:buChar char="•"/>
            </a:pPr>
            <a:r>
              <a:rPr lang="en-US" sz="2100">
                <a:solidFill>
                  <a:schemeClr val="dk2"/>
                </a:solidFill>
              </a:rPr>
              <a:t>The fall of Petersburg will lead to the fall of Richmond - the Confederate capital and seat of govt.</a:t>
            </a:r>
            <a:endParaRPr sz="2500">
              <a:solidFill>
                <a:schemeClr val="dk2"/>
              </a:solidFill>
            </a:endParaRPr>
          </a:p>
          <a:p>
            <a:pPr marL="228600" lvl="0" indent="-215900" algn="l" rtl="0">
              <a:lnSpc>
                <a:spcPct val="90000"/>
              </a:lnSpc>
              <a:spcBef>
                <a:spcPts val="1000"/>
              </a:spcBef>
              <a:spcAft>
                <a:spcPts val="0"/>
              </a:spcAft>
              <a:buClr>
                <a:srgbClr val="003F77"/>
              </a:buClr>
              <a:buSzPts val="2200"/>
              <a:buChar char="•"/>
            </a:pPr>
            <a:r>
              <a:rPr lang="en-US" sz="2200">
                <a:solidFill>
                  <a:srgbClr val="003F77"/>
                </a:solidFill>
              </a:rPr>
              <a:t>Assault on Petersburg (June 15-18, 1864) fails; Grant settles in for a siege.</a:t>
            </a:r>
            <a:endParaRPr sz="2200">
              <a:solidFill>
                <a:srgbClr val="003F77"/>
              </a:solidFill>
            </a:endParaRPr>
          </a:p>
          <a:p>
            <a:pPr marL="685800" lvl="1" indent="-190500" algn="l" rtl="0">
              <a:lnSpc>
                <a:spcPct val="90000"/>
              </a:lnSpc>
              <a:spcBef>
                <a:spcPts val="1000"/>
              </a:spcBef>
              <a:spcAft>
                <a:spcPts val="0"/>
              </a:spcAft>
              <a:buClr>
                <a:srgbClr val="003F77"/>
              </a:buClr>
              <a:buSzPts val="1800"/>
              <a:buChar char="•"/>
            </a:pPr>
            <a:r>
              <a:rPr lang="en-US" sz="1800">
                <a:solidFill>
                  <a:srgbClr val="003F77"/>
                </a:solidFill>
              </a:rPr>
              <a:t>A siege is a offensive tool used to defeat a location by surrounding, isolating, and restricting supplies.</a:t>
            </a:r>
            <a:endParaRPr sz="1800">
              <a:solidFill>
                <a:srgbClr val="003F77"/>
              </a:solidFill>
            </a:endParaRPr>
          </a:p>
          <a:p>
            <a:pPr marL="228600" lvl="0" indent="-215900" algn="l" rtl="0">
              <a:lnSpc>
                <a:spcPct val="90000"/>
              </a:lnSpc>
              <a:spcBef>
                <a:spcPts val="1000"/>
              </a:spcBef>
              <a:spcAft>
                <a:spcPts val="0"/>
              </a:spcAft>
              <a:buClr>
                <a:schemeClr val="dk1"/>
              </a:buClr>
              <a:buSzPts val="2200"/>
              <a:buChar char="•"/>
            </a:pPr>
            <a:r>
              <a:rPr lang="en-US" sz="2200"/>
              <a:t>292 day-long siege</a:t>
            </a:r>
            <a:endParaRPr sz="2600"/>
          </a:p>
          <a:p>
            <a:pPr marL="228600" lvl="0" indent="-215900" algn="l" rtl="0">
              <a:lnSpc>
                <a:spcPct val="90000"/>
              </a:lnSpc>
              <a:spcBef>
                <a:spcPts val="1000"/>
              </a:spcBef>
              <a:spcAft>
                <a:spcPts val="0"/>
              </a:spcAft>
              <a:buClr>
                <a:schemeClr val="dk1"/>
              </a:buClr>
              <a:buSzPts val="2200"/>
              <a:buChar char="•"/>
            </a:pPr>
            <a:r>
              <a:rPr lang="en-US" sz="2200"/>
              <a:t>A ring of Confederate and Union trenches form around the city, as seen on the map.</a:t>
            </a:r>
            <a:endParaRPr sz="2200"/>
          </a:p>
          <a:p>
            <a:pPr marL="0" lvl="0" indent="0" algn="l" rtl="0">
              <a:lnSpc>
                <a:spcPct val="90000"/>
              </a:lnSpc>
              <a:spcBef>
                <a:spcPts val="1000"/>
              </a:spcBef>
              <a:spcAft>
                <a:spcPts val="0"/>
              </a:spcAft>
              <a:buClr>
                <a:schemeClr val="dk1"/>
              </a:buClr>
              <a:buSzPts val="2400"/>
              <a:buNone/>
            </a:pPr>
            <a:endParaRPr sz="2400"/>
          </a:p>
          <a:p>
            <a:pPr marL="228600" lvl="0" indent="-101600" algn="l" rtl="0">
              <a:lnSpc>
                <a:spcPct val="90000"/>
              </a:lnSpc>
              <a:spcBef>
                <a:spcPts val="10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103" name="Google Shape;103;p5" descr="Map&#10;&#10;Description automatically generated"/>
          <p:cNvPicPr preferRelativeResize="0"/>
          <p:nvPr/>
        </p:nvPicPr>
        <p:blipFill rotWithShape="1">
          <a:blip r:embed="rId3">
            <a:alphaModFix/>
          </a:blip>
          <a:srcRect/>
          <a:stretch/>
        </p:blipFill>
        <p:spPr>
          <a:xfrm>
            <a:off x="6213764" y="1221616"/>
            <a:ext cx="5733473" cy="4195404"/>
          </a:xfrm>
          <a:prstGeom prst="rect">
            <a:avLst/>
          </a:prstGeom>
          <a:noFill/>
          <a:ln>
            <a:noFill/>
          </a:ln>
        </p:spPr>
      </p:pic>
      <p:sp>
        <p:nvSpPr>
          <p:cNvPr id="2" name="TextBox 1">
            <a:extLst>
              <a:ext uri="{FF2B5EF4-FFF2-40B4-BE49-F238E27FC236}">
                <a16:creationId xmlns:a16="http://schemas.microsoft.com/office/drawing/2014/main" id="{65390845-C9B4-2D64-B164-F0B873E9DFEE}"/>
              </a:ext>
            </a:extLst>
          </p:cNvPr>
          <p:cNvSpPr txBox="1"/>
          <p:nvPr/>
        </p:nvSpPr>
        <p:spPr>
          <a:xfrm>
            <a:off x="4079631" y="5709138"/>
            <a:ext cx="786618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latin typeface="Georgia"/>
              </a:rPr>
              <a:t>Siege: Blocking the supply lines and escape routes of a city to force it to surrender. A siege usually meant one army trapped in a city, slowly running out of food and fresh water, with the opposing army camped outside.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66242" y="-2742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Georgia"/>
              <a:buNone/>
            </a:pPr>
            <a:r>
              <a:rPr lang="en-US"/>
              <a:t>Stalemate and Siege</a:t>
            </a:r>
            <a:endParaRPr/>
          </a:p>
        </p:txBody>
      </p:sp>
      <p:sp>
        <p:nvSpPr>
          <p:cNvPr id="109" name="Google Shape;109;p6"/>
          <p:cNvSpPr txBox="1">
            <a:spLocks noGrp="1"/>
          </p:cNvSpPr>
          <p:nvPr>
            <p:ph type="body" idx="3"/>
          </p:nvPr>
        </p:nvSpPr>
        <p:spPr>
          <a:xfrm>
            <a:off x="411019" y="630527"/>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a:solidFill>
                  <a:schemeClr val="accent1"/>
                </a:solidFill>
                <a:latin typeface="Arial"/>
                <a:ea typeface="Arial"/>
                <a:cs typeface="Arial"/>
                <a:sym typeface="Arial"/>
              </a:rPr>
              <a:t>Atlanta</a:t>
            </a:r>
            <a:endParaRPr sz="2800">
              <a:solidFill>
                <a:schemeClr val="accent1"/>
              </a:solidFill>
            </a:endParaRPr>
          </a:p>
        </p:txBody>
      </p:sp>
      <p:sp>
        <p:nvSpPr>
          <p:cNvPr id="110" name="Google Shape;110;p6"/>
          <p:cNvSpPr txBox="1">
            <a:spLocks noGrp="1"/>
          </p:cNvSpPr>
          <p:nvPr>
            <p:ph type="body" idx="4"/>
          </p:nvPr>
        </p:nvSpPr>
        <p:spPr>
          <a:xfrm>
            <a:off x="145474" y="1396713"/>
            <a:ext cx="6753368" cy="4421762"/>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chemeClr val="dk1"/>
              </a:buClr>
              <a:buSzPts val="2200"/>
              <a:buChar char="•"/>
            </a:pPr>
            <a:r>
              <a:rPr lang="en-US" sz="2200" dirty="0"/>
              <a:t>Major General William T. Sherman sent by Grant to</a:t>
            </a:r>
            <a:r>
              <a:rPr lang="en-US" sz="2200" b="1" dirty="0"/>
              <a:t> 1. </a:t>
            </a:r>
            <a:r>
              <a:rPr lang="en-US" sz="2200" dirty="0"/>
              <a:t>destroy Confederate General Joseph E. Johnston's army and </a:t>
            </a:r>
            <a:r>
              <a:rPr lang="en-US" sz="2200" b="1" dirty="0"/>
              <a:t>2.</a:t>
            </a:r>
            <a:r>
              <a:rPr lang="en-US" sz="2200" dirty="0"/>
              <a:t> capture Atlanta in 1864</a:t>
            </a:r>
            <a:endParaRPr sz="2600" dirty="0"/>
          </a:p>
          <a:p>
            <a:pPr marL="685800" lvl="1" indent="-215900">
              <a:buClr>
                <a:srgbClr val="003F77"/>
              </a:buClr>
              <a:buSzPts val="2200"/>
            </a:pPr>
            <a:r>
              <a:rPr lang="en-US" sz="2200" dirty="0">
                <a:solidFill>
                  <a:srgbClr val="003F77"/>
                </a:solidFill>
              </a:rPr>
              <a:t>Importance - Atlanta is a huge industrial, commercial and supply center. </a:t>
            </a:r>
            <a:endParaRPr sz="2200"/>
          </a:p>
          <a:p>
            <a:pPr marL="228600" lvl="0" indent="-215900" algn="l" rtl="0">
              <a:lnSpc>
                <a:spcPct val="90000"/>
              </a:lnSpc>
              <a:spcBef>
                <a:spcPts val="1000"/>
              </a:spcBef>
              <a:spcAft>
                <a:spcPts val="0"/>
              </a:spcAft>
              <a:buClr>
                <a:srgbClr val="003F77"/>
              </a:buClr>
              <a:buSzPts val="2200"/>
              <a:buChar char="•"/>
            </a:pPr>
            <a:r>
              <a:rPr lang="en-US" sz="2200" dirty="0">
                <a:solidFill>
                  <a:srgbClr val="003F77"/>
                </a:solidFill>
              </a:rPr>
              <a:t>Sherman drives Johnston back to the outskirts</a:t>
            </a:r>
            <a:endParaRPr sz="2600" dirty="0"/>
          </a:p>
          <a:p>
            <a:pPr marL="685800" lvl="1" indent="-215900" algn="l" rtl="0">
              <a:lnSpc>
                <a:spcPct val="90000"/>
              </a:lnSpc>
              <a:spcBef>
                <a:spcPts val="500"/>
              </a:spcBef>
              <a:spcAft>
                <a:spcPts val="0"/>
              </a:spcAft>
              <a:buClr>
                <a:srgbClr val="003F77"/>
              </a:buClr>
              <a:buSzPts val="2200"/>
              <a:buChar char="•"/>
            </a:pPr>
            <a:r>
              <a:rPr lang="en-US" sz="2200" dirty="0">
                <a:solidFill>
                  <a:srgbClr val="003F77"/>
                </a:solidFill>
              </a:rPr>
              <a:t>Johnston replaced by John Bell Hood, who leads more aggressive frontal assaults against Sherman that also fail</a:t>
            </a:r>
            <a:endParaRPr sz="2200" dirty="0">
              <a:solidFill>
                <a:srgbClr val="003F77"/>
              </a:solidFill>
            </a:endParaRPr>
          </a:p>
          <a:p>
            <a:pPr marL="685800" lvl="1" indent="-215900" algn="l" rtl="0">
              <a:lnSpc>
                <a:spcPct val="90000"/>
              </a:lnSpc>
              <a:spcBef>
                <a:spcPts val="500"/>
              </a:spcBef>
              <a:spcAft>
                <a:spcPts val="0"/>
              </a:spcAft>
              <a:buClr>
                <a:srgbClr val="003F77"/>
              </a:buClr>
              <a:buSzPts val="2200"/>
              <a:buChar char="•"/>
            </a:pPr>
            <a:r>
              <a:rPr lang="en-US" sz="2200" dirty="0">
                <a:solidFill>
                  <a:srgbClr val="003F77"/>
                </a:solidFill>
              </a:rPr>
              <a:t>Sherman unsuccessful at directly taking the city</a:t>
            </a:r>
            <a:endParaRPr sz="2200" dirty="0"/>
          </a:p>
          <a:p>
            <a:pPr marL="228600" lvl="0" indent="-215900" algn="l" rtl="0">
              <a:lnSpc>
                <a:spcPct val="90000"/>
              </a:lnSpc>
              <a:spcBef>
                <a:spcPts val="1000"/>
              </a:spcBef>
              <a:spcAft>
                <a:spcPts val="0"/>
              </a:spcAft>
              <a:buClr>
                <a:srgbClr val="003F77"/>
              </a:buClr>
              <a:buSzPts val="2200"/>
              <a:buChar char="•"/>
            </a:pPr>
            <a:r>
              <a:rPr lang="en-US" sz="2200" dirty="0">
                <a:solidFill>
                  <a:srgbClr val="003F77"/>
                </a:solidFill>
              </a:rPr>
              <a:t>Siege of Atlanta throughout August</a:t>
            </a:r>
            <a:endParaRPr sz="1800" dirty="0">
              <a:solidFill>
                <a:srgbClr val="003F77"/>
              </a:solidFill>
            </a:endParaRPr>
          </a:p>
          <a:p>
            <a:pPr marL="685800" lvl="1" indent="-127000" algn="l" rtl="0">
              <a:lnSpc>
                <a:spcPct val="90000"/>
              </a:lnSpc>
              <a:spcBef>
                <a:spcPts val="500"/>
              </a:spcBef>
              <a:spcAft>
                <a:spcPts val="0"/>
              </a:spcAft>
              <a:buClr>
                <a:schemeClr val="accent1"/>
              </a:buClr>
              <a:buSzPts val="1600"/>
              <a:buNone/>
            </a:pPr>
            <a:endParaRPr sz="1600">
              <a:solidFill>
                <a:srgbClr val="003F77"/>
              </a:solidFill>
            </a:endParaRPr>
          </a:p>
        </p:txBody>
      </p:sp>
      <p:pic>
        <p:nvPicPr>
          <p:cNvPr id="111" name="Google Shape;111;p6" descr="Map&#10;&#10;Description automatically generated"/>
          <p:cNvPicPr preferRelativeResize="0"/>
          <p:nvPr/>
        </p:nvPicPr>
        <p:blipFill rotWithShape="1">
          <a:blip r:embed="rId3">
            <a:alphaModFix/>
          </a:blip>
          <a:srcRect/>
          <a:stretch/>
        </p:blipFill>
        <p:spPr>
          <a:xfrm>
            <a:off x="7252855" y="485598"/>
            <a:ext cx="4428835" cy="58752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64655" y="-505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Georgia"/>
              <a:buNone/>
            </a:pPr>
            <a:r>
              <a:rPr lang="en-US"/>
              <a:t>Changing Nature of Warfare</a:t>
            </a:r>
            <a:endParaRPr/>
          </a:p>
        </p:txBody>
      </p:sp>
      <p:sp>
        <p:nvSpPr>
          <p:cNvPr id="117" name="Google Shape;117;p7"/>
          <p:cNvSpPr txBox="1">
            <a:spLocks noGrp="1"/>
          </p:cNvSpPr>
          <p:nvPr>
            <p:ph type="body" idx="1"/>
          </p:nvPr>
        </p:nvSpPr>
        <p:spPr>
          <a:xfrm>
            <a:off x="4475019" y="913535"/>
            <a:ext cx="7559965" cy="580199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accent1"/>
              </a:buClr>
              <a:buSzPct val="100000"/>
              <a:buNone/>
            </a:pPr>
            <a:r>
              <a:rPr lang="en-US" sz="2400">
                <a:solidFill>
                  <a:schemeClr val="accent1"/>
                </a:solidFill>
                <a:latin typeface="Arial"/>
                <a:ea typeface="Arial"/>
                <a:cs typeface="Arial"/>
                <a:sym typeface="Arial"/>
              </a:rPr>
              <a:t>Trench Warfare</a:t>
            </a:r>
            <a:endParaRPr sz="2400" b="0">
              <a:solidFill>
                <a:schemeClr val="accent1"/>
              </a:solidFill>
              <a:latin typeface="Georgia"/>
              <a:ea typeface="Georgia"/>
              <a:cs typeface="Georgia"/>
              <a:sym typeface="Georgia"/>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Used early in the war, but to a limited extent</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Rifle pits, </a:t>
            </a:r>
            <a:r>
              <a:rPr lang="en-US" sz="2400" b="0">
                <a:solidFill>
                  <a:srgbClr val="003F7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abatis,</a:t>
            </a:r>
            <a:r>
              <a:rPr lang="en-US" sz="2400" b="0">
                <a:solidFill>
                  <a:srgbClr val="003F77"/>
                </a:solidFill>
              </a:rPr>
              <a:t> long interconnected systems of trenches</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Petersburg front: 292 days, over 40 miles</a:t>
            </a:r>
            <a:endParaRPr/>
          </a:p>
          <a:p>
            <a:pPr marL="0" lvl="0" indent="0" algn="l" rtl="0">
              <a:lnSpc>
                <a:spcPct val="90000"/>
              </a:lnSpc>
              <a:spcBef>
                <a:spcPts val="1000"/>
              </a:spcBef>
              <a:spcAft>
                <a:spcPts val="0"/>
              </a:spcAft>
              <a:buClr>
                <a:schemeClr val="accent1"/>
              </a:buClr>
              <a:buSzPct val="100000"/>
              <a:buNone/>
            </a:pPr>
            <a:r>
              <a:rPr lang="en-US" sz="2400">
                <a:solidFill>
                  <a:schemeClr val="accent1"/>
                </a:solidFill>
                <a:latin typeface="Arial"/>
                <a:ea typeface="Arial"/>
                <a:cs typeface="Arial"/>
                <a:sym typeface="Arial"/>
              </a:rPr>
              <a:t>Sieges</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latin typeface="Georgia"/>
                <a:ea typeface="Georgia"/>
                <a:cs typeface="Georgia"/>
                <a:sym typeface="Georgia"/>
              </a:rPr>
              <a:t>If</a:t>
            </a:r>
            <a:r>
              <a:rPr lang="en-US" sz="2400" b="0">
                <a:solidFill>
                  <a:srgbClr val="003F77"/>
                </a:solidFill>
              </a:rPr>
              <a:t> directly assaulting and capturing a city was impossible</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Cut off and starved out a city or garrison until they surrendered</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Notable examples: Vicksburg, Atlanta, Petersburg</a:t>
            </a:r>
            <a:endParaRPr/>
          </a:p>
          <a:p>
            <a:pPr marL="0" lvl="0" indent="0" algn="l" rtl="0">
              <a:lnSpc>
                <a:spcPct val="90000"/>
              </a:lnSpc>
              <a:spcBef>
                <a:spcPts val="1000"/>
              </a:spcBef>
              <a:spcAft>
                <a:spcPts val="0"/>
              </a:spcAft>
              <a:buClr>
                <a:schemeClr val="accent1"/>
              </a:buClr>
              <a:buSzPct val="100000"/>
              <a:buNone/>
            </a:pPr>
            <a:r>
              <a:rPr lang="en-US" sz="2400">
                <a:solidFill>
                  <a:schemeClr val="accent1"/>
                </a:solidFill>
                <a:latin typeface="Arial"/>
                <a:ea typeface="Arial"/>
                <a:cs typeface="Arial"/>
                <a:sym typeface="Arial"/>
              </a:rPr>
              <a:t>Total War</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latin typeface="Georgia"/>
                <a:ea typeface="Georgia"/>
                <a:cs typeface="Georgia"/>
                <a:sym typeface="Georgia"/>
              </a:rPr>
              <a:t>Citizens</a:t>
            </a:r>
            <a:r>
              <a:rPr lang="en-US" sz="2400" b="0">
                <a:solidFill>
                  <a:srgbClr val="003F77"/>
                </a:solidFill>
              </a:rPr>
              <a:t> became increasingly affected by food and supply shortages</a:t>
            </a:r>
            <a:endParaRPr sz="2400" b="0"/>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Civilians' property was initially off limits, but that changed the longer the war went on</a:t>
            </a:r>
            <a:endParaRPr/>
          </a:p>
          <a:p>
            <a:pPr marL="914400" lvl="1" indent="-217169" algn="l" rtl="0">
              <a:lnSpc>
                <a:spcPct val="90000"/>
              </a:lnSpc>
              <a:spcBef>
                <a:spcPts val="500"/>
              </a:spcBef>
              <a:spcAft>
                <a:spcPts val="0"/>
              </a:spcAft>
              <a:buClr>
                <a:srgbClr val="003F77"/>
              </a:buClr>
              <a:buSzPct val="100000"/>
              <a:buChar char="•"/>
            </a:pPr>
            <a:r>
              <a:rPr lang="en-US" b="0">
                <a:solidFill>
                  <a:srgbClr val="003F77"/>
                </a:solidFill>
              </a:rPr>
              <a:t>Ie: Scorched Earth policy and Sherman's March to the Sea</a:t>
            </a:r>
            <a:endParaRPr/>
          </a:p>
          <a:p>
            <a:pPr marL="0" lvl="0" indent="0" algn="l" rtl="0">
              <a:lnSpc>
                <a:spcPct val="90000"/>
              </a:lnSpc>
              <a:spcBef>
                <a:spcPts val="1000"/>
              </a:spcBef>
              <a:spcAft>
                <a:spcPts val="0"/>
              </a:spcAft>
              <a:buClr>
                <a:schemeClr val="accent1"/>
              </a:buClr>
              <a:buSzPct val="100000"/>
              <a:buNone/>
            </a:pPr>
            <a:r>
              <a:rPr lang="en-US" sz="2400">
                <a:solidFill>
                  <a:schemeClr val="accent1"/>
                </a:solidFill>
                <a:latin typeface="Arial"/>
                <a:ea typeface="Arial"/>
                <a:cs typeface="Arial"/>
                <a:sym typeface="Arial"/>
              </a:rPr>
              <a:t>Scale of Battles</a:t>
            </a:r>
            <a:endParaRPr sz="2400" b="0">
              <a:solidFill>
                <a:schemeClr val="accent1"/>
              </a:solidFill>
              <a:latin typeface="Georgia"/>
              <a:ea typeface="Georgia"/>
              <a:cs typeface="Georgia"/>
              <a:sym typeface="Georgia"/>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latin typeface="Georgia"/>
                <a:ea typeface="Georgia"/>
                <a:cs typeface="Georgia"/>
                <a:sym typeface="Georgia"/>
              </a:rPr>
              <a:t>Man-power</a:t>
            </a:r>
            <a:r>
              <a:rPr lang="en-US" sz="2400" b="0">
                <a:solidFill>
                  <a:srgbClr val="003F77"/>
                </a:solidFill>
              </a:rPr>
              <a:t> vastly increased on the Union side</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Northern armies in 1864 vastly outnumbered their armies in 1861-62</a:t>
            </a:r>
            <a:endParaRPr/>
          </a:p>
          <a:p>
            <a:pPr marL="457200" lvl="0" indent="-445769" algn="l" rtl="0">
              <a:lnSpc>
                <a:spcPct val="90000"/>
              </a:lnSpc>
              <a:spcBef>
                <a:spcPts val="1000"/>
              </a:spcBef>
              <a:spcAft>
                <a:spcPts val="0"/>
              </a:spcAft>
              <a:buClr>
                <a:srgbClr val="003F77"/>
              </a:buClr>
              <a:buSzPct val="100000"/>
              <a:buChar char="•"/>
            </a:pPr>
            <a:r>
              <a:rPr lang="en-US" sz="2400" b="0">
                <a:solidFill>
                  <a:srgbClr val="003F77"/>
                </a:solidFill>
              </a:rPr>
              <a:t>More men meant larger battles and more casualties</a:t>
            </a:r>
            <a:endParaRPr/>
          </a:p>
          <a:p>
            <a:pPr marL="1143000" lvl="2" indent="-130175" algn="l" rtl="0">
              <a:lnSpc>
                <a:spcPct val="90000"/>
              </a:lnSpc>
              <a:spcBef>
                <a:spcPts val="500"/>
              </a:spcBef>
              <a:spcAft>
                <a:spcPts val="0"/>
              </a:spcAft>
              <a:buClr>
                <a:schemeClr val="dk1"/>
              </a:buClr>
              <a:buSzPct val="100000"/>
              <a:buNone/>
            </a:pPr>
            <a:endParaRPr>
              <a:solidFill>
                <a:srgbClr val="003F77"/>
              </a:solidFill>
            </a:endParaRPr>
          </a:p>
          <a:p>
            <a:pPr marL="914400" lvl="2" indent="0" algn="l" rtl="0">
              <a:lnSpc>
                <a:spcPct val="90000"/>
              </a:lnSpc>
              <a:spcBef>
                <a:spcPts val="500"/>
              </a:spcBef>
              <a:spcAft>
                <a:spcPts val="0"/>
              </a:spcAft>
              <a:buClr>
                <a:schemeClr val="dk1"/>
              </a:buClr>
              <a:buSzPct val="100000"/>
              <a:buNone/>
            </a:pPr>
            <a:endParaRPr>
              <a:solidFill>
                <a:srgbClr val="003F77"/>
              </a:solidFill>
            </a:endParaRPr>
          </a:p>
          <a:p>
            <a:pPr marL="914400" lvl="2" indent="0" algn="l" rtl="0">
              <a:lnSpc>
                <a:spcPct val="90000"/>
              </a:lnSpc>
              <a:spcBef>
                <a:spcPts val="500"/>
              </a:spcBef>
              <a:spcAft>
                <a:spcPts val="0"/>
              </a:spcAft>
              <a:buClr>
                <a:schemeClr val="dk1"/>
              </a:buClr>
              <a:buSzPct val="100000"/>
              <a:buNone/>
            </a:pPr>
            <a:endParaRPr sz="2400">
              <a:solidFill>
                <a:srgbClr val="003F77"/>
              </a:solidFill>
            </a:endParaRPr>
          </a:p>
        </p:txBody>
      </p:sp>
      <p:pic>
        <p:nvPicPr>
          <p:cNvPr id="118" name="Google Shape;118;p7" descr="A picture containing outdoor, sky, white, fence&#10;&#10;Description automatically generated"/>
          <p:cNvPicPr preferRelativeResize="0"/>
          <p:nvPr/>
        </p:nvPicPr>
        <p:blipFill rotWithShape="1">
          <a:blip r:embed="rId3">
            <a:alphaModFix/>
          </a:blip>
          <a:srcRect/>
          <a:stretch/>
        </p:blipFill>
        <p:spPr>
          <a:xfrm>
            <a:off x="556491" y="1041112"/>
            <a:ext cx="3666835" cy="2062594"/>
          </a:xfrm>
          <a:prstGeom prst="rect">
            <a:avLst/>
          </a:prstGeom>
          <a:noFill/>
          <a:ln>
            <a:noFill/>
          </a:ln>
        </p:spPr>
      </p:pic>
      <p:pic>
        <p:nvPicPr>
          <p:cNvPr id="119" name="Google Shape;119;p7" descr="A picture containing text, outdoor, horse, people&#10;&#10;Description automatically generated"/>
          <p:cNvPicPr preferRelativeResize="0"/>
          <p:nvPr/>
        </p:nvPicPr>
        <p:blipFill rotWithShape="1">
          <a:blip r:embed="rId4">
            <a:alphaModFix/>
          </a:blip>
          <a:srcRect/>
          <a:stretch/>
        </p:blipFill>
        <p:spPr>
          <a:xfrm>
            <a:off x="394855" y="3373753"/>
            <a:ext cx="4001654" cy="2315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168564" y="-5051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Georgia"/>
              <a:buNone/>
            </a:pPr>
            <a:r>
              <a:rPr lang="en-US"/>
              <a:t>An Election at Stake</a:t>
            </a:r>
            <a:endParaRPr/>
          </a:p>
        </p:txBody>
      </p:sp>
      <p:sp>
        <p:nvSpPr>
          <p:cNvPr id="125" name="Google Shape;125;p8"/>
          <p:cNvSpPr txBox="1">
            <a:spLocks noGrp="1"/>
          </p:cNvSpPr>
          <p:nvPr>
            <p:ph type="body" idx="1"/>
          </p:nvPr>
        </p:nvSpPr>
        <p:spPr>
          <a:xfrm>
            <a:off x="87745" y="878899"/>
            <a:ext cx="12362872" cy="378154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US">
                <a:solidFill>
                  <a:schemeClr val="accent1"/>
                </a:solidFill>
                <a:latin typeface="Arial"/>
                <a:ea typeface="Arial"/>
                <a:cs typeface="Arial"/>
                <a:sym typeface="Arial"/>
              </a:rPr>
              <a:t>November 1864: US Presidential Election</a:t>
            </a:r>
            <a:endParaRPr>
              <a:solidFill>
                <a:schemeClr val="accent1"/>
              </a:solidFill>
              <a:latin typeface="Arial"/>
              <a:ea typeface="Arial"/>
              <a:cs typeface="Arial"/>
              <a:sym typeface="Arial"/>
            </a:endParaRPr>
          </a:p>
          <a:p>
            <a:pPr marL="685800" lvl="1" indent="-228600" algn="l" rtl="0">
              <a:lnSpc>
                <a:spcPct val="90000"/>
              </a:lnSpc>
              <a:spcBef>
                <a:spcPts val="500"/>
              </a:spcBef>
              <a:spcAft>
                <a:spcPts val="0"/>
              </a:spcAft>
              <a:buClr>
                <a:srgbClr val="003F77"/>
              </a:buClr>
              <a:buSzPts val="2400"/>
              <a:buChar char="•"/>
            </a:pPr>
            <a:r>
              <a:rPr lang="en-US">
                <a:solidFill>
                  <a:srgbClr val="003F77"/>
                </a:solidFill>
              </a:rPr>
              <a:t>Abraham Lincoln versus Democratic challenge George McClellan (Yes! His former general)</a:t>
            </a:r>
            <a:endParaRPr/>
          </a:p>
          <a:p>
            <a:pPr marL="1143000" lvl="2" indent="-228600" algn="l" rtl="0">
              <a:lnSpc>
                <a:spcPct val="90000"/>
              </a:lnSpc>
              <a:spcBef>
                <a:spcPts val="500"/>
              </a:spcBef>
              <a:spcAft>
                <a:spcPts val="0"/>
              </a:spcAft>
              <a:buClr>
                <a:srgbClr val="003F77"/>
              </a:buClr>
              <a:buSzPts val="2400"/>
              <a:buChar char="•"/>
            </a:pPr>
            <a:r>
              <a:rPr lang="en-US" sz="2400">
                <a:solidFill>
                  <a:srgbClr val="003F77"/>
                </a:solidFill>
              </a:rPr>
              <a:t>Platforms:</a:t>
            </a:r>
            <a:endParaRPr/>
          </a:p>
          <a:p>
            <a:pPr marL="1600200" lvl="3" indent="-228600" algn="l" rtl="0">
              <a:lnSpc>
                <a:spcPct val="90000"/>
              </a:lnSpc>
              <a:spcBef>
                <a:spcPts val="500"/>
              </a:spcBef>
              <a:spcAft>
                <a:spcPts val="0"/>
              </a:spcAft>
              <a:buClr>
                <a:srgbClr val="003F77"/>
              </a:buClr>
              <a:buSzPts val="2400"/>
              <a:buChar char="•"/>
            </a:pPr>
            <a:r>
              <a:rPr lang="en-US" sz="2400">
                <a:solidFill>
                  <a:srgbClr val="003F77"/>
                </a:solidFill>
              </a:rPr>
              <a:t>Republican: continue the war to the end, emancipation remains as a war aim</a:t>
            </a:r>
            <a:endParaRPr sz="2400"/>
          </a:p>
          <a:p>
            <a:pPr marL="1600200" lvl="3" indent="-228600" algn="l" rtl="0">
              <a:lnSpc>
                <a:spcPct val="90000"/>
              </a:lnSpc>
              <a:spcBef>
                <a:spcPts val="500"/>
              </a:spcBef>
              <a:spcAft>
                <a:spcPts val="0"/>
              </a:spcAft>
              <a:buClr>
                <a:srgbClr val="003F77"/>
              </a:buClr>
              <a:buSzPts val="2400"/>
              <a:buChar char="•"/>
            </a:pPr>
            <a:r>
              <a:rPr lang="en-US" sz="2400">
                <a:solidFill>
                  <a:srgbClr val="003F77"/>
                </a:solidFill>
              </a:rPr>
              <a:t>Democratic: sue for peace, rescind emancipation</a:t>
            </a:r>
            <a:endParaRPr sz="2400">
              <a:solidFill>
                <a:srgbClr val="003F77"/>
              </a:solidFill>
            </a:endParaRPr>
          </a:p>
          <a:p>
            <a:pPr marL="685800" lvl="1" indent="-228600" algn="l" rtl="0">
              <a:lnSpc>
                <a:spcPct val="90000"/>
              </a:lnSpc>
              <a:spcBef>
                <a:spcPts val="500"/>
              </a:spcBef>
              <a:spcAft>
                <a:spcPts val="0"/>
              </a:spcAft>
              <a:buClr>
                <a:srgbClr val="003F77"/>
              </a:buClr>
              <a:buSzPts val="2400"/>
              <a:buChar char="•"/>
            </a:pPr>
            <a:r>
              <a:rPr lang="en-US">
                <a:solidFill>
                  <a:srgbClr val="003F77"/>
                </a:solidFill>
              </a:rPr>
              <a:t>Dependent upon military successes</a:t>
            </a:r>
            <a:endParaRPr/>
          </a:p>
          <a:p>
            <a:pPr marL="1143000" lvl="2" indent="-228600" algn="l" rtl="0">
              <a:lnSpc>
                <a:spcPct val="90000"/>
              </a:lnSpc>
              <a:spcBef>
                <a:spcPts val="500"/>
              </a:spcBef>
              <a:spcAft>
                <a:spcPts val="0"/>
              </a:spcAft>
              <a:buClr>
                <a:srgbClr val="003F77"/>
              </a:buClr>
              <a:buSzPts val="2400"/>
              <a:buChar char="•"/>
            </a:pPr>
            <a:r>
              <a:rPr lang="en-US" sz="2400">
                <a:solidFill>
                  <a:srgbClr val="003F77"/>
                </a:solidFill>
              </a:rPr>
              <a:t>Importance of soldiers' vote</a:t>
            </a:r>
            <a:endParaRPr sz="2400">
              <a:solidFill>
                <a:srgbClr val="003F77"/>
              </a:solidFill>
            </a:endParaRPr>
          </a:p>
          <a:p>
            <a:pPr marL="914400" lvl="2" indent="0" algn="l" rtl="0">
              <a:lnSpc>
                <a:spcPct val="90000"/>
              </a:lnSpc>
              <a:spcBef>
                <a:spcPts val="500"/>
              </a:spcBef>
              <a:spcAft>
                <a:spcPts val="0"/>
              </a:spcAft>
              <a:buClr>
                <a:schemeClr val="dk1"/>
              </a:buClr>
              <a:buSzPts val="2000"/>
              <a:buNone/>
            </a:pPr>
            <a:endParaRPr>
              <a:solidFill>
                <a:srgbClr val="003F77"/>
              </a:solidFill>
            </a:endParaRPr>
          </a:p>
        </p:txBody>
      </p:sp>
      <p:pic>
        <p:nvPicPr>
          <p:cNvPr id="126" name="Google Shape;126;p8" descr="A picture containing text, book, outdoor, person&#10;&#10;Description automatically generated"/>
          <p:cNvPicPr preferRelativeResize="0"/>
          <p:nvPr/>
        </p:nvPicPr>
        <p:blipFill rotWithShape="1">
          <a:blip r:embed="rId3">
            <a:alphaModFix/>
          </a:blip>
          <a:srcRect/>
          <a:stretch/>
        </p:blipFill>
        <p:spPr>
          <a:xfrm>
            <a:off x="6298975" y="3384325"/>
            <a:ext cx="4522075" cy="314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831850" y="1575531"/>
            <a:ext cx="10515600" cy="185548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Georgia"/>
              <a:buNone/>
            </a:pPr>
            <a:r>
              <a:rPr lang="en-US" sz="4000"/>
              <a:t>Prepare to experience the Civil War, 1864...</a:t>
            </a:r>
            <a:endParaRPr/>
          </a:p>
        </p:txBody>
      </p:sp>
      <p:sp>
        <p:nvSpPr>
          <p:cNvPr id="132" name="Google Shape;132;p9"/>
          <p:cNvSpPr txBox="1"/>
          <p:nvPr/>
        </p:nvSpPr>
        <p:spPr>
          <a:xfrm>
            <a:off x="845128" y="3431309"/>
            <a:ext cx="1050174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In the Trenches</a:t>
            </a:r>
            <a:r>
              <a:rPr lang="en-US" sz="2800">
                <a:solidFill>
                  <a:schemeClr val="dk1"/>
                </a:solidFill>
                <a:latin typeface="Georgia"/>
                <a:ea typeface="Georgia"/>
                <a:cs typeface="Georgia"/>
                <a:sym typeface="Georgia"/>
              </a:rPr>
              <a:t> | </a:t>
            </a:r>
            <a:r>
              <a:rPr lang="en-US" sz="2800" u="sng">
                <a:solidFill>
                  <a:schemeClr val="dk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The Attack!</a:t>
            </a:r>
            <a:r>
              <a:rPr lang="en-US" sz="2800">
                <a:solidFill>
                  <a:schemeClr val="dk1"/>
                </a:solidFill>
                <a:latin typeface="Georgia"/>
                <a:ea typeface="Georgia"/>
                <a:cs typeface="Georgia"/>
                <a:sym typeface="Georgia"/>
              </a:rPr>
              <a:t> | </a:t>
            </a:r>
            <a:r>
              <a:rPr lang="en-US" sz="2800" u="sng">
                <a:solidFill>
                  <a:schemeClr val="dk1"/>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On Patrol</a:t>
            </a:r>
            <a:r>
              <a:rPr lang="en-US" sz="2800">
                <a:solidFill>
                  <a:schemeClr val="dk1"/>
                </a:solidFill>
                <a:latin typeface="Georgia"/>
                <a:ea typeface="Georgia"/>
                <a:cs typeface="Georgia"/>
                <a:sym typeface="Georgia"/>
              </a:rPr>
              <a:t> | </a:t>
            </a:r>
            <a:r>
              <a:rPr lang="en-US" sz="2800" u="sng">
                <a:solidFill>
                  <a:schemeClr val="dk1"/>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The Union Hospital</a:t>
            </a:r>
            <a:endParaRPr sz="2800">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American Battlefield Trust">
      <a:dk1>
        <a:srgbClr val="003F77"/>
      </a:dk1>
      <a:lt1>
        <a:srgbClr val="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Thumbnail xmlns="99639bad-cfa9-4ce6-b936-580a309075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DA5A0-AB92-42F9-A9E2-D08B59DA9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405AE-5963-47F9-BB65-6CDF712A3DC6}">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3.xml><?xml version="1.0" encoding="utf-8"?>
<ds:datastoreItem xmlns:ds="http://schemas.openxmlformats.org/officeDocument/2006/customXml" ds:itemID="{EB0FE012-7557-4157-BB59-182A574A47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Civil War 1864: A Virtual Reality Experience</vt:lpstr>
      <vt:lpstr>The Civil War in 1864 New Leadership, Stalemate and Siege, the Changing Nature of Warfare, and an Election at Stake</vt:lpstr>
      <vt:lpstr>The Last Three Years</vt:lpstr>
      <vt:lpstr>New Leadership</vt:lpstr>
      <vt:lpstr>Stalemate and Siege</vt:lpstr>
      <vt:lpstr>Stalemate and Siege</vt:lpstr>
      <vt:lpstr>Changing Nature of Warfare</vt:lpstr>
      <vt:lpstr>An Election at Stake</vt:lpstr>
      <vt:lpstr>Prepare to experience the Civil War, 1864...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1864: A Virtual Reality Experience</dc:title>
  <dc:creator>Dan Davis</dc:creator>
  <cp:revision>54</cp:revision>
  <dcterms:created xsi:type="dcterms:W3CDTF">2019-06-11T12:13:11Z</dcterms:created>
  <dcterms:modified xsi:type="dcterms:W3CDTF">2024-07-23T13:36:56Z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