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923" r:id="rId6"/>
    <p:sldId id="968" r:id="rId7"/>
    <p:sldId id="948" r:id="rId8"/>
    <p:sldId id="964" r:id="rId9"/>
    <p:sldId id="965" r:id="rId10"/>
    <p:sldId id="963" r:id="rId11"/>
    <p:sldId id="955" r:id="rId12"/>
    <p:sldId id="925" r:id="rId13"/>
    <p:sldId id="967" r:id="rId14"/>
    <p:sldId id="952" r:id="rId15"/>
    <p:sldId id="927" r:id="rId16"/>
    <p:sldId id="931" r:id="rId17"/>
    <p:sldId id="930" r:id="rId18"/>
    <p:sldId id="929" r:id="rId19"/>
    <p:sldId id="9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23385-D333-3236-586C-1427B22488CD}" name="Sarah Kay Bierle" initials="SB" userId="S::sbierle@battlefields.org::7a74e778-0542-4b4c-97f2-b6f7086e69ac" providerId="AD"/>
  <p188:author id="{C929DBAB-1223-A284-9FBA-46E26EB5657B}" name="Cady Barterian" initials="CB" userId="S::cbarterian@battlefields.org::425b8955-617a-4a00-8191-e8cb3411da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035A5-09EB-9E1E-56C3-528E41CB7CA7}" v="33" dt="2024-06-06T21:38:40.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44C8E-684F-44B8-A7D4-77D4FE8F0C37}"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BE889F4-4069-4D29-A4A7-88E0A3A564DC}">
      <dgm:prSet/>
      <dgm:spPr/>
      <dgm:t>
        <a:bodyPr/>
        <a:lstStyle/>
        <a:p>
          <a:pPr rtl="0"/>
          <a:r>
            <a:rPr lang="en-US" b="0" dirty="0">
              <a:latin typeface="Georgia"/>
            </a:rPr>
            <a:t>Americans</a:t>
          </a:r>
          <a:r>
            <a:rPr lang="en-US" b="0" dirty="0"/>
            <a:t> sought a </a:t>
          </a:r>
          <a:r>
            <a:rPr lang="en-US" dirty="0">
              <a:latin typeface="Georgia"/>
            </a:rPr>
            <a:t>speedy victory to end the war by invading Canada on </a:t>
          </a:r>
          <a:r>
            <a:rPr lang="en-US" dirty="0">
              <a:solidFill>
                <a:srgbClr val="FF0000"/>
              </a:solidFill>
              <a:latin typeface="Georgia"/>
            </a:rPr>
            <a:t>July 12, 1812.</a:t>
          </a:r>
          <a:endParaRPr lang="en-US" dirty="0">
            <a:solidFill>
              <a:srgbClr val="FF0000"/>
            </a:solidFill>
          </a:endParaRPr>
        </a:p>
      </dgm:t>
    </dgm:pt>
    <dgm:pt modelId="{7484B357-6412-4FC6-8D75-822D5FFB38BA}" type="parTrans" cxnId="{7FAD409B-79A1-4838-8EDC-77B990C64126}">
      <dgm:prSet/>
      <dgm:spPr/>
      <dgm:t>
        <a:bodyPr/>
        <a:lstStyle/>
        <a:p>
          <a:endParaRPr lang="en-US"/>
        </a:p>
      </dgm:t>
    </dgm:pt>
    <dgm:pt modelId="{83704359-8642-4965-9912-DB2C22B087A9}" type="sibTrans" cxnId="{7FAD409B-79A1-4838-8EDC-77B990C64126}">
      <dgm:prSet/>
      <dgm:spPr/>
      <dgm:t>
        <a:bodyPr/>
        <a:lstStyle/>
        <a:p>
          <a:endParaRPr lang="en-US"/>
        </a:p>
      </dgm:t>
    </dgm:pt>
    <dgm:pt modelId="{AAA587E4-0037-430A-81AF-37D106EE2565}">
      <dgm:prSet/>
      <dgm:spPr/>
      <dgm:t>
        <a:bodyPr/>
        <a:lstStyle/>
        <a:p>
          <a:pPr rtl="0"/>
          <a:r>
            <a:rPr lang="en-US" b="0" dirty="0"/>
            <a:t>The poorly-coordinated invasion soon faltered, and Fort Detroit was surrendered to the British </a:t>
          </a:r>
          <a:r>
            <a:rPr lang="en-US" dirty="0">
              <a:latin typeface="Georgia"/>
            </a:rPr>
            <a:t>on </a:t>
          </a:r>
          <a:r>
            <a:rPr lang="en-US" dirty="0">
              <a:solidFill>
                <a:srgbClr val="FF0000"/>
              </a:solidFill>
              <a:latin typeface="Georgia"/>
            </a:rPr>
            <a:t>August 16, 1812.</a:t>
          </a:r>
          <a:endParaRPr lang="en-US" dirty="0">
            <a:solidFill>
              <a:srgbClr val="FF0000"/>
            </a:solidFill>
          </a:endParaRPr>
        </a:p>
      </dgm:t>
    </dgm:pt>
    <dgm:pt modelId="{9417E4EF-4CD0-4117-A257-60C021D8C2F5}" type="parTrans" cxnId="{74A09BAD-CFE8-4B38-B57E-4E06BF2F9597}">
      <dgm:prSet/>
      <dgm:spPr/>
      <dgm:t>
        <a:bodyPr/>
        <a:lstStyle/>
        <a:p>
          <a:endParaRPr lang="en-US"/>
        </a:p>
      </dgm:t>
    </dgm:pt>
    <dgm:pt modelId="{2653955D-2804-45D2-860A-C64E16C97142}" type="sibTrans" cxnId="{74A09BAD-CFE8-4B38-B57E-4E06BF2F9597}">
      <dgm:prSet/>
      <dgm:spPr/>
      <dgm:t>
        <a:bodyPr/>
        <a:lstStyle/>
        <a:p>
          <a:endParaRPr lang="en-US"/>
        </a:p>
      </dgm:t>
    </dgm:pt>
    <dgm:pt modelId="{5AA06D4A-9E3E-4901-8816-79860EDF83D0}">
      <dgm:prSet/>
      <dgm:spPr/>
      <dgm:t>
        <a:bodyPr/>
        <a:lstStyle/>
        <a:p>
          <a:pPr rtl="0"/>
          <a:r>
            <a:rPr lang="en-US" b="0" dirty="0">
              <a:latin typeface="Georgia"/>
            </a:rPr>
            <a:t>Despite American hopes, most</a:t>
          </a:r>
          <a:r>
            <a:rPr lang="en-US" b="0" dirty="0"/>
            <a:t> Canadians and Native Americans sided with </a:t>
          </a:r>
          <a:r>
            <a:rPr lang="en-US" dirty="0">
              <a:latin typeface="Georgia"/>
            </a:rPr>
            <a:t>the British.</a:t>
          </a:r>
          <a:endParaRPr lang="en-US" dirty="0"/>
        </a:p>
      </dgm:t>
    </dgm:pt>
    <dgm:pt modelId="{92561499-D3F1-489D-B762-F1ADE2D503A1}" type="parTrans" cxnId="{228CD15F-A925-4491-BBE6-DC8EFBF33140}">
      <dgm:prSet/>
      <dgm:spPr/>
      <dgm:t>
        <a:bodyPr/>
        <a:lstStyle/>
        <a:p>
          <a:endParaRPr lang="en-US"/>
        </a:p>
      </dgm:t>
    </dgm:pt>
    <dgm:pt modelId="{9378B136-C022-48F7-BE13-0CA6D19F66BE}" type="sibTrans" cxnId="{228CD15F-A925-4491-BBE6-DC8EFBF33140}">
      <dgm:prSet/>
      <dgm:spPr/>
      <dgm:t>
        <a:bodyPr/>
        <a:lstStyle/>
        <a:p>
          <a:endParaRPr lang="en-US"/>
        </a:p>
      </dgm:t>
    </dgm:pt>
    <dgm:pt modelId="{B56831B9-EC1A-4749-8105-74CAF194696E}" type="pres">
      <dgm:prSet presAssocID="{5BB44C8E-684F-44B8-A7D4-77D4FE8F0C37}" presName="hierChild1" presStyleCnt="0">
        <dgm:presLayoutVars>
          <dgm:chPref val="1"/>
          <dgm:dir/>
          <dgm:animOne val="branch"/>
          <dgm:animLvl val="lvl"/>
          <dgm:resizeHandles/>
        </dgm:presLayoutVars>
      </dgm:prSet>
      <dgm:spPr/>
    </dgm:pt>
    <dgm:pt modelId="{031708A3-B47D-4B3E-A5CD-2C2F46168C1F}" type="pres">
      <dgm:prSet presAssocID="{7BE889F4-4069-4D29-A4A7-88E0A3A564DC}" presName="hierRoot1" presStyleCnt="0"/>
      <dgm:spPr/>
    </dgm:pt>
    <dgm:pt modelId="{2025D257-A3E7-4B74-B5E5-A85EB5D3955B}" type="pres">
      <dgm:prSet presAssocID="{7BE889F4-4069-4D29-A4A7-88E0A3A564DC}" presName="composite" presStyleCnt="0"/>
      <dgm:spPr/>
    </dgm:pt>
    <dgm:pt modelId="{D01F467E-CF5C-4F2F-B775-CE8375B3EF28}" type="pres">
      <dgm:prSet presAssocID="{7BE889F4-4069-4D29-A4A7-88E0A3A564DC}" presName="background" presStyleLbl="node0" presStyleIdx="0" presStyleCnt="3"/>
      <dgm:spPr/>
    </dgm:pt>
    <dgm:pt modelId="{610F2ADB-02B8-4C8A-B632-2EE4B5751B6A}" type="pres">
      <dgm:prSet presAssocID="{7BE889F4-4069-4D29-A4A7-88E0A3A564DC}" presName="text" presStyleLbl="fgAcc0" presStyleIdx="0" presStyleCnt="3">
        <dgm:presLayoutVars>
          <dgm:chPref val="3"/>
        </dgm:presLayoutVars>
      </dgm:prSet>
      <dgm:spPr/>
    </dgm:pt>
    <dgm:pt modelId="{D1BF3A1E-7621-4448-81AD-181633C89776}" type="pres">
      <dgm:prSet presAssocID="{7BE889F4-4069-4D29-A4A7-88E0A3A564DC}" presName="hierChild2" presStyleCnt="0"/>
      <dgm:spPr/>
    </dgm:pt>
    <dgm:pt modelId="{C48ED0A9-94D2-4334-89B9-6009475492F1}" type="pres">
      <dgm:prSet presAssocID="{AAA587E4-0037-430A-81AF-37D106EE2565}" presName="hierRoot1" presStyleCnt="0"/>
      <dgm:spPr/>
    </dgm:pt>
    <dgm:pt modelId="{F07CF39F-3584-488A-B8DC-51D2C597CE39}" type="pres">
      <dgm:prSet presAssocID="{AAA587E4-0037-430A-81AF-37D106EE2565}" presName="composite" presStyleCnt="0"/>
      <dgm:spPr/>
    </dgm:pt>
    <dgm:pt modelId="{CF30E644-A438-4CAC-9570-11D19FE5341E}" type="pres">
      <dgm:prSet presAssocID="{AAA587E4-0037-430A-81AF-37D106EE2565}" presName="background" presStyleLbl="node0" presStyleIdx="1" presStyleCnt="3"/>
      <dgm:spPr/>
    </dgm:pt>
    <dgm:pt modelId="{66AF3410-36EE-4679-B41E-22345032CA57}" type="pres">
      <dgm:prSet presAssocID="{AAA587E4-0037-430A-81AF-37D106EE2565}" presName="text" presStyleLbl="fgAcc0" presStyleIdx="1" presStyleCnt="3">
        <dgm:presLayoutVars>
          <dgm:chPref val="3"/>
        </dgm:presLayoutVars>
      </dgm:prSet>
      <dgm:spPr/>
    </dgm:pt>
    <dgm:pt modelId="{8AA294ED-4764-4CE5-8910-A61FE17A3EFB}" type="pres">
      <dgm:prSet presAssocID="{AAA587E4-0037-430A-81AF-37D106EE2565}" presName="hierChild2" presStyleCnt="0"/>
      <dgm:spPr/>
    </dgm:pt>
    <dgm:pt modelId="{0BD0D2C4-CA26-4E72-9EC2-3E1D0E681D44}" type="pres">
      <dgm:prSet presAssocID="{5AA06D4A-9E3E-4901-8816-79860EDF83D0}" presName="hierRoot1" presStyleCnt="0"/>
      <dgm:spPr/>
    </dgm:pt>
    <dgm:pt modelId="{4F39130F-8BE8-419B-90A2-720B08592FF6}" type="pres">
      <dgm:prSet presAssocID="{5AA06D4A-9E3E-4901-8816-79860EDF83D0}" presName="composite" presStyleCnt="0"/>
      <dgm:spPr/>
    </dgm:pt>
    <dgm:pt modelId="{69EDF831-8711-499E-9C6C-47B4B47F2D02}" type="pres">
      <dgm:prSet presAssocID="{5AA06D4A-9E3E-4901-8816-79860EDF83D0}" presName="background" presStyleLbl="node0" presStyleIdx="2" presStyleCnt="3"/>
      <dgm:spPr/>
    </dgm:pt>
    <dgm:pt modelId="{24695145-EB69-4BA4-B0FD-C148D19428BF}" type="pres">
      <dgm:prSet presAssocID="{5AA06D4A-9E3E-4901-8816-79860EDF83D0}" presName="text" presStyleLbl="fgAcc0" presStyleIdx="2" presStyleCnt="3">
        <dgm:presLayoutVars>
          <dgm:chPref val="3"/>
        </dgm:presLayoutVars>
      </dgm:prSet>
      <dgm:spPr/>
    </dgm:pt>
    <dgm:pt modelId="{4E5B567B-E261-45A6-9F93-DAC8050FFBB2}" type="pres">
      <dgm:prSet presAssocID="{5AA06D4A-9E3E-4901-8816-79860EDF83D0}" presName="hierChild2" presStyleCnt="0"/>
      <dgm:spPr/>
    </dgm:pt>
  </dgm:ptLst>
  <dgm:cxnLst>
    <dgm:cxn modelId="{B2916E27-4311-4E32-9F4D-DA8A246CB19B}" type="presOf" srcId="{5BB44C8E-684F-44B8-A7D4-77D4FE8F0C37}" destId="{B56831B9-EC1A-4749-8105-74CAF194696E}" srcOrd="0" destOrd="0" presId="urn:microsoft.com/office/officeart/2005/8/layout/hierarchy1"/>
    <dgm:cxn modelId="{340B9D32-17E4-455C-BA5C-98C174695524}" type="presOf" srcId="{7BE889F4-4069-4D29-A4A7-88E0A3A564DC}" destId="{610F2ADB-02B8-4C8A-B632-2EE4B5751B6A}" srcOrd="0" destOrd="0" presId="urn:microsoft.com/office/officeart/2005/8/layout/hierarchy1"/>
    <dgm:cxn modelId="{228CD15F-A925-4491-BBE6-DC8EFBF33140}" srcId="{5BB44C8E-684F-44B8-A7D4-77D4FE8F0C37}" destId="{5AA06D4A-9E3E-4901-8816-79860EDF83D0}" srcOrd="2" destOrd="0" parTransId="{92561499-D3F1-489D-B762-F1ADE2D503A1}" sibTransId="{9378B136-C022-48F7-BE13-0CA6D19F66BE}"/>
    <dgm:cxn modelId="{7FAD409B-79A1-4838-8EDC-77B990C64126}" srcId="{5BB44C8E-684F-44B8-A7D4-77D4FE8F0C37}" destId="{7BE889F4-4069-4D29-A4A7-88E0A3A564DC}" srcOrd="0" destOrd="0" parTransId="{7484B357-6412-4FC6-8D75-822D5FFB38BA}" sibTransId="{83704359-8642-4965-9912-DB2C22B087A9}"/>
    <dgm:cxn modelId="{74A09BAD-CFE8-4B38-B57E-4E06BF2F9597}" srcId="{5BB44C8E-684F-44B8-A7D4-77D4FE8F0C37}" destId="{AAA587E4-0037-430A-81AF-37D106EE2565}" srcOrd="1" destOrd="0" parTransId="{9417E4EF-4CD0-4117-A257-60C021D8C2F5}" sibTransId="{2653955D-2804-45D2-860A-C64E16C97142}"/>
    <dgm:cxn modelId="{5462F4C4-3829-4F16-AE26-936545DFBA2C}" type="presOf" srcId="{5AA06D4A-9E3E-4901-8816-79860EDF83D0}" destId="{24695145-EB69-4BA4-B0FD-C148D19428BF}" srcOrd="0" destOrd="0" presId="urn:microsoft.com/office/officeart/2005/8/layout/hierarchy1"/>
    <dgm:cxn modelId="{2A95B5C9-C5C0-4227-8AAF-F24519492384}" type="presOf" srcId="{AAA587E4-0037-430A-81AF-37D106EE2565}" destId="{66AF3410-36EE-4679-B41E-22345032CA57}" srcOrd="0" destOrd="0" presId="urn:microsoft.com/office/officeart/2005/8/layout/hierarchy1"/>
    <dgm:cxn modelId="{B6F26D1B-5632-47A7-B11E-782001B93D09}" type="presParOf" srcId="{B56831B9-EC1A-4749-8105-74CAF194696E}" destId="{031708A3-B47D-4B3E-A5CD-2C2F46168C1F}" srcOrd="0" destOrd="0" presId="urn:microsoft.com/office/officeart/2005/8/layout/hierarchy1"/>
    <dgm:cxn modelId="{6871920C-D722-4811-8C32-D0813ADF8091}" type="presParOf" srcId="{031708A3-B47D-4B3E-A5CD-2C2F46168C1F}" destId="{2025D257-A3E7-4B74-B5E5-A85EB5D3955B}" srcOrd="0" destOrd="0" presId="urn:microsoft.com/office/officeart/2005/8/layout/hierarchy1"/>
    <dgm:cxn modelId="{48FDAF2D-A807-466B-8E2F-45CE45401265}" type="presParOf" srcId="{2025D257-A3E7-4B74-B5E5-A85EB5D3955B}" destId="{D01F467E-CF5C-4F2F-B775-CE8375B3EF28}" srcOrd="0" destOrd="0" presId="urn:microsoft.com/office/officeart/2005/8/layout/hierarchy1"/>
    <dgm:cxn modelId="{582E845C-0FD7-4541-A017-57EEF4AC865D}" type="presParOf" srcId="{2025D257-A3E7-4B74-B5E5-A85EB5D3955B}" destId="{610F2ADB-02B8-4C8A-B632-2EE4B5751B6A}" srcOrd="1" destOrd="0" presId="urn:microsoft.com/office/officeart/2005/8/layout/hierarchy1"/>
    <dgm:cxn modelId="{55E1B50F-41BF-4E9F-9C41-C4738CD0BEC0}" type="presParOf" srcId="{031708A3-B47D-4B3E-A5CD-2C2F46168C1F}" destId="{D1BF3A1E-7621-4448-81AD-181633C89776}" srcOrd="1" destOrd="0" presId="urn:microsoft.com/office/officeart/2005/8/layout/hierarchy1"/>
    <dgm:cxn modelId="{FC6A605F-C320-44BE-8A29-592A09DA70DE}" type="presParOf" srcId="{B56831B9-EC1A-4749-8105-74CAF194696E}" destId="{C48ED0A9-94D2-4334-89B9-6009475492F1}" srcOrd="1" destOrd="0" presId="urn:microsoft.com/office/officeart/2005/8/layout/hierarchy1"/>
    <dgm:cxn modelId="{5E7A97FB-9BC7-4DDB-9341-EA9E4FC368EA}" type="presParOf" srcId="{C48ED0A9-94D2-4334-89B9-6009475492F1}" destId="{F07CF39F-3584-488A-B8DC-51D2C597CE39}" srcOrd="0" destOrd="0" presId="urn:microsoft.com/office/officeart/2005/8/layout/hierarchy1"/>
    <dgm:cxn modelId="{398D87CB-32D1-4087-9EC2-E1EEFEC8AD1D}" type="presParOf" srcId="{F07CF39F-3584-488A-B8DC-51D2C597CE39}" destId="{CF30E644-A438-4CAC-9570-11D19FE5341E}" srcOrd="0" destOrd="0" presId="urn:microsoft.com/office/officeart/2005/8/layout/hierarchy1"/>
    <dgm:cxn modelId="{33CFC5CE-8E4B-46DD-898F-7B7E41858C86}" type="presParOf" srcId="{F07CF39F-3584-488A-B8DC-51D2C597CE39}" destId="{66AF3410-36EE-4679-B41E-22345032CA57}" srcOrd="1" destOrd="0" presId="urn:microsoft.com/office/officeart/2005/8/layout/hierarchy1"/>
    <dgm:cxn modelId="{FFB8F32C-BFA4-44DF-99AC-DC360F63A2E5}" type="presParOf" srcId="{C48ED0A9-94D2-4334-89B9-6009475492F1}" destId="{8AA294ED-4764-4CE5-8910-A61FE17A3EFB}" srcOrd="1" destOrd="0" presId="urn:microsoft.com/office/officeart/2005/8/layout/hierarchy1"/>
    <dgm:cxn modelId="{AB163F4A-5756-4AF6-85E4-2326F4FCC810}" type="presParOf" srcId="{B56831B9-EC1A-4749-8105-74CAF194696E}" destId="{0BD0D2C4-CA26-4E72-9EC2-3E1D0E681D44}" srcOrd="2" destOrd="0" presId="urn:microsoft.com/office/officeart/2005/8/layout/hierarchy1"/>
    <dgm:cxn modelId="{E543A01C-1CDE-4378-82EC-638D427EB7F6}" type="presParOf" srcId="{0BD0D2C4-CA26-4E72-9EC2-3E1D0E681D44}" destId="{4F39130F-8BE8-419B-90A2-720B08592FF6}" srcOrd="0" destOrd="0" presId="urn:microsoft.com/office/officeart/2005/8/layout/hierarchy1"/>
    <dgm:cxn modelId="{3BE537B6-5390-47B8-A508-603EA619F325}" type="presParOf" srcId="{4F39130F-8BE8-419B-90A2-720B08592FF6}" destId="{69EDF831-8711-499E-9C6C-47B4B47F2D02}" srcOrd="0" destOrd="0" presId="urn:microsoft.com/office/officeart/2005/8/layout/hierarchy1"/>
    <dgm:cxn modelId="{11B8E5A7-AA65-4F42-966A-265487938E85}" type="presParOf" srcId="{4F39130F-8BE8-419B-90A2-720B08592FF6}" destId="{24695145-EB69-4BA4-B0FD-C148D19428BF}" srcOrd="1" destOrd="0" presId="urn:microsoft.com/office/officeart/2005/8/layout/hierarchy1"/>
    <dgm:cxn modelId="{6D8A7F03-5CC6-437F-A2ED-0E2EB43DABC8}" type="presParOf" srcId="{0BD0D2C4-CA26-4E72-9EC2-3E1D0E681D44}" destId="{4E5B567B-E261-45A6-9F93-DAC8050FFB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algn="l" rtl="0">
            <a:lnSpc>
              <a:spcPct val="90000"/>
            </a:lnSpc>
          </a:pPr>
          <a:r>
            <a:rPr lang="en-US">
              <a:solidFill>
                <a:srgbClr val="003F77"/>
              </a:solidFill>
              <a:latin typeface="Georgia"/>
            </a:rPr>
            <a:t>Major General Andrew Jackson led a combined force of regulars, militia, and Native Americans against a fortified Upper Creek village, destroying the village and killing the majority of the Red Stick warriors.</a:t>
          </a:r>
          <a:endParaRPr lang="en-US">
            <a:solidFill>
              <a:schemeClr val="tx1"/>
            </a:solidFill>
            <a:latin typeface="Georgia"/>
          </a:endParaRPr>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0" presStyleCnt="1"/>
      <dgm:spPr/>
    </dgm:pt>
    <dgm:pt modelId="{CA17A2AB-8748-48A2-9E7F-F9553F471AB6}" type="pres">
      <dgm:prSet presAssocID="{06BFC8D5-6CAF-46E6-A891-17BC5115A66F}" presName="text" presStyleLbl="fgAcc0" presStyleIdx="0" presStyleCnt="1">
        <dgm:presLayoutVars>
          <dgm:chPref val="3"/>
        </dgm:presLayoutVars>
      </dgm:prSet>
      <dgm:spPr/>
    </dgm:pt>
    <dgm:pt modelId="{CE40FF8D-E1B3-41BC-89EE-417150AE11B7}" type="pres">
      <dgm:prSet presAssocID="{06BFC8D5-6CAF-46E6-A891-17BC5115A66F}" presName="hierChild2" presStyleCnt="0"/>
      <dgm:spPr/>
    </dgm:pt>
  </dgm:ptLst>
  <dgm:cxnLst>
    <dgm:cxn modelId="{B7643420-8B11-4BE8-BC6C-A92F99DB5BA3}" type="presOf" srcId="{06BFC8D5-6CAF-46E6-A891-17BC5115A66F}" destId="{CA17A2AB-8748-48A2-9E7F-F9553F471AB6}" srcOrd="0" destOrd="0" presId="urn:microsoft.com/office/officeart/2005/8/layout/hierarchy1"/>
    <dgm:cxn modelId="{C1112FA6-18D8-414A-8FAE-AEC9D36E449E}" srcId="{9F46C150-A611-4028-9291-C7282160212D}" destId="{06BFC8D5-6CAF-46E6-A891-17BC5115A66F}" srcOrd="0" destOrd="0" parTransId="{9DC3A372-48EB-49C5-B243-1D2BE0FAE175}" sibTransId="{2D3C8D27-7276-44BE-8FC7-0E3EF6883E0A}"/>
    <dgm:cxn modelId="{00D40ECF-D300-4789-97B8-AD350DE9FAE4}" type="presOf" srcId="{9F46C150-A611-4028-9291-C7282160212D}" destId="{ECB80955-D0BA-49D0-B5CB-90603B3DF68D}" srcOrd="0" destOrd="0" presId="urn:microsoft.com/office/officeart/2005/8/layout/hierarchy1"/>
    <dgm:cxn modelId="{714B4BD8-76CC-47B8-8194-8DB8BB836F63}" type="presParOf" srcId="{ECB80955-D0BA-49D0-B5CB-90603B3DF68D}" destId="{F4E7FD1B-B4A5-4D80-8032-BD7096DA9D83}" srcOrd="0" destOrd="0" presId="urn:microsoft.com/office/officeart/2005/8/layout/hierarchy1"/>
    <dgm:cxn modelId="{49913596-8135-498F-94A6-794AB334B2F2}" type="presParOf" srcId="{F4E7FD1B-B4A5-4D80-8032-BD7096DA9D83}" destId="{0E23DF1C-9F2C-410A-AD68-F6B1CA57DD8B}" srcOrd="0" destOrd="0" presId="urn:microsoft.com/office/officeart/2005/8/layout/hierarchy1"/>
    <dgm:cxn modelId="{3B99A269-0DB7-49CA-997B-6D5CB5BF2FAA}" type="presParOf" srcId="{0E23DF1C-9F2C-410A-AD68-F6B1CA57DD8B}" destId="{E1239BEC-6523-4B40-88DE-7CDC59CC7E6E}" srcOrd="0" destOrd="0" presId="urn:microsoft.com/office/officeart/2005/8/layout/hierarchy1"/>
    <dgm:cxn modelId="{F029D142-6EC9-4792-939C-EA32C104C681}" type="presParOf" srcId="{0E23DF1C-9F2C-410A-AD68-F6B1CA57DD8B}" destId="{CA17A2AB-8748-48A2-9E7F-F9553F471AB6}" srcOrd="1" destOrd="0" presId="urn:microsoft.com/office/officeart/2005/8/layout/hierarchy1"/>
    <dgm:cxn modelId="{6DBEE262-9A07-44AB-840A-848594D5C2C0}" type="presParOf" srcId="{F4E7FD1B-B4A5-4D80-8032-BD7096DA9D83}" destId="{CE40FF8D-E1B3-41BC-89EE-417150AE11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algn="l" rtl="0">
            <a:lnSpc>
              <a:spcPct val="90000"/>
            </a:lnSpc>
          </a:pPr>
          <a:r>
            <a:rPr lang="en-US">
              <a:solidFill>
                <a:srgbClr val="003F77"/>
              </a:solidFill>
              <a:latin typeface="Georgia"/>
            </a:rPr>
            <a:t>By July 1813, the United States was entangled in the Creek Civil War. Upper Creeks, also known as Red Sticks, opposed American expansion and allied themselves with the British. Lower Creeks, along with their Cherokee and Choctaw allies, were pro-American.</a:t>
          </a:r>
          <a:endParaRPr lang="en-US">
            <a:solidFill>
              <a:schemeClr val="tx1"/>
            </a:solidFill>
            <a:latin typeface="Georgia"/>
          </a:endParaRPr>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0" presStyleCnt="1"/>
      <dgm:spPr/>
    </dgm:pt>
    <dgm:pt modelId="{CA17A2AB-8748-48A2-9E7F-F9553F471AB6}" type="pres">
      <dgm:prSet presAssocID="{06BFC8D5-6CAF-46E6-A891-17BC5115A66F}" presName="text" presStyleLbl="fgAcc0" presStyleIdx="0" presStyleCnt="1">
        <dgm:presLayoutVars>
          <dgm:chPref val="3"/>
        </dgm:presLayoutVars>
      </dgm:prSet>
      <dgm:spPr/>
    </dgm:pt>
    <dgm:pt modelId="{CE40FF8D-E1B3-41BC-89EE-417150AE11B7}" type="pres">
      <dgm:prSet presAssocID="{06BFC8D5-6CAF-46E6-A891-17BC5115A66F}" presName="hierChild2" presStyleCnt="0"/>
      <dgm:spPr/>
    </dgm:pt>
  </dgm:ptLst>
  <dgm:cxnLst>
    <dgm:cxn modelId="{B7643420-8B11-4BE8-BC6C-A92F99DB5BA3}" type="presOf" srcId="{06BFC8D5-6CAF-46E6-A891-17BC5115A66F}" destId="{CA17A2AB-8748-48A2-9E7F-F9553F471AB6}" srcOrd="0" destOrd="0" presId="urn:microsoft.com/office/officeart/2005/8/layout/hierarchy1"/>
    <dgm:cxn modelId="{C1112FA6-18D8-414A-8FAE-AEC9D36E449E}" srcId="{9F46C150-A611-4028-9291-C7282160212D}" destId="{06BFC8D5-6CAF-46E6-A891-17BC5115A66F}" srcOrd="0" destOrd="0" parTransId="{9DC3A372-48EB-49C5-B243-1D2BE0FAE175}" sibTransId="{2D3C8D27-7276-44BE-8FC7-0E3EF6883E0A}"/>
    <dgm:cxn modelId="{00D40ECF-D300-4789-97B8-AD350DE9FAE4}" type="presOf" srcId="{9F46C150-A611-4028-9291-C7282160212D}" destId="{ECB80955-D0BA-49D0-B5CB-90603B3DF68D}" srcOrd="0" destOrd="0" presId="urn:microsoft.com/office/officeart/2005/8/layout/hierarchy1"/>
    <dgm:cxn modelId="{714B4BD8-76CC-47B8-8194-8DB8BB836F63}" type="presParOf" srcId="{ECB80955-D0BA-49D0-B5CB-90603B3DF68D}" destId="{F4E7FD1B-B4A5-4D80-8032-BD7096DA9D83}" srcOrd="0" destOrd="0" presId="urn:microsoft.com/office/officeart/2005/8/layout/hierarchy1"/>
    <dgm:cxn modelId="{49913596-8135-498F-94A6-794AB334B2F2}" type="presParOf" srcId="{F4E7FD1B-B4A5-4D80-8032-BD7096DA9D83}" destId="{0E23DF1C-9F2C-410A-AD68-F6B1CA57DD8B}" srcOrd="0" destOrd="0" presId="urn:microsoft.com/office/officeart/2005/8/layout/hierarchy1"/>
    <dgm:cxn modelId="{3B99A269-0DB7-49CA-997B-6D5CB5BF2FAA}" type="presParOf" srcId="{0E23DF1C-9F2C-410A-AD68-F6B1CA57DD8B}" destId="{E1239BEC-6523-4B40-88DE-7CDC59CC7E6E}" srcOrd="0" destOrd="0" presId="urn:microsoft.com/office/officeart/2005/8/layout/hierarchy1"/>
    <dgm:cxn modelId="{F029D142-6EC9-4792-939C-EA32C104C681}" type="presParOf" srcId="{0E23DF1C-9F2C-410A-AD68-F6B1CA57DD8B}" destId="{CA17A2AB-8748-48A2-9E7F-F9553F471AB6}" srcOrd="1" destOrd="0" presId="urn:microsoft.com/office/officeart/2005/8/layout/hierarchy1"/>
    <dgm:cxn modelId="{6DBEE262-9A07-44AB-840A-848594D5C2C0}" type="presParOf" srcId="{F4E7FD1B-B4A5-4D80-8032-BD7096DA9D83}" destId="{CE40FF8D-E1B3-41BC-89EE-417150AE11B7}"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F467E-CF5C-4F2F-B775-CE8375B3EF28}">
      <dsp:nvSpPr>
        <dsp:cNvPr id="0" name=""/>
        <dsp:cNvSpPr/>
      </dsp:nvSpPr>
      <dsp:spPr>
        <a:xfrm>
          <a:off x="0" y="1392693"/>
          <a:ext cx="3143519" cy="1996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0F2ADB-02B8-4C8A-B632-2EE4B5751B6A}">
      <dsp:nvSpPr>
        <dsp:cNvPr id="0" name=""/>
        <dsp:cNvSpPr/>
      </dsp:nvSpPr>
      <dsp:spPr>
        <a:xfrm>
          <a:off x="349279" y="1724509"/>
          <a:ext cx="3143519" cy="19961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dirty="0">
              <a:latin typeface="Georgia"/>
            </a:rPr>
            <a:t>Americans</a:t>
          </a:r>
          <a:r>
            <a:rPr lang="en-US" sz="2100" b="0" kern="1200" dirty="0"/>
            <a:t> sought a </a:t>
          </a:r>
          <a:r>
            <a:rPr lang="en-US" sz="2100" kern="1200" dirty="0">
              <a:latin typeface="Georgia"/>
            </a:rPr>
            <a:t>speedy victory to end the war by invading Canada on </a:t>
          </a:r>
          <a:r>
            <a:rPr lang="en-US" sz="2100" kern="1200" dirty="0">
              <a:solidFill>
                <a:srgbClr val="FF0000"/>
              </a:solidFill>
              <a:latin typeface="Georgia"/>
            </a:rPr>
            <a:t>July 12, 1812.</a:t>
          </a:r>
          <a:endParaRPr lang="en-US" sz="2100" kern="1200" dirty="0">
            <a:solidFill>
              <a:srgbClr val="FF0000"/>
            </a:solidFill>
          </a:endParaRPr>
        </a:p>
      </dsp:txBody>
      <dsp:txXfrm>
        <a:off x="407744" y="1782974"/>
        <a:ext cx="3026589" cy="1879204"/>
      </dsp:txXfrm>
    </dsp:sp>
    <dsp:sp modelId="{CF30E644-A438-4CAC-9570-11D19FE5341E}">
      <dsp:nvSpPr>
        <dsp:cNvPr id="0" name=""/>
        <dsp:cNvSpPr/>
      </dsp:nvSpPr>
      <dsp:spPr>
        <a:xfrm>
          <a:off x="3842079" y="1392693"/>
          <a:ext cx="3143519" cy="1996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6AF3410-36EE-4679-B41E-22345032CA57}">
      <dsp:nvSpPr>
        <dsp:cNvPr id="0" name=""/>
        <dsp:cNvSpPr/>
      </dsp:nvSpPr>
      <dsp:spPr>
        <a:xfrm>
          <a:off x="4191359" y="1724509"/>
          <a:ext cx="3143519" cy="19961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dirty="0"/>
            <a:t>The poorly-coordinated invasion soon faltered, and Fort Detroit was surrendered to the British </a:t>
          </a:r>
          <a:r>
            <a:rPr lang="en-US" sz="2100" kern="1200" dirty="0">
              <a:latin typeface="Georgia"/>
            </a:rPr>
            <a:t>on </a:t>
          </a:r>
          <a:r>
            <a:rPr lang="en-US" sz="2100" kern="1200" dirty="0">
              <a:solidFill>
                <a:srgbClr val="FF0000"/>
              </a:solidFill>
              <a:latin typeface="Georgia"/>
            </a:rPr>
            <a:t>August 16, 1812.</a:t>
          </a:r>
          <a:endParaRPr lang="en-US" sz="2100" kern="1200" dirty="0">
            <a:solidFill>
              <a:srgbClr val="FF0000"/>
            </a:solidFill>
          </a:endParaRPr>
        </a:p>
      </dsp:txBody>
      <dsp:txXfrm>
        <a:off x="4249824" y="1782974"/>
        <a:ext cx="3026589" cy="1879204"/>
      </dsp:txXfrm>
    </dsp:sp>
    <dsp:sp modelId="{69EDF831-8711-499E-9C6C-47B4B47F2D02}">
      <dsp:nvSpPr>
        <dsp:cNvPr id="0" name=""/>
        <dsp:cNvSpPr/>
      </dsp:nvSpPr>
      <dsp:spPr>
        <a:xfrm>
          <a:off x="7684158" y="1392693"/>
          <a:ext cx="3143519" cy="19961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695145-EB69-4BA4-B0FD-C148D19428BF}">
      <dsp:nvSpPr>
        <dsp:cNvPr id="0" name=""/>
        <dsp:cNvSpPr/>
      </dsp:nvSpPr>
      <dsp:spPr>
        <a:xfrm>
          <a:off x="8033438" y="1724509"/>
          <a:ext cx="3143519" cy="199613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dirty="0">
              <a:latin typeface="Georgia"/>
            </a:rPr>
            <a:t>Despite American hopes, most</a:t>
          </a:r>
          <a:r>
            <a:rPr lang="en-US" sz="2100" b="0" kern="1200" dirty="0"/>
            <a:t> Canadians and Native Americans sided with </a:t>
          </a:r>
          <a:r>
            <a:rPr lang="en-US" sz="2100" kern="1200" dirty="0">
              <a:latin typeface="Georgia"/>
            </a:rPr>
            <a:t>the British.</a:t>
          </a:r>
          <a:endParaRPr lang="en-US" sz="2100" kern="1200" dirty="0"/>
        </a:p>
      </dsp:txBody>
      <dsp:txXfrm>
        <a:off x="8091903" y="1782974"/>
        <a:ext cx="3026589" cy="1879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9BEC-6523-4B40-88DE-7CDC59CC7E6E}">
      <dsp:nvSpPr>
        <dsp:cNvPr id="0" name=""/>
        <dsp:cNvSpPr/>
      </dsp:nvSpPr>
      <dsp:spPr>
        <a:xfrm>
          <a:off x="0" y="3985"/>
          <a:ext cx="4988816" cy="31678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554312" y="530583"/>
          <a:ext cx="4988816" cy="3167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solidFill>
                <a:srgbClr val="003F77"/>
              </a:solidFill>
              <a:latin typeface="Georgia"/>
            </a:rPr>
            <a:t>Major General Andrew Jackson led a combined force of regulars, militia, and Native Americans against a fortified Upper Creek village, destroying the village and killing the majority of the Red Stick warriors.</a:t>
          </a:r>
          <a:endParaRPr lang="en-US" sz="2600" kern="1200">
            <a:solidFill>
              <a:schemeClr val="tx1"/>
            </a:solidFill>
            <a:latin typeface="Georgia"/>
          </a:endParaRPr>
        </a:p>
      </dsp:txBody>
      <dsp:txXfrm>
        <a:off x="647097" y="623368"/>
        <a:ext cx="4803246" cy="2982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9BEC-6523-4B40-88DE-7CDC59CC7E6E}">
      <dsp:nvSpPr>
        <dsp:cNvPr id="0" name=""/>
        <dsp:cNvSpPr/>
      </dsp:nvSpPr>
      <dsp:spPr>
        <a:xfrm>
          <a:off x="182015" y="725"/>
          <a:ext cx="4997618" cy="31734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737306" y="528252"/>
          <a:ext cx="4997618" cy="31734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solidFill>
                <a:srgbClr val="003F77"/>
              </a:solidFill>
              <a:latin typeface="Georgia"/>
            </a:rPr>
            <a:t>By July 1813, the United States was entangled in the Creek Civil War. Upper Creeks, also known as Red Sticks, opposed American expansion and allied themselves with the British. Lower Creeks, along with their Cherokee and Choctaw allies, were pro-American.</a:t>
          </a:r>
          <a:endParaRPr lang="en-US" sz="2300" kern="1200">
            <a:solidFill>
              <a:schemeClr val="tx1"/>
            </a:solidFill>
            <a:latin typeface="Georgia"/>
          </a:endParaRPr>
        </a:p>
      </dsp:txBody>
      <dsp:txXfrm>
        <a:off x="830254" y="621200"/>
        <a:ext cx="4811722" cy="29875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manitiestexas.org/archives/digital-repository/bevan-chesapeake-vs-leopard-june-21-180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war-1812/battles/bladensburg" TargetMode="External"/><Relationship Id="rId7" Type="http://schemas.openxmlformats.org/officeDocument/2006/relationships/hyperlink" Target="https://www.battlefields.org/learn/videos/burning-washingt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attlefields.org/learn/primary-sources/war-1812-city-was-left-prey-invaders" TargetMode="External"/><Relationship Id="rId5" Type="http://schemas.openxmlformats.org/officeDocument/2006/relationships/hyperlink" Target="https://www.battlefields.org/learn/primary-sources/war-1812-inhabitants-washington-night-terror-and-dismay" TargetMode="External"/><Relationship Id="rId4" Type="http://schemas.openxmlformats.org/officeDocument/2006/relationships/hyperlink" Target="https://www.battlefields.org/learn/articles/burning-washington-dc"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battlefields.org/learn/war-1812/battles/york" TargetMode="External"/><Relationship Id="rId3" Type="http://schemas.openxmlformats.org/officeDocument/2006/relationships/hyperlink" Target="https://www.battlefields.org/learn/videos/untold/burning-washington" TargetMode="External"/><Relationship Id="rId7" Type="http://schemas.openxmlformats.org/officeDocument/2006/relationships/hyperlink" Target="https://www.battlefields.org/learn/primary-sources/war-1812-city-was-left-prey-invaders" TargetMode="External"/><Relationship Id="rId12" Type="http://schemas.openxmlformats.org/officeDocument/2006/relationships/hyperlink" Target="https://www.battlefields.org/learn/biographies/francis-scott-ke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attlefields.org/learn/primary-sources/war-1812-inhabitants-washington-night-terror-and-dismay" TargetMode="External"/><Relationship Id="rId11" Type="http://schemas.openxmlformats.org/officeDocument/2006/relationships/hyperlink" Target="https://www.battlefields.org/learn/war-1812/battles/fort-mchenry" TargetMode="External"/><Relationship Id="rId5" Type="http://schemas.openxmlformats.org/officeDocument/2006/relationships/hyperlink" Target="https://www.battlefields.org/learn/articles/burning-washington-dc" TargetMode="External"/><Relationship Id="rId10" Type="http://schemas.openxmlformats.org/officeDocument/2006/relationships/hyperlink" Target="https://www.battlefields.org/learn/biographies/dolley-madison" TargetMode="External"/><Relationship Id="rId4" Type="http://schemas.openxmlformats.org/officeDocument/2006/relationships/hyperlink" Target="https://www.battlefields.org/learn/videos/burning-washington-dc" TargetMode="External"/><Relationship Id="rId9" Type="http://schemas.openxmlformats.org/officeDocument/2006/relationships/hyperlink" Target="https://www.battlefields.org/learn/biographies/james-madis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videos/untold/battle-fort-mchenry"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attlefields.org/learn/primary-sources/war-1812-undaunted-we-marched-out" TargetMode="External"/><Relationship Id="rId5" Type="http://schemas.openxmlformats.org/officeDocument/2006/relationships/hyperlink" Target="https://www.battlefields.org/learn/articles/baltimore-during-war-1812" TargetMode="External"/><Relationship Id="rId4" Type="http://schemas.openxmlformats.org/officeDocument/2006/relationships/hyperlink" Target="https://www.battlefields.org/learn/war-1812/battles/fort-mchenr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ttlefields.org/learn/war-1812/battles/battle-thames" TargetMode="External"/><Relationship Id="rId7" Type="http://schemas.openxmlformats.org/officeDocument/2006/relationships/hyperlink" Target="https://www.battlefields.org/learn/war-1812/battles/battle-lake-eri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attlefields.org/learn/articles/detroit-frontier-war-1812" TargetMode="External"/><Relationship Id="rId5" Type="http://schemas.openxmlformats.org/officeDocument/2006/relationships/hyperlink" Target="https://www.battlefields.org/learn/biographies/william-henry-harrison" TargetMode="External"/><Relationship Id="rId4" Type="http://schemas.openxmlformats.org/officeDocument/2006/relationships/hyperlink" Target="https://www.battlefields.org/learn/biographies/tecumseh"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battlefields.org/node/467" TargetMode="External"/><Relationship Id="rId3" Type="http://schemas.openxmlformats.org/officeDocument/2006/relationships/hyperlink" Target="https://www.battlefields.org/learn/videos/untold/battle-new-orleans" TargetMode="External"/><Relationship Id="rId7" Type="http://schemas.openxmlformats.org/officeDocument/2006/relationships/hyperlink" Target="https://www.battlefields.org/visit/virtual-tours/battle-new-orleans-1812-virtual-tou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attlefields.org/learn/articles/battle-new-orleans-last-battle-war-1812" TargetMode="External"/><Relationship Id="rId5" Type="http://schemas.openxmlformats.org/officeDocument/2006/relationships/hyperlink" Target="https://www.battlefields.org/learn/war-1812/battles/new-orleans" TargetMode="External"/><Relationship Id="rId4" Type="http://schemas.openxmlformats.org/officeDocument/2006/relationships/hyperlink" Target="https://www.battlefields.org/learn/videos/battle-new-orlean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attlefields.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war-1812-timelin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brief-overview-war-181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attlefields.org/learn/articles/war-1812-timelin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war-1812/battles/battle-queenston-height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attlefields.org/visit/heritage-sites/hulls-trac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node/5180"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battlefields.org/learn/articles/old-iron-sides" TargetMode="External"/><Relationship Id="rId4" Type="http://schemas.openxmlformats.org/officeDocument/2006/relationships/hyperlink" Target="https://www.battlefields.org/learn/videos/uss-constitu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war-1812/battles/battle-queenston-height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attlefields.org/learn/articles/winfield-scott-war-1812" TargetMode="External"/><Relationship Id="rId4" Type="http://schemas.openxmlformats.org/officeDocument/2006/relationships/hyperlink" Target="https://www.battlefields.org/visit/battlefields/queenston-heights-battlefield"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battlefields.org/learn/biographies/henry-procter" TargetMode="External"/><Relationship Id="rId3" Type="http://schemas.openxmlformats.org/officeDocument/2006/relationships/hyperlink" Target="https://www.battlefields.org/learn/articles/detroit-frontier-war-1812" TargetMode="External"/><Relationship Id="rId7" Type="http://schemas.openxmlformats.org/officeDocument/2006/relationships/hyperlink" Target="https://www.battlefields.org/learn/biographies/james-winchest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attlefields.org/learn/articles/native-american-involvement-war-1812" TargetMode="External"/><Relationship Id="rId11" Type="http://schemas.openxmlformats.org/officeDocument/2006/relationships/hyperlink" Target="https://www.battlefields.org/learn/biographies/william-henry-harrison" TargetMode="External"/><Relationship Id="rId5" Type="http://schemas.openxmlformats.org/officeDocument/2006/relationships/hyperlink" Target="https://www.battlefields.org/learn/articles/remember-raisin" TargetMode="External"/><Relationship Id="rId10" Type="http://schemas.openxmlformats.org/officeDocument/2006/relationships/hyperlink" Target="https://www.battlefields.org/learn/biographies/james-madison" TargetMode="External"/><Relationship Id="rId4" Type="http://schemas.openxmlformats.org/officeDocument/2006/relationships/hyperlink" Target="https://www.battlefields.org/learn/war-1812/battles/river-raisin" TargetMode="External"/><Relationship Id="rId9" Type="http://schemas.openxmlformats.org/officeDocument/2006/relationships/hyperlink" Target="https://www.battlefields.org/learn/biographies/william-hul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war-1812/battles/battle-lake-erie" TargetMode="External"/><Relationship Id="rId7" Type="http://schemas.openxmlformats.org/officeDocument/2006/relationships/hyperlink" Target="https://www.battlefields.org/learn/biographies/robert-heroit-barcla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learn/biographies/oliver-hazard-perry" TargetMode="External"/><Relationship Id="rId5" Type="http://schemas.openxmlformats.org/officeDocument/2006/relationships/hyperlink" Target="https://www.battlefields.org/learn/primary-sources/war-1812-minute-and-interesting-account-naval-conflict-lake-erie" TargetMode="External"/><Relationship Id="rId4" Type="http://schemas.openxmlformats.org/officeDocument/2006/relationships/hyperlink" Target="https://www.battlefields.org/learn/articles/standing-tall-lake-eri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war-1812/battles/horseshoe-bend"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battlefields.org/node/363" TargetMode="External"/><Relationship Id="rId4" Type="http://schemas.openxmlformats.org/officeDocument/2006/relationships/hyperlink" Target="https://www.battlefields.org/node/35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t>"Chesapeake vs. Leopard, June 21, 1807" painting </a:t>
            </a:r>
            <a:r>
              <a:rPr lang="en-US" dirty="0">
                <a:hlinkClick r:id="rId3"/>
              </a:rPr>
              <a:t>https://www.humanitiestexas.org/archives/digital-repository/bevan-chesapeake-vs-leopard-june-21-1807</a:t>
            </a:r>
            <a:endParaRPr lang="en-US" dirty="0"/>
          </a:p>
          <a:p>
            <a:endParaRPr lang="en-US">
              <a:cs typeface="Calibri" panose="020F0502020204030204"/>
            </a:endParaRPr>
          </a:p>
          <a:p>
            <a:r>
              <a:rPr lang="en-US" dirty="0">
                <a:ea typeface="Calibri"/>
                <a:cs typeface="Calibri"/>
              </a:rPr>
              <a:t>Encourage students to think about what makes a battle significant in the timeline of history. Outcome? Losses? Strategic location?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17874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a:t>Battle of Bladensburg: </a:t>
            </a:r>
            <a:r>
              <a:rPr lang="en-US" dirty="0">
                <a:hlinkClick r:id="rId3"/>
              </a:rPr>
              <a:t>https://www.battlefields.org/learn/war-1812/battles/bladensburg</a:t>
            </a:r>
            <a:r>
              <a:rPr lang="en-US" dirty="0"/>
              <a:t> </a:t>
            </a:r>
          </a:p>
          <a:p>
            <a:r>
              <a:rPr lang="en-US"/>
              <a:t>The Capture and Burning of Washington DC: </a:t>
            </a:r>
            <a:r>
              <a:rPr lang="en-US" dirty="0">
                <a:hlinkClick r:id="rId4"/>
              </a:rPr>
              <a:t>https://www.battlefields.org/learn/articles/burning-washington-dc</a:t>
            </a:r>
            <a:endParaRPr lang="en-US" dirty="0"/>
          </a:p>
          <a:p>
            <a:r>
              <a:rPr lang="en-US"/>
              <a:t>War of 1812: "To the Inhabitants of Washington...A Night of Terror and Dismay": </a:t>
            </a:r>
            <a:r>
              <a:rPr lang="en-US" dirty="0">
                <a:hlinkClick r:id="rId5"/>
              </a:rPr>
              <a:t>https://www.battlefields.org/learn/primary-sources/war-1812-inhabitants-washington-night-terror-and-dismay</a:t>
            </a:r>
            <a:endParaRPr lang="en-US" dirty="0"/>
          </a:p>
          <a:p>
            <a:r>
              <a:rPr lang="en-US" dirty="0"/>
              <a:t>War of 1812: "The city was left a prey to the invaders": </a:t>
            </a:r>
            <a:r>
              <a:rPr lang="en-US" dirty="0">
                <a:hlinkClick r:id="rId6"/>
              </a:rPr>
              <a:t>https://www.battlefields.org/learn/primary-sources/war-1812-city-was-left-prey-invaders</a:t>
            </a:r>
            <a:r>
              <a:rPr lang="en-US" dirty="0"/>
              <a:t> </a:t>
            </a:r>
          </a:p>
          <a:p>
            <a:endParaRPr lang="en-US" dirty="0"/>
          </a:p>
          <a:p>
            <a:r>
              <a:rPr lang="en-US" dirty="0"/>
              <a:t>The Battle of Bladensburg was fought in Maryland on August 24, 1814 and this British victory left Washington D.C. perilously open to British invasion. The embarrassing defeat of American forces under General William Winder allowed British Army Officer Robert Ross’ men to subsequently march into nearby Washington D.C. and set fire to public buildings, including the presidential mansion (later to be rebuilt and renamed as the White House) over August 24th and 25th. Devastating American morale by destroying the very symbols of American democracy and spirit, the British sought to swiftly end an increasingly unpopular war.</a:t>
            </a:r>
            <a:endParaRPr lang="en-US" dirty="0">
              <a:ea typeface="Calibri"/>
              <a:cs typeface="Calibri"/>
            </a:endParaRPr>
          </a:p>
          <a:p>
            <a:r>
              <a:rPr lang="en-US" dirty="0"/>
              <a:t>Though neither side had gained a clear advantage in the first two years of the War of 1812, that changed in the spring of 1814 when Britain was able to disentangle itself from fighting France in the Napoleonic Wars.  After Napoleon’s exile in April 1814, British forces could be replenished with thousands of veterans. These soldiers were different than the soldiers Americans had faced in Upper Canada; these men had fought against Napoleon and his Imperial Guard and wanted a quick end to this war against a young country.  </a:t>
            </a:r>
            <a:endParaRPr lang="en-US" dirty="0">
              <a:ea typeface="Calibri"/>
              <a:cs typeface="Calibri"/>
            </a:endParaRPr>
          </a:p>
          <a:p>
            <a:r>
              <a:rPr lang="en-US" dirty="0"/>
              <a:t>British military leaders drew up a plan to decisively end the war, crafting a strategy to take control of the New England states and focus an attack on New Orleans, thereby separating north and south by cutting off critical transportation routes in both regions. In addition to destroying American trade, the British also planned to degrade American morale by arranging attacks on coastal cities such as Washington, Baltimore, Charleston and Savannah.</a:t>
            </a:r>
            <a:endParaRPr lang="en-US" dirty="0">
              <a:ea typeface="Calibri"/>
              <a:cs typeface="Calibri"/>
            </a:endParaRPr>
          </a:p>
          <a:p>
            <a:r>
              <a:rPr lang="en-US" dirty="0"/>
              <a:t>With this in mind, General Robert Ross arrived in Maryland, fresh from the Napoleonic Wars. Despite having recently been wounded in February at the Battle of </a:t>
            </a:r>
            <a:r>
              <a:rPr lang="en-US" dirty="0" err="1"/>
              <a:t>Orthes</a:t>
            </a:r>
            <a:r>
              <a:rPr lang="en-US" dirty="0"/>
              <a:t>, Ross returned to take charge of British troops on the east cost. Ross marched his 4,500 men from Benedict, Maryland towards Washington, D.C. with a goal of weakening American resolve.</a:t>
            </a:r>
            <a:endParaRPr lang="en-US" dirty="0">
              <a:ea typeface="Calibri"/>
              <a:cs typeface="Calibri"/>
            </a:endParaRPr>
          </a:p>
          <a:p>
            <a:r>
              <a:rPr lang="en-US" dirty="0"/>
              <a:t>American General William Winder organized his forces, believing that Washington, D.C. and Baltimore would need to be defended. Because Bladensburg, just northeast of D.C., was key to both Washington and Baltimore’s defense, Winder deployed across the roads that led into the young nation’s capital. Though Winder had around 6,500 men at his disposal, most of his men at Bladensburg were poorly trained militia and their resolve would crumble in the face of the war-weary British. </a:t>
            </a:r>
            <a:endParaRPr lang="en-US" dirty="0">
              <a:ea typeface="Calibri"/>
              <a:cs typeface="Calibri"/>
            </a:endParaRPr>
          </a:p>
          <a:p>
            <a:r>
              <a:rPr lang="en-US" dirty="0"/>
              <a:t>Though Americans positioned themselves well against an attack with artillery covering a bridge over the eastern branch of the Anacostia River, they were overwhelmed when British attacked at noon on August 24th. Fording the river above the bridge and beating back troops who defended the bridge, British General Ross’ 4,500 men steadily advanced against American artillery and rifle fire, gaining control of the west bank. Under heavy British pressure, the left flank of the American line of defense crumbled. As the left flank was enveloped, Americans fled the scene. Their general, Winder, had not prepared a plan for American retreat and his panicked men ran from the battle instead of maneuvering in a controlled retreat to defend Washington D.C. against impending attack. With American forces scattered, the road to America’s capital was now wide open.</a:t>
            </a:r>
            <a:endParaRPr lang="en-US" dirty="0">
              <a:ea typeface="Calibri"/>
              <a:cs typeface="Calibri"/>
            </a:endParaRPr>
          </a:p>
          <a:p>
            <a:r>
              <a:rPr lang="en-US" dirty="0"/>
              <a:t>As the British marched into Washington in 1814, they held in their memory the bitter date of April 27th1813—the day Americans had burned of the Canadian capital, York. They carried vengeful appetites as they entered Washington, D.C. the evening of August 24th 1814.</a:t>
            </a:r>
            <a:endParaRPr lang="en-US" dirty="0">
              <a:ea typeface="Calibri"/>
              <a:cs typeface="Calibri"/>
            </a:endParaRPr>
          </a:p>
          <a:p>
            <a:r>
              <a:rPr lang="en-US" dirty="0"/>
              <a:t>President Madison and his cabinet had fled the city, Dolly Madison and White House slave Paul Jennings famously saving critical relics of their new republic, among them a portrait of George Washington. It was a good thing that the first lady and Jennings saved these symbols of American democracy as British forces wasted no time in setting the presidential mansion, the Capitol, the Treasury and the War Office ablaze in the evening of August 24th. The </a:t>
            </a:r>
            <a:r>
              <a:rPr lang="en-US" dirty="0">
                <a:hlinkClick r:id="rId7"/>
              </a:rPr>
              <a:t>burning of Washington</a:t>
            </a:r>
            <a:r>
              <a:rPr lang="en-US" dirty="0"/>
              <a:t> went down in history as the only foreign attack on the nation’s capital until the terrorist attacks on September 11, 2001.</a:t>
            </a:r>
            <a:endParaRPr lang="en-US" dirty="0">
              <a:ea typeface="Calibri"/>
              <a:cs typeface="Calibri"/>
            </a:endParaRPr>
          </a:p>
          <a:p>
            <a:r>
              <a:rPr lang="en-US" dirty="0"/>
              <a:t>The embarrassing defeat at Bladensburg, coupled with the destruction of Washington, D.C., depleted American morale. For both sides, the Battle of Bladensburg helped usher in a conclusion to a costly and frustrating war.  </a:t>
            </a:r>
            <a:endParaRPr lang="en-US">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67631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a:t>"Untold: The Burning of Washington" Video </a:t>
            </a:r>
            <a:r>
              <a:rPr lang="en-US" dirty="0">
                <a:hlinkClick r:id="rId3"/>
              </a:rPr>
              <a:t>https://www.battlefields.org/learn/videos/untold/burning-washington</a:t>
            </a:r>
            <a:endParaRPr lang="en-US"/>
          </a:p>
          <a:p>
            <a:r>
              <a:rPr lang="en-US"/>
              <a:t>"In4Minutes: The Burning of Washington" Video </a:t>
            </a:r>
            <a:r>
              <a:rPr lang="en-US" dirty="0">
                <a:hlinkClick r:id="rId4"/>
              </a:rPr>
              <a:t>https://www.battlefields.org/learn/videos/burning-washington-dc</a:t>
            </a:r>
            <a:r>
              <a:rPr lang="en-US" dirty="0"/>
              <a:t> </a:t>
            </a:r>
            <a:endParaRPr lang="en-US" dirty="0">
              <a:ea typeface="Calibri"/>
              <a:cs typeface="Calibri"/>
            </a:endParaRPr>
          </a:p>
          <a:p>
            <a:r>
              <a:rPr lang="en-US"/>
              <a:t>The Capture and Burning of Washington DC: </a:t>
            </a:r>
            <a:r>
              <a:rPr lang="en-US" dirty="0">
                <a:hlinkClick r:id="rId5"/>
              </a:rPr>
              <a:t>https://www.battlefields.org/learn/articles/burning-washington-dc</a:t>
            </a:r>
            <a:endParaRPr lang="en-US"/>
          </a:p>
          <a:p>
            <a:r>
              <a:rPr lang="en-US" dirty="0"/>
              <a:t>War of 1812: "To the Inhabitants of Washington...A Night of Terror and Dismay": </a:t>
            </a:r>
            <a:r>
              <a:rPr lang="en-US" dirty="0">
                <a:hlinkClick r:id="rId6"/>
              </a:rPr>
              <a:t>https://www.battlefields.org/learn/primary-sources/war-1812-inhabitants-washington-night-terror-and-dismay</a:t>
            </a:r>
            <a:endParaRPr lang="en-US"/>
          </a:p>
          <a:p>
            <a:r>
              <a:rPr lang="en-US" dirty="0"/>
              <a:t>War of 1812: "The city was left a prey to the invaders": </a:t>
            </a:r>
            <a:r>
              <a:rPr lang="en-US" dirty="0">
                <a:hlinkClick r:id="rId7"/>
              </a:rPr>
              <a:t>https://www.battlefields.org/learn/primary-sources/war-1812-city-was-left-prey-invaders</a:t>
            </a:r>
            <a:r>
              <a:rPr lang="en-US" dirty="0"/>
              <a:t> </a:t>
            </a:r>
            <a:endParaRPr lang="en-US" dirty="0">
              <a:ea typeface="Calibri"/>
              <a:cs typeface="Calibri"/>
            </a:endParaRPr>
          </a:p>
          <a:p>
            <a:endParaRPr lang="en-US" dirty="0">
              <a:ea typeface="Calibri"/>
              <a:cs typeface="Calibri"/>
            </a:endParaRPr>
          </a:p>
          <a:p>
            <a:r>
              <a:rPr lang="en-US" dirty="0">
                <a:ea typeface="Calibri"/>
                <a:cs typeface="Calibri"/>
              </a:rPr>
              <a:t>On </a:t>
            </a:r>
            <a:r>
              <a:rPr lang="en-US" dirty="0"/>
              <a:t>August 24th evening, British soldiers moved on Washington holding bitter resentment for the American </a:t>
            </a:r>
            <a:r>
              <a:rPr lang="en-US" dirty="0">
                <a:hlinkClick r:id="rId8"/>
              </a:rPr>
              <a:t>burning of the Canadian capital of York</a:t>
            </a:r>
            <a:r>
              <a:rPr lang="en-US" dirty="0"/>
              <a:t> (present-day Toronto) in 1813. When entering Washington, the British and Canadian soldiers had unfettered access to the capital and began burning the city. Government officials were forced to flee the city. </a:t>
            </a:r>
            <a:r>
              <a:rPr lang="en-US" dirty="0">
                <a:hlinkClick r:id="rId9"/>
              </a:rPr>
              <a:t>President James Madison</a:t>
            </a:r>
            <a:r>
              <a:rPr lang="en-US" dirty="0"/>
              <a:t> and </a:t>
            </a:r>
            <a:r>
              <a:rPr lang="en-US" dirty="0">
                <a:hlinkClick r:id="rId10"/>
              </a:rPr>
              <a:t>First Lady Dolley Madison</a:t>
            </a:r>
            <a:r>
              <a:rPr lang="en-US" dirty="0"/>
              <a:t> both fled the White House. Before leaving, Dolley Madison had a portrait of President George Washington, and many other irreplaceable artifacts from the founding of the nation secured. Dolley had the artifacts taken for safekeeping from the flames. Washington’s naval yard was ordered to be set ablaze to prevent warships from being taken into British hands. British Admiral George Cockburn ordered his men to burn the White House, Capitol Building, the Library of Congress (located in the Capitol Building at the time), the Treasury, and other government buildings. However, Cockburn instructed his men to not destroy private residences, and they even spared the Patent Office due to the head administrator convincing the British that inside the building contained private property. The administrator argued that if the inventions within the Patent Office were burned that it would be a loss to humanity.</a:t>
            </a:r>
            <a:endParaRPr lang="en-US" dirty="0">
              <a:ea typeface="Calibri"/>
              <a:cs typeface="Calibri"/>
            </a:endParaRPr>
          </a:p>
          <a:p>
            <a:r>
              <a:rPr lang="en-US" dirty="0"/>
              <a:t>The following day on August 25th, a storm rolled into Washington and put out the fires. Unfortunately, during the storm, a tornado erupted and tore through the city. While the British had spared the private residences, the tornado did not express such mercy to private residences and destroyed some in the city. After the burning of Washington, there was widespread looting throughout the city, and many of the looters were American citizens. Shortly after the British were finished with burning Washington, they left almost immediately towards Baltimore as the British did not intend to occupy Washington.</a:t>
            </a:r>
            <a:endParaRPr lang="en-US" dirty="0">
              <a:ea typeface="Calibri"/>
              <a:cs typeface="Calibri"/>
            </a:endParaRPr>
          </a:p>
          <a:p>
            <a:r>
              <a:rPr lang="en-US" dirty="0"/>
              <a:t>The burning of Washington did not achieve the effect that the British had hoped that it would cause. Instead of demoralizing Americans, it gave Americans a cause to rally behind in defeating the British once again. The burning of Washington negatively impacted the British, because when the British arrived in Baltimore, Maryland, on September 13th, 1814, the British navy was met with a well-defended city. The B</a:t>
            </a:r>
            <a:r>
              <a:rPr lang="en-US" dirty="0">
                <a:hlinkClick r:id="rId11"/>
              </a:rPr>
              <a:t>attle of Fort McHenry</a:t>
            </a:r>
            <a:r>
              <a:rPr lang="en-US" dirty="0"/>
              <a:t> ensued and resulted in an American victory. While the battle was raging, a Baltimore lawyer by the name of </a:t>
            </a:r>
            <a:r>
              <a:rPr lang="en-US" dirty="0">
                <a:hlinkClick r:id="rId12"/>
              </a:rPr>
              <a:t>Francis Scott Key</a:t>
            </a:r>
            <a:r>
              <a:rPr lang="en-US" dirty="0"/>
              <a:t> was held aboard a British warship and watched the battle unfold. He wrote a poem called the Defense of Fort McHenry, which later became the Star-Spangled Banner, America’s national anthem. The United States’ victory at Fort McHenry led to the eventual end of the war, with Washington left to rebuild from the fires.</a:t>
            </a:r>
            <a:endParaRPr lang="en-US" dirty="0">
              <a:ea typeface="Calibri"/>
              <a:cs typeface="Calibri"/>
            </a:endParaRPr>
          </a:p>
          <a:p>
            <a:r>
              <a:rPr lang="en-US" dirty="0"/>
              <a:t>The burning of Washington was not a large embarrassment as it was originally thought to be. Washington was quickly rebuilt, with the White House becoming operational in 1817 and the Capitol Building was operational by 1819. Overall, the burning of Washington symbolized that the young nation that was built upon democracy and freedom was able to take a major world power head-on and come out victorious. Thomas Law, a foreign visitor who went to Washington, described the city after the war like a phoenix rising from the fires stronger than ever before. The War of 1812 showed the world that America was a force to be reckoned with and would continue to be perpetual.</a:t>
            </a:r>
            <a:endParaRPr lang="en-US">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5782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The Battle of Fort McHenry Video: </a:t>
            </a:r>
            <a:r>
              <a:rPr lang="en-US" dirty="0">
                <a:hlinkClick r:id="rId3"/>
              </a:rPr>
              <a:t>https://www.battlefields.org/learn/videos/untold/battle-fort-mchenry</a:t>
            </a:r>
            <a:r>
              <a:rPr lang="en-US" dirty="0"/>
              <a:t> </a:t>
            </a:r>
          </a:p>
          <a:p>
            <a:r>
              <a:rPr lang="en-US" dirty="0"/>
              <a:t>Battle of Fort McHenry: </a:t>
            </a:r>
            <a:r>
              <a:rPr lang="en-US" dirty="0">
                <a:hlinkClick r:id="rId4"/>
              </a:rPr>
              <a:t>https://www.battlefields.org/learn/war-1812/battles/fort-mchenry</a:t>
            </a:r>
            <a:r>
              <a:rPr lang="en-US" dirty="0"/>
              <a:t> </a:t>
            </a:r>
          </a:p>
          <a:p>
            <a:r>
              <a:rPr lang="en-US" dirty="0"/>
              <a:t>Baltimore during the War of 1812: </a:t>
            </a:r>
            <a:r>
              <a:rPr lang="en-US" dirty="0">
                <a:hlinkClick r:id="rId5"/>
              </a:rPr>
              <a:t>https://www.battlefields.org/learn/articles/baltimore-during-war-1812</a:t>
            </a:r>
            <a:endParaRPr lang="en-US" dirty="0"/>
          </a:p>
          <a:p>
            <a:r>
              <a:rPr lang="en-US" dirty="0"/>
              <a:t>War of 1812: "Undaunted we marched out": </a:t>
            </a:r>
            <a:r>
              <a:rPr lang="en-US" dirty="0">
                <a:hlinkClick r:id="rId6"/>
              </a:rPr>
              <a:t>https://www.battlefields.org/learn/primary-sources/war-1812-undaunted-we-marched-out</a:t>
            </a:r>
            <a:endParaRPr lang="en-US" dirty="0"/>
          </a:p>
          <a:p>
            <a:endParaRPr lang="en-US" dirty="0"/>
          </a:p>
          <a:p>
            <a:r>
              <a:rPr lang="en-US" dirty="0"/>
              <a:t>Initially, the British strategy during the War of 1812 had been defensive. The British were more concerned with defeating Napoleon in Europe than fighting a minor war with the United States. This changed on April 6, 1814, with the defeat and abdication of Napoleon, which freed up veteran troops for a more aggressive strategy. Major General Robert Ross was sent to command all British forces on the East Coast of the United States, with Vice Admiral Alexander Cochrane leading a fleet of warships.</a:t>
            </a:r>
          </a:p>
          <a:p>
            <a:r>
              <a:rPr lang="en-US" dirty="0"/>
              <a:t>Encouraged by their victory at Bladensburg on August 24, 1814, and the subsequent burning of Washington, D.C., the British turned north, intent on capturing the major port city of Baltimore, Maryland. Militarily, Baltimore was a far more important city than Washington because of its thriving port and strategic location. The British hoped the loss of both Washington and Baltimore would cripple the American war effort and force peace. However, the citizens and militia of Baltimore had been preparing for such an assault for more than a year. The imposing Fort McHenry, at the mouth of the inner harbor, provided the linchpin for the American defenses. </a:t>
            </a:r>
            <a:endParaRPr lang="en-US" dirty="0">
              <a:ea typeface="Calibri"/>
              <a:cs typeface="Calibri"/>
            </a:endParaRPr>
          </a:p>
          <a:p>
            <a:r>
              <a:rPr lang="en-US" dirty="0"/>
              <a:t>American forces resisted the dramatic British bombardment of Fort McHenry and proved they could stand up to a great world power. The exploding shells and rocket fire from British warships inspired Francis Scott Key to pen the lyrics to the “Star-Spangled Banner.” Seeing no way to penetrate American defenses, the British withdrew their troops and gave up their Chesapeake Campaign.</a:t>
            </a:r>
            <a:endParaRPr lang="en-US">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62431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Extra Resources:</a:t>
            </a:r>
          </a:p>
          <a:p>
            <a:r>
              <a:rPr lang="en-US"/>
              <a:t>Battle of the Thames: </a:t>
            </a:r>
            <a:r>
              <a:rPr lang="en-US" dirty="0">
                <a:hlinkClick r:id="rId3"/>
              </a:rPr>
              <a:t>https://www.battlefields.org/learn/war-1812/battles/battle-thames</a:t>
            </a:r>
            <a:endParaRPr lang="en-US"/>
          </a:p>
          <a:p>
            <a:r>
              <a:rPr lang="en-US" dirty="0"/>
              <a:t>Tecumseh: </a:t>
            </a:r>
            <a:r>
              <a:rPr lang="en-US" dirty="0">
                <a:hlinkClick r:id="rId4"/>
              </a:rPr>
              <a:t>https://www.battlefields.org/learn/biographies/tecumseh</a:t>
            </a:r>
            <a:endParaRPr lang="en-US"/>
          </a:p>
          <a:p>
            <a:r>
              <a:rPr lang="en-US" dirty="0"/>
              <a:t>William Henry Harrison: </a:t>
            </a:r>
            <a:r>
              <a:rPr lang="en-US" dirty="0">
                <a:hlinkClick r:id="rId5"/>
              </a:rPr>
              <a:t>https://www.battlefields.org/learn/biographies/william-henry-harrison</a:t>
            </a:r>
            <a:r>
              <a:rPr lang="en-US" dirty="0"/>
              <a:t> </a:t>
            </a:r>
            <a:endParaRPr lang="en-US" dirty="0">
              <a:ea typeface="Calibri"/>
              <a:cs typeface="Calibri"/>
            </a:endParaRPr>
          </a:p>
          <a:p>
            <a:endParaRPr lang="en-US" dirty="0">
              <a:ea typeface="Calibri"/>
              <a:cs typeface="Calibri"/>
            </a:endParaRPr>
          </a:p>
          <a:p>
            <a:r>
              <a:rPr lang="en-US" dirty="0"/>
              <a:t>During the fall of 1813, American forces in the Western frontier began an offensive to reclaim the lost territory in the Great Lakes and </a:t>
            </a:r>
            <a:r>
              <a:rPr lang="en-US" dirty="0">
                <a:hlinkClick r:id="rId6"/>
              </a:rPr>
              <a:t>Detroit front</a:t>
            </a:r>
            <a:r>
              <a:rPr lang="en-US" dirty="0"/>
              <a:t>. After gaining a victory in the </a:t>
            </a:r>
            <a:r>
              <a:rPr lang="en-US" dirty="0">
                <a:hlinkClick r:id="rId7"/>
              </a:rPr>
              <a:t>Battle of Lake Erie</a:t>
            </a:r>
            <a:r>
              <a:rPr lang="en-US" dirty="0"/>
              <a:t> in September of that same year, American forces under the command of William H. Harrison were free to move on to British-held Fort Detroit. After capturing the fort, Harrison then pursued the fleeing British army into Canada in hopes of trying to destroy them completely. On October 5, 1813, American forces under the command of </a:t>
            </a:r>
            <a:r>
              <a:rPr lang="en-US" dirty="0">
                <a:hlinkClick r:id="rId5"/>
              </a:rPr>
              <a:t>William H. Harrison</a:t>
            </a:r>
            <a:r>
              <a:rPr lang="en-US" dirty="0"/>
              <a:t> defeated British forces and their allies in the Battle of the Thames, resulting in the death of the famed Native American leader </a:t>
            </a:r>
            <a:r>
              <a:rPr lang="en-US" dirty="0">
                <a:hlinkClick r:id="rId4"/>
              </a:rPr>
              <a:t>Tecumseh</a:t>
            </a:r>
            <a:r>
              <a:rPr lang="en-US" dirty="0"/>
              <a:t> and the end of his Confederacy. After attacking the British line and forcing a general rout, Harrison’s soldiers moved towards the last pocket of resistance led by Native American leader Tecumseh. After some initial brutal fighting ensued, Tecumseh was killed and what remained of his Native American army retreated, ending the battle. </a:t>
            </a:r>
            <a:endParaRPr lang="en-US"/>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85857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t>"Untold: The Battle of New Orleans" </a:t>
            </a:r>
            <a:r>
              <a:rPr lang="en-US" dirty="0">
                <a:hlinkClick r:id="rId3"/>
              </a:rPr>
              <a:t>https://www.battlefields.org/learn/videos/untold/battle-new-orleans</a:t>
            </a:r>
            <a:endParaRPr lang="en-US"/>
          </a:p>
          <a:p>
            <a:r>
              <a:rPr lang="en-US" dirty="0"/>
              <a:t>"In4Minutes: The Battle of New Orleans" </a:t>
            </a:r>
            <a:r>
              <a:rPr lang="en-US" dirty="0">
                <a:hlinkClick r:id="rId4"/>
              </a:rPr>
              <a:t>https://www.battlefields.org/learn/videos/battle-new-orleans</a:t>
            </a:r>
            <a:r>
              <a:rPr lang="en-US" dirty="0"/>
              <a:t> </a:t>
            </a:r>
            <a:endParaRPr lang="en-US" dirty="0">
              <a:ea typeface="Calibri"/>
              <a:cs typeface="Calibri"/>
            </a:endParaRPr>
          </a:p>
          <a:p>
            <a:r>
              <a:rPr lang="en-US" dirty="0"/>
              <a:t>The Battle of New Orleans: </a:t>
            </a:r>
            <a:r>
              <a:rPr lang="en-US" dirty="0">
                <a:hlinkClick r:id="rId5"/>
              </a:rPr>
              <a:t>https://www.battlefields.org/learn/war-1812/battles/new-orleans</a:t>
            </a:r>
            <a:endParaRPr lang="en-US"/>
          </a:p>
          <a:p>
            <a:r>
              <a:rPr lang="en-US" dirty="0"/>
              <a:t>Battle of New Orleans: The Last Battle of the War of 1812: </a:t>
            </a:r>
            <a:r>
              <a:rPr lang="en-US" dirty="0">
                <a:hlinkClick r:id="rId6"/>
              </a:rPr>
              <a:t>https://www.battlefields.org/learn/articles/battle-new-orleans-last-battle-war-1812</a:t>
            </a:r>
            <a:endParaRPr lang="en-US"/>
          </a:p>
          <a:p>
            <a:r>
              <a:rPr lang="en-US" dirty="0"/>
              <a:t>Battle of New Orleans 1812 Virtual Tour: </a:t>
            </a:r>
            <a:r>
              <a:rPr lang="en-US" dirty="0">
                <a:hlinkClick r:id="rId7"/>
              </a:rPr>
              <a:t>https://www.battlefields.org/visit/virtual-tours/battle-new-orleans-1812-virtual-tour</a:t>
            </a:r>
            <a:r>
              <a:rPr lang="en-US" dirty="0"/>
              <a:t>  </a:t>
            </a:r>
            <a:endParaRPr lang="en-US" dirty="0">
              <a:ea typeface="Calibri"/>
              <a:cs typeface="Calibri"/>
            </a:endParaRPr>
          </a:p>
          <a:p>
            <a:endParaRPr lang="en-US" dirty="0"/>
          </a:p>
          <a:p>
            <a:r>
              <a:rPr lang="en-US"/>
              <a:t>After Napoleon’s defeat in the spring of 1814, the British were free to concentrate on their war in America. With a strategic focus on coastal regions and American trade and transportation, the British army attacked and burned Washington in August 1814. Although unable to take Baltimore the following month, the British nonetheless moved ahead with a plan to attack New Orleans. </a:t>
            </a:r>
          </a:p>
          <a:p>
            <a:r>
              <a:rPr lang="en-US" dirty="0"/>
              <a:t>Apprised of a possible invasion on the Gulf Coast, the commander of the U.S. Seventh Military District, Andrew Jackson, left Mobile, Alabama, for New Orleans on November 22. Recently promoted to Major General in the Regular Army for his successful campaign against the Creek Indians, Jackson reached the city on December 1 and began the task of assembling an army, which eventually consisted of Tennessee and Kentucky frontiersmen, Louisiana militia, New Orleans businessmen, Free Men of Color, Choctaw Indians, smuggler </a:t>
            </a:r>
            <a:r>
              <a:rPr lang="en-US" dirty="0">
                <a:hlinkClick r:id="rId8"/>
              </a:rPr>
              <a:t>Jean Lafitte</a:t>
            </a:r>
            <a:r>
              <a:rPr lang="en-US" dirty="0"/>
              <a:t> and his privateers, sailors, marines, and United States troops. </a:t>
            </a:r>
            <a:endParaRPr lang="en-US" dirty="0">
              <a:ea typeface="Calibri"/>
              <a:cs typeface="Calibri"/>
            </a:endParaRPr>
          </a:p>
          <a:p>
            <a:r>
              <a:rPr lang="en-US" dirty="0"/>
              <a:t>On January 8, 1815, Maj. Gen. Andrew Jackson's hastily assembled army won the day against a battle-hardened and numerically superior British force. The resounding American victory at the Battle of New Orleans soon became a symbol of American democracy triumphing over the old European ideas of aristocracy and entitlement. The battle was the last major armed engagement between the United States and Britain.</a:t>
            </a:r>
            <a:endParaRPr lang="en-US">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388501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Always more FREE resources at </a:t>
            </a:r>
            <a:r>
              <a:rPr lang="en-US" dirty="0">
                <a:ea typeface="Calibri"/>
                <a:cs typeface="Calibri"/>
                <a:hlinkClick r:id="rId3"/>
              </a:rPr>
              <a:t>www.battlefields.org</a:t>
            </a:r>
            <a:r>
              <a:rPr lang="en-US" dirty="0">
                <a:ea typeface="Calibri"/>
                <a:cs typeface="Calibri"/>
              </a:rPr>
              <a:t> </a:t>
            </a:r>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5298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a timeline of battles and events during the War of 1812 </a:t>
            </a:r>
            <a:r>
              <a:rPr lang="en-US" dirty="0">
                <a:hlinkClick r:id="rId3"/>
              </a:rPr>
              <a:t>https://www.battlefields.org/learn/articles/war-1812-timeline</a:t>
            </a:r>
            <a:r>
              <a:rPr lang="en-US" dirty="0"/>
              <a:t> </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06506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endParaRPr lang="en-US" dirty="0">
              <a:cs typeface="Calibri"/>
            </a:endParaRPr>
          </a:p>
          <a:p>
            <a:r>
              <a:rPr lang="en-US" dirty="0">
                <a:cs typeface="Calibri"/>
              </a:rPr>
              <a:t>Overview of the War of 1812: </a:t>
            </a:r>
            <a:r>
              <a:rPr lang="en-US" dirty="0">
                <a:hlinkClick r:id="rId3"/>
              </a:rPr>
              <a:t>https://www.battlefields.org/learn/articles/brief-overview-war-1812</a:t>
            </a:r>
            <a:r>
              <a:rPr lang="en-US" dirty="0"/>
              <a:t> </a:t>
            </a:r>
            <a:endParaRPr lang="en-US"/>
          </a:p>
          <a:p>
            <a:r>
              <a:rPr lang="en-US" dirty="0">
                <a:ea typeface="Calibri"/>
                <a:cs typeface="Calibri"/>
              </a:rPr>
              <a:t>War of 1812 Timeline: </a:t>
            </a:r>
            <a:r>
              <a:rPr lang="en-US" dirty="0">
                <a:hlinkClick r:id="rId4"/>
              </a:rPr>
              <a:t>https://www.battlefields.org/learn/articles/war-1812-timeline</a:t>
            </a:r>
            <a:r>
              <a:rPr lang="en-US" dirty="0"/>
              <a:t> </a:t>
            </a: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59641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t>Battle of </a:t>
            </a:r>
            <a:r>
              <a:rPr lang="en-US" dirty="0" err="1"/>
              <a:t>Queenston</a:t>
            </a:r>
            <a:r>
              <a:rPr lang="en-US" dirty="0"/>
              <a:t> Heights: </a:t>
            </a:r>
            <a:r>
              <a:rPr lang="en-US" dirty="0">
                <a:hlinkClick r:id="rId3"/>
              </a:rPr>
              <a:t>https://www.battlefields.org/learn/war-1812/battles/battle-queenston-heights</a:t>
            </a:r>
            <a:endParaRPr lang="en-US"/>
          </a:p>
          <a:p>
            <a:r>
              <a:rPr lang="en-US" dirty="0"/>
              <a:t>Battle of Hull's Trace: </a:t>
            </a:r>
            <a:r>
              <a:rPr lang="en-US" dirty="0">
                <a:hlinkClick r:id="rId4"/>
              </a:rPr>
              <a:t>https://www.battlefields.org/visit/heritage-sites/hulls-trace</a:t>
            </a:r>
            <a:endParaRPr lang="en-US"/>
          </a:p>
          <a:p>
            <a:endParaRPr lang="en-US" dirty="0">
              <a:ea typeface="Calibri"/>
              <a:cs typeface="Calibri"/>
            </a:endParaRPr>
          </a:p>
          <a:p>
            <a:r>
              <a:rPr lang="en-US" dirty="0"/>
              <a:t>Four months after the American declaration of war against the United Kingdom the first major battle of the war took place. The American strategy was to undertake a four-pronged attack and invasion of Canada to bring a quick and decisive victory for American forces. The defeat of the Americans at the hands of the combined British and Canadian forces undermined American morale throughout the United States.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75333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During the war, the USS Constitution defeated four British warships and earned its nickname "</a:t>
            </a:r>
            <a:r>
              <a:rPr lang="en-US" dirty="0">
                <a:hlinkClick r:id="rId3"/>
              </a:rPr>
              <a:t>Old Ironsides</a:t>
            </a:r>
            <a:r>
              <a:rPr lang="en-US" dirty="0"/>
              <a:t>" because of the seemingly impenetrable sides.</a:t>
            </a:r>
          </a:p>
          <a:p>
            <a:endParaRPr lang="en-US" dirty="0">
              <a:ea typeface="Calibri"/>
              <a:cs typeface="Calibri"/>
            </a:endParaRPr>
          </a:p>
          <a:p>
            <a:r>
              <a:rPr lang="en-US" dirty="0">
                <a:ea typeface="Calibri"/>
                <a:cs typeface="Calibri"/>
              </a:rPr>
              <a:t>Extra Resources:</a:t>
            </a:r>
          </a:p>
          <a:p>
            <a:r>
              <a:rPr lang="en-US" dirty="0">
                <a:ea typeface="Calibri"/>
                <a:cs typeface="Calibri"/>
              </a:rPr>
              <a:t>USS Constitution Video: </a:t>
            </a:r>
            <a:r>
              <a:rPr lang="en-US" dirty="0">
                <a:hlinkClick r:id="rId4"/>
              </a:rPr>
              <a:t>https://www.battlefields.org/learn/videos/uss-constitution</a:t>
            </a:r>
            <a:r>
              <a:rPr lang="en-US" dirty="0"/>
              <a:t> </a:t>
            </a:r>
          </a:p>
          <a:p>
            <a:r>
              <a:rPr lang="en-US" dirty="0">
                <a:ea typeface="Calibri"/>
                <a:cs typeface="Calibri"/>
              </a:rPr>
              <a:t>"Old Ironsides": </a:t>
            </a:r>
            <a:r>
              <a:rPr lang="en-US" dirty="0">
                <a:hlinkClick r:id="rId5"/>
              </a:rPr>
              <a:t>https://www.battlefields.org/learn/articles/old-iron-sides</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163718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a:t>Battle of </a:t>
            </a:r>
            <a:r>
              <a:rPr lang="en-US" err="1"/>
              <a:t>Queenston</a:t>
            </a:r>
            <a:r>
              <a:rPr lang="en-US"/>
              <a:t> Heights: </a:t>
            </a:r>
            <a:r>
              <a:rPr lang="en-US" dirty="0">
                <a:hlinkClick r:id="rId3"/>
              </a:rPr>
              <a:t>https://www.battlefields.org/learn/war-1812/battles/battle-queenston-heights</a:t>
            </a:r>
            <a:endParaRPr lang="en-US"/>
          </a:p>
          <a:p>
            <a:r>
              <a:rPr lang="en-US" err="1"/>
              <a:t>Queenston</a:t>
            </a:r>
            <a:r>
              <a:rPr lang="en-US"/>
              <a:t> Heights Battlefield: </a:t>
            </a:r>
            <a:r>
              <a:rPr lang="en-US" dirty="0">
                <a:hlinkClick r:id="rId4"/>
              </a:rPr>
              <a:t>https://www.battlefields.org/visit/battlefields/queenston-heights-battlefield</a:t>
            </a:r>
            <a:endParaRPr lang="en-US"/>
          </a:p>
          <a:p>
            <a:r>
              <a:rPr lang="en-US" dirty="0"/>
              <a:t>Winfield Scott during the War of 1812: </a:t>
            </a:r>
            <a:r>
              <a:rPr lang="en-US" dirty="0">
                <a:hlinkClick r:id="rId5"/>
              </a:rPr>
              <a:t>https://www.battlefields.org/learn/articles/winfield-scott-war-1812</a:t>
            </a:r>
            <a:r>
              <a:rPr lang="en-US" dirty="0"/>
              <a:t> </a:t>
            </a:r>
            <a:endParaRPr lang="en-US" dirty="0">
              <a:ea typeface="Calibri"/>
              <a:cs typeface="Calibri"/>
            </a:endParaRPr>
          </a:p>
          <a:p>
            <a:endParaRPr lang="en-US" dirty="0"/>
          </a:p>
          <a:p>
            <a:r>
              <a:rPr lang="en-US" dirty="0"/>
              <a:t>The defeat of the Americans at the hands of the combined British and Canadian forces undermined American morale throughout the United States. The defeat at </a:t>
            </a:r>
            <a:r>
              <a:rPr lang="en-US" dirty="0" err="1"/>
              <a:t>Queenston</a:t>
            </a:r>
            <a:r>
              <a:rPr lang="en-US" dirty="0"/>
              <a:t> Heights led General Dearborn to hesitate and ultimately reject his plans of invading Canada. Additionally, American General Van Rensselaer, the general tasked with taking </a:t>
            </a:r>
            <a:r>
              <a:rPr lang="en-US" dirty="0" err="1"/>
              <a:t>Queenston</a:t>
            </a:r>
            <a:r>
              <a:rPr lang="en-US" dirty="0"/>
              <a:t>, resigned his post in the military in disgrace. However, this battle proved vital in cementing British General Isaac Brock’s memory in Canadian history as a heroic officer who died personally leading his men to help preserve Canadian sovereignty.</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82633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a:t>The Detroit Frontier in the War of 1812: </a:t>
            </a:r>
            <a:r>
              <a:rPr lang="en-US" dirty="0">
                <a:hlinkClick r:id="rId3"/>
              </a:rPr>
              <a:t>https://www.battlefields.org/learn/articles/detroit-frontier-war-1812</a:t>
            </a:r>
            <a:endParaRPr lang="en-US"/>
          </a:p>
          <a:p>
            <a:r>
              <a:rPr lang="en-US"/>
              <a:t>Battle of River Raisin: </a:t>
            </a:r>
            <a:r>
              <a:rPr lang="en-US" dirty="0">
                <a:hlinkClick r:id="rId4"/>
              </a:rPr>
              <a:t>https://www.battlefields.org/learn/war-1812/battles/river-raisin</a:t>
            </a:r>
            <a:endParaRPr lang="en-US"/>
          </a:p>
          <a:p>
            <a:r>
              <a:rPr lang="en-US"/>
              <a:t>"Remember the Raisin": </a:t>
            </a:r>
            <a:r>
              <a:rPr lang="en-US" dirty="0">
                <a:hlinkClick r:id="rId5"/>
              </a:rPr>
              <a:t>https://www.battlefields.org/learn/articles/remember-raisin</a:t>
            </a:r>
            <a:endParaRPr lang="en-US"/>
          </a:p>
          <a:p>
            <a:r>
              <a:rPr lang="en-US" dirty="0"/>
              <a:t>Native American Involvement in the War of 1812: </a:t>
            </a:r>
            <a:r>
              <a:rPr lang="en-US" dirty="0">
                <a:hlinkClick r:id="rId6"/>
              </a:rPr>
              <a:t>https://www.battlefields.org/learn/articles/native-american-involvement-war-1812</a:t>
            </a:r>
            <a:r>
              <a:rPr lang="en-US" dirty="0"/>
              <a:t> </a:t>
            </a:r>
            <a:endParaRPr lang="en-US" dirty="0">
              <a:ea typeface="Calibri"/>
              <a:cs typeface="Calibri"/>
            </a:endParaRPr>
          </a:p>
          <a:p>
            <a:endParaRPr lang="en-US">
              <a:ea typeface="Calibri"/>
              <a:cs typeface="Calibri"/>
            </a:endParaRPr>
          </a:p>
          <a:p>
            <a:r>
              <a:rPr lang="en-US" dirty="0"/>
              <a:t>In January 1813, American troops under the command of General </a:t>
            </a:r>
            <a:r>
              <a:rPr lang="en-US" dirty="0">
                <a:hlinkClick r:id="rId7"/>
              </a:rPr>
              <a:t>James Winchester </a:t>
            </a:r>
            <a:r>
              <a:rPr lang="en-US" dirty="0"/>
              <a:t>advanced from the Maumee Rapids against a British force at Frenchtown, south of Detroit. Winchester engaged a British and Native force there under Col. </a:t>
            </a:r>
            <a:r>
              <a:rPr lang="en-US" dirty="0">
                <a:hlinkClick r:id="rId8"/>
              </a:rPr>
              <a:t>Henry Procter</a:t>
            </a:r>
            <a:r>
              <a:rPr lang="en-US" dirty="0"/>
              <a:t> on January 22 which resulted in a rout of the American force. In the engagement’s aftermath, hundreds of Americans were captured, with a number of wounded prisoners killed by the Native warriors. British Victory. After surrendering most of his troops, Winchester and what remained of his army marched towards British-held Detroit, leaving behind wounded who could not walk. The day after the battle, Native American warriors returned to Frenchtown began killing many of the mortally wounded. The Michigan Territory became a focal point shortly after war broke out between the young United States and Great Britain in June 1812. U.S. forces set their eyes on the capture of Upper Canada. However, the war effort received a major blow when General </a:t>
            </a:r>
            <a:r>
              <a:rPr lang="en-US" dirty="0">
                <a:hlinkClick r:id="rId9"/>
              </a:rPr>
              <a:t>William Hull</a:t>
            </a:r>
            <a:r>
              <a:rPr lang="en-US" dirty="0"/>
              <a:t> surrendered the Northwestern Army and Fort Detroit to General Isaac Brock on August 16, 1812. </a:t>
            </a:r>
            <a:endParaRPr lang="en-US" dirty="0">
              <a:ea typeface="Calibri"/>
              <a:cs typeface="Calibri"/>
            </a:endParaRPr>
          </a:p>
          <a:p>
            <a:r>
              <a:rPr lang="en-US" dirty="0"/>
              <a:t>The following month, President </a:t>
            </a:r>
            <a:r>
              <a:rPr lang="en-US" dirty="0">
                <a:hlinkClick r:id="rId10"/>
              </a:rPr>
              <a:t>James Madison</a:t>
            </a:r>
            <a:r>
              <a:rPr lang="en-US" dirty="0"/>
              <a:t> appointed the former governor of the Indiana Territory and current brigadier general in the Kentucky militia, </a:t>
            </a:r>
            <a:r>
              <a:rPr lang="en-US" dirty="0">
                <a:hlinkClick r:id="rId11"/>
              </a:rPr>
              <a:t>William Henry Harrison</a:t>
            </a:r>
            <a:r>
              <a:rPr lang="en-US" dirty="0"/>
              <a:t>, the new commander in the Old Northwest. Madison charged Harrison with rebuilding the American army and the capture of Fort Detroit.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282784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a:t>Battle of Lake Erie: </a:t>
            </a:r>
            <a:r>
              <a:rPr lang="en-US" dirty="0">
                <a:hlinkClick r:id="rId3"/>
              </a:rPr>
              <a:t>https://www.battlefields.org/learn/war-1812/battles/battle-lake-erie</a:t>
            </a:r>
            <a:endParaRPr lang="en-US" dirty="0"/>
          </a:p>
          <a:p>
            <a:r>
              <a:rPr lang="en-US"/>
              <a:t>Standing Tall on Lake Erie: </a:t>
            </a:r>
            <a:r>
              <a:rPr lang="en-US" dirty="0">
                <a:hlinkClick r:id="rId4"/>
              </a:rPr>
              <a:t>https://www.battlefields.org/learn/articles/standing-tall-lake-erie</a:t>
            </a:r>
            <a:endParaRPr lang="en-US" dirty="0"/>
          </a:p>
          <a:p>
            <a:r>
              <a:rPr lang="en-US"/>
              <a:t>War of 1812: " A Minute and Interesting Account of the Naval Conflict on Lake Erie": </a:t>
            </a:r>
            <a:r>
              <a:rPr lang="en-US" dirty="0">
                <a:hlinkClick r:id="rId5"/>
              </a:rPr>
              <a:t>https://www.battlefields.org/learn/primary-sources/war-1812-minute-and-interesting-account-naval-conflict-lake-erie</a:t>
            </a:r>
            <a:r>
              <a:rPr lang="en-US" dirty="0"/>
              <a:t> </a:t>
            </a:r>
          </a:p>
          <a:p>
            <a:endParaRPr lang="en-US" dirty="0">
              <a:cs typeface="+mn-lt"/>
            </a:endParaRPr>
          </a:p>
          <a:p>
            <a:r>
              <a:rPr lang="en-US" dirty="0"/>
              <a:t>On September 10, 1813, American Naval forces under the command of </a:t>
            </a:r>
            <a:r>
              <a:rPr lang="en-US" dirty="0">
                <a:hlinkClick r:id="rId6"/>
              </a:rPr>
              <a:t>Oliver H. Perry </a:t>
            </a:r>
            <a:r>
              <a:rPr lang="en-US" dirty="0"/>
              <a:t>attacked </a:t>
            </a:r>
            <a:r>
              <a:rPr lang="en-US" dirty="0">
                <a:hlinkClick r:id="rId7"/>
              </a:rPr>
              <a:t>Robert H. Barclay</a:t>
            </a:r>
            <a:r>
              <a:rPr lang="en-US" dirty="0"/>
              <a:t>’s British fleet in Lake Erie. In the resulting action, Perry’s forces gained a victory and claimed supremacy over the lake, causing the British to evacuate Fort Detroit. After breaching the British lines with his flagship, the </a:t>
            </a:r>
            <a:r>
              <a:rPr lang="en-US" i="1" dirty="0"/>
              <a:t>USS Niagara, </a:t>
            </a:r>
            <a:r>
              <a:rPr lang="en-US" dirty="0"/>
              <a:t>Perry’s force managed to break the will of the British navy and ultimately forced a wounded Robert H. Barclay to surrender. After the victory, the American navy along Lake Erie maintained control over the region for the rest of the war and forced British forces in Upper Canada to consolidate their forces. </a:t>
            </a: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9533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Battle of Horseshoe Bend: </a:t>
            </a:r>
            <a:r>
              <a:rPr lang="en-US" dirty="0">
                <a:hlinkClick r:id="rId3"/>
              </a:rPr>
              <a:t>https://www.battlefields.org/learn/war-1812/battles/horseshoe-bend</a:t>
            </a:r>
            <a:r>
              <a:rPr lang="en-US" dirty="0"/>
              <a:t> </a:t>
            </a:r>
            <a:endParaRPr lang="en-US" dirty="0">
              <a:ea typeface="Calibri"/>
              <a:cs typeface="Calibri"/>
            </a:endParaRPr>
          </a:p>
          <a:p>
            <a:endParaRPr lang="en-US" dirty="0">
              <a:ea typeface="Calibri"/>
              <a:cs typeface="Calibri"/>
            </a:endParaRPr>
          </a:p>
          <a:p>
            <a:r>
              <a:rPr lang="en-US" dirty="0"/>
              <a:t>By the summer of 1813, the violence had grown from minor infighting amongst the Creeks, into all-out civil war. In reaction to the chaos, Colonel James Caller of the Mississippi territorial militia mustered 180 men to ambush a band of Upper Creek sympathizing Red Sticks returning from Pensacola with British firearms and ammunition. The ensuing conflict came to be known as the Battle of Burnt Corn Creek. The event sparked a tinder box of retaliatory attacks by the Upper Creeks, triggering large-scale American involvement in the war and eventually the battle of Horseshoe Bend.</a:t>
            </a:r>
            <a:br>
              <a:rPr lang="en-US" dirty="0"/>
            </a:br>
            <a:br>
              <a:rPr lang="en-US" dirty="0"/>
            </a:br>
            <a:r>
              <a:rPr lang="en-US" dirty="0"/>
              <a:t>On the night of March 26, 1814, Major General </a:t>
            </a:r>
            <a:r>
              <a:rPr lang="en-US" dirty="0">
                <a:hlinkClick r:id="rId4"/>
              </a:rPr>
              <a:t>Andrew Jackson</a:t>
            </a:r>
            <a:r>
              <a:rPr lang="en-US" dirty="0"/>
              <a:t> and a contingent of 3,300 regulars, militiamen, Cherokees and Lower Creek camped six miles north of Horseshoe Bend. The Red Sticks, under direction of Chief </a:t>
            </a:r>
            <a:r>
              <a:rPr lang="en-US" dirty="0">
                <a:hlinkClick r:id="rId5"/>
              </a:rPr>
              <a:t>Menawa</a:t>
            </a:r>
            <a:r>
              <a:rPr lang="en-US" dirty="0"/>
              <a:t>, had fortified their village, </a:t>
            </a:r>
            <a:r>
              <a:rPr lang="en-US" dirty="0" err="1"/>
              <a:t>Tehopeka</a:t>
            </a:r>
            <a:r>
              <a:rPr lang="en-US" dirty="0"/>
              <a:t>, located on the peninsula created by the bend. The daunting log and mud breastwork at the neck of the peninsula made a frontal assault on </a:t>
            </a:r>
            <a:r>
              <a:rPr lang="en-US" dirty="0" err="1"/>
              <a:t>Tehopeka</a:t>
            </a:r>
            <a:r>
              <a:rPr lang="en-US" dirty="0"/>
              <a:t> virtually impossible. An impressed Jackson later described the fortification favorably, “It is impossible to conceive a situation more eligible for defense than the one they had chosen and the skill which they manifested in their breastwork was really astonishing.”</a:t>
            </a:r>
            <a:br>
              <a:rPr lang="en-US" dirty="0"/>
            </a:br>
            <a:br>
              <a:rPr lang="en-US" dirty="0"/>
            </a:br>
            <a:r>
              <a:rPr lang="en-US" dirty="0"/>
              <a:t>In the morning Jackson launched a two-pronged attack on </a:t>
            </a:r>
            <a:r>
              <a:rPr lang="en-US" dirty="0" err="1"/>
              <a:t>Tehopeka</a:t>
            </a:r>
            <a:r>
              <a:rPr lang="en-US" dirty="0"/>
              <a:t>. Knowing that he couldn’t assault the breastwork head on, he divided his force, sending his second in command General John Coffee and 1,300 militiamen, Lower Creeks and Cherokee on a wide flanking maneuver that would cross the Tallapoosa and surround the Red Sticks. Jackson commenced an ineffective artillery barrage at 10:30 a.m. while Coffee’s men positioned themselves across from </a:t>
            </a:r>
            <a:r>
              <a:rPr lang="en-US" dirty="0" err="1"/>
              <a:t>Tehopeka</a:t>
            </a:r>
            <a:r>
              <a:rPr lang="en-US" dirty="0"/>
              <a:t>.</a:t>
            </a:r>
            <a:br>
              <a:rPr lang="en-US" dirty="0"/>
            </a:br>
            <a:br>
              <a:rPr lang="en-US" dirty="0"/>
            </a:br>
            <a:r>
              <a:rPr lang="en-US" dirty="0"/>
              <a:t>Once organized on the adjacent banks of the river, Coffee ordered a small contingent to swim across the Tallapoosa and steal the Red Stick’s canoes. Once the canoes were secured, Coffee ordered Colonel Gideon Morgan’s Cherokee Regiment to traverse the river and attack the town itself.</a:t>
            </a:r>
            <a:br>
              <a:rPr lang="en-US" dirty="0"/>
            </a:br>
            <a:br>
              <a:rPr lang="en-US" dirty="0"/>
            </a:br>
            <a:r>
              <a:rPr lang="en-US" dirty="0"/>
              <a:t>Jackson, who was bombarding the breastwork on the opposite side of the bend, began hearing small arms fire and seeing smoke rising from </a:t>
            </a:r>
            <a:r>
              <a:rPr lang="en-US" dirty="0" err="1"/>
              <a:t>Tehopeka</a:t>
            </a:r>
            <a:r>
              <a:rPr lang="en-US" dirty="0"/>
              <a:t>. Coffee’s men had served as the diversion Jackson needed. Without hesitation he ordered the 39th U.S. Infantry, his most elite unit, to initiate a bayonet charge. Colonel John Williams led the assault accompanied by a young Sam Houston, the future patriarch of Texas. As soon as the 39th scaled the fortification the violence turned from a battle into a slaughter. Women and children were not exempt from the carnage and more than 200 fleeing Red Stick warriors were killed while swimming across the Tallapoosa to safety.</a:t>
            </a:r>
            <a:br>
              <a:rPr lang="en-US" dirty="0"/>
            </a:br>
            <a:br>
              <a:rPr lang="en-US" dirty="0"/>
            </a:br>
            <a:r>
              <a:rPr lang="en-US" dirty="0"/>
              <a:t>The battle of Horseshoe Bend was a disaster for the Red Sticks, with more than 800 of their 1,000 warriors killed in the fray. Even more significant, the Upper Creek nation had lost its last substantial fighting force. Chief Menawa was wounded seven times during the battle but miraculously escaped after playing dead until nightfall, crawling into a canoe and floating away on the Tallapoosa.</a:t>
            </a:r>
            <a:br>
              <a:rPr lang="en-US" dirty="0"/>
            </a:br>
            <a:br>
              <a:rPr lang="en-US" dirty="0"/>
            </a:br>
            <a:r>
              <a:rPr lang="en-US" dirty="0"/>
              <a:t>Following the defeat at Horseshoe Bend, the remaining warriors signed the Treaty of Fort Jackson, which ended hostilities and forced the Upper Creeks to cede over 20 million acres to the United States government, virtually half of what is today Alabama. Over the next 15 years, Alabama’s population exploded, growing from a sparsely populated wilderness with under 10,000 inhabitants in 1810, to one of the South’s most vital economic engines by 1830 with a population over 300,000. The Creek would never be able to regain their tribal autonomy and in 1830 with the signing of the “Indian Removal Act” by President Andrew Jackson, the remaining Creeks were forced onto reservations in Oklahoma on the “Trail of Tears.”</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183961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a:t>War of 1812: Battles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a:t>The War of 1812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FCA8-AF91-74E6-960E-B73FD3D606A0}"/>
              </a:ext>
            </a:extLst>
          </p:cNvPr>
          <p:cNvSpPr>
            <a:spLocks noGrp="1"/>
          </p:cNvSpPr>
          <p:nvPr>
            <p:ph type="title"/>
          </p:nvPr>
        </p:nvSpPr>
        <p:spPr>
          <a:xfrm>
            <a:off x="838200" y="135088"/>
            <a:ext cx="10515600" cy="1569977"/>
          </a:xfrm>
        </p:spPr>
        <p:txBody>
          <a:bodyPr>
            <a:normAutofit/>
          </a:bodyPr>
          <a:lstStyle/>
          <a:p>
            <a:pPr algn="ctr"/>
            <a:r>
              <a:rPr lang="en-US" dirty="0"/>
              <a:t>The Battle of Horseshoe Bend</a:t>
            </a:r>
            <a:br>
              <a:rPr lang="en-US" dirty="0"/>
            </a:br>
            <a:r>
              <a:rPr lang="en-US" sz="3200" i="1" dirty="0"/>
              <a:t>March 27, 1814: American Victory</a:t>
            </a:r>
          </a:p>
        </p:txBody>
      </p:sp>
      <p:graphicFrame>
        <p:nvGraphicFramePr>
          <p:cNvPr id="4" name="Content Placeholder 2">
            <a:extLst>
              <a:ext uri="{FF2B5EF4-FFF2-40B4-BE49-F238E27FC236}">
                <a16:creationId xmlns:a16="http://schemas.microsoft.com/office/drawing/2014/main" id="{99DD2373-79BA-DA70-AC10-3E860C7A0963}"/>
              </a:ext>
            </a:extLst>
          </p:cNvPr>
          <p:cNvGraphicFramePr>
            <a:graphicFrameLocks/>
          </p:cNvGraphicFramePr>
          <p:nvPr>
            <p:extLst>
              <p:ext uri="{D42A27DB-BD31-4B8C-83A1-F6EECF244321}">
                <p14:modId xmlns:p14="http://schemas.microsoft.com/office/powerpoint/2010/main" val="2952354772"/>
              </p:ext>
            </p:extLst>
          </p:nvPr>
        </p:nvGraphicFramePr>
        <p:xfrm>
          <a:off x="6445417" y="1574671"/>
          <a:ext cx="5543129" cy="370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Content Placeholder 2">
            <a:extLst>
              <a:ext uri="{FF2B5EF4-FFF2-40B4-BE49-F238E27FC236}">
                <a16:creationId xmlns:a16="http://schemas.microsoft.com/office/drawing/2014/main" id="{B4278908-93E5-3CE6-1033-6FE516732A9C}"/>
              </a:ext>
            </a:extLst>
          </p:cNvPr>
          <p:cNvGraphicFramePr>
            <a:graphicFrameLocks/>
          </p:cNvGraphicFramePr>
          <p:nvPr>
            <p:extLst>
              <p:ext uri="{D42A27DB-BD31-4B8C-83A1-F6EECF244321}">
                <p14:modId xmlns:p14="http://schemas.microsoft.com/office/powerpoint/2010/main" val="839651862"/>
              </p:ext>
            </p:extLst>
          </p:nvPr>
        </p:nvGraphicFramePr>
        <p:xfrm>
          <a:off x="-7142" y="1577547"/>
          <a:ext cx="5916940" cy="37024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7875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Title 1">
            <a:extLst>
              <a:ext uri="{FF2B5EF4-FFF2-40B4-BE49-F238E27FC236}">
                <a16:creationId xmlns:a16="http://schemas.microsoft.com/office/drawing/2014/main" id="{82789391-5708-C950-03C1-FBF4BB9741B4}"/>
              </a:ext>
            </a:extLst>
          </p:cNvPr>
          <p:cNvSpPr>
            <a:spLocks noGrp="1"/>
          </p:cNvSpPr>
          <p:nvPr>
            <p:ph type="title"/>
          </p:nvPr>
        </p:nvSpPr>
        <p:spPr>
          <a:xfrm>
            <a:off x="294107" y="3422170"/>
            <a:ext cx="3290887" cy="2452687"/>
          </a:xfrm>
        </p:spPr>
        <p:txBody>
          <a:bodyPr anchor="ctr">
            <a:noAutofit/>
          </a:bodyPr>
          <a:lstStyle/>
          <a:p>
            <a:r>
              <a:rPr lang="en-US" sz="4200"/>
              <a:t>The Battle of Bladensburg</a:t>
            </a:r>
          </a:p>
        </p:txBody>
      </p:sp>
      <p:pic>
        <p:nvPicPr>
          <p:cNvPr id="3" name="Picture 2" descr="A painting of a battle&#10;&#10;Description automatically generated">
            <a:extLst>
              <a:ext uri="{FF2B5EF4-FFF2-40B4-BE49-F238E27FC236}">
                <a16:creationId xmlns:a16="http://schemas.microsoft.com/office/drawing/2014/main" id="{C17AFA61-83CB-7BEC-DE55-00D91E20115B}"/>
              </a:ext>
            </a:extLst>
          </p:cNvPr>
          <p:cNvPicPr>
            <a:picLocks noChangeAspect="1"/>
          </p:cNvPicPr>
          <p:nvPr/>
        </p:nvPicPr>
        <p:blipFill rotWithShape="1">
          <a:blip r:embed="rId3"/>
          <a:srcRect t="10478" b="781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1">
            <a:extLst>
              <a:ext uri="{FF2B5EF4-FFF2-40B4-BE49-F238E27FC236}">
                <a16:creationId xmlns:a16="http://schemas.microsoft.com/office/drawing/2014/main" id="{C960FB6A-C45F-C4EC-B5C1-64EECB18080F}"/>
              </a:ext>
            </a:extLst>
          </p:cNvPr>
          <p:cNvSpPr>
            <a:spLocks noGrp="1"/>
          </p:cNvSpPr>
          <p:nvPr>
            <p:ph idx="1"/>
          </p:nvPr>
        </p:nvSpPr>
        <p:spPr>
          <a:xfrm>
            <a:off x="4238359" y="4054775"/>
            <a:ext cx="7485413" cy="2452687"/>
          </a:xfrm>
        </p:spPr>
        <p:txBody>
          <a:bodyPr vert="horz" lIns="91440" tIns="45720" rIns="91440" bIns="45720" rtlCol="0" anchor="ctr">
            <a:noAutofit/>
          </a:bodyPr>
          <a:lstStyle/>
          <a:p>
            <a:r>
              <a:rPr lang="en-US" sz="2200" dirty="0"/>
              <a:t>When the </a:t>
            </a:r>
            <a:r>
              <a:rPr lang="en-US" sz="2200" dirty="0">
                <a:solidFill>
                  <a:srgbClr val="FF0000"/>
                </a:solidFill>
              </a:rPr>
              <a:t>Napoleonic Wars</a:t>
            </a:r>
            <a:r>
              <a:rPr lang="en-US" sz="2200" dirty="0"/>
              <a:t> ended, Britain suddenly had more resources and men to dedicate to the War of 1812.</a:t>
            </a:r>
          </a:p>
          <a:p>
            <a:r>
              <a:rPr lang="en-US" sz="2200" dirty="0"/>
              <a:t>On </a:t>
            </a:r>
            <a:r>
              <a:rPr lang="en-US" sz="2200" dirty="0">
                <a:solidFill>
                  <a:srgbClr val="FF0000"/>
                </a:solidFill>
              </a:rPr>
              <a:t>August 24, 1814, </a:t>
            </a:r>
            <a:r>
              <a:rPr lang="en-US" sz="2200" dirty="0"/>
              <a:t>British veterans defeated an inexperienced American force at Bladensburg, leaving both </a:t>
            </a:r>
            <a:r>
              <a:rPr lang="en-US" sz="2200" dirty="0">
                <a:solidFill>
                  <a:srgbClr val="FF0000"/>
                </a:solidFill>
              </a:rPr>
              <a:t>Baltimore</a:t>
            </a:r>
            <a:r>
              <a:rPr lang="en-US" sz="2200" dirty="0"/>
              <a:t> and </a:t>
            </a:r>
            <a:r>
              <a:rPr lang="en-US" sz="2200" dirty="0">
                <a:solidFill>
                  <a:srgbClr val="FF0000"/>
                </a:solidFill>
              </a:rPr>
              <a:t>Washington, D.C.</a:t>
            </a:r>
            <a:r>
              <a:rPr lang="en-US" sz="2200" dirty="0"/>
              <a:t> vulnerable to invasion.</a:t>
            </a:r>
          </a:p>
          <a:p>
            <a:pPr marL="0" indent="0">
              <a:buNone/>
            </a:pPr>
            <a:endParaRPr lang="en-US" sz="1800"/>
          </a:p>
        </p:txBody>
      </p:sp>
      <p:sp>
        <p:nvSpPr>
          <p:cNvPr id="6" name="TextBox 5">
            <a:extLst>
              <a:ext uri="{FF2B5EF4-FFF2-40B4-BE49-F238E27FC236}">
                <a16:creationId xmlns:a16="http://schemas.microsoft.com/office/drawing/2014/main" id="{C30E36A3-34EF-5FA4-5930-2F9CB87D5A44}"/>
              </a:ext>
            </a:extLst>
          </p:cNvPr>
          <p:cNvSpPr txBox="1"/>
          <p:nvPr/>
        </p:nvSpPr>
        <p:spPr>
          <a:xfrm>
            <a:off x="10274551" y="314513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Richard Schlecht</a:t>
            </a:r>
          </a:p>
        </p:txBody>
      </p:sp>
    </p:spTree>
    <p:extLst>
      <p:ext uri="{BB962C8B-B14F-4D97-AF65-F5344CB8AC3E}">
        <p14:creationId xmlns:p14="http://schemas.microsoft.com/office/powerpoint/2010/main" val="193644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t="-12000" b="-12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15FECF-7109-2740-3205-02B5A213EF56}"/>
              </a:ext>
            </a:extLst>
          </p:cNvPr>
          <p:cNvSpPr>
            <a:spLocks noGrp="1"/>
          </p:cNvSpPr>
          <p:nvPr>
            <p:ph type="body" idx="1"/>
          </p:nvPr>
        </p:nvSpPr>
        <p:spPr>
          <a:xfrm>
            <a:off x="4649788" y="1956162"/>
            <a:ext cx="7386278" cy="4344535"/>
          </a:xfrm>
          <a:solidFill>
            <a:schemeClr val="bg1"/>
          </a:solidFill>
        </p:spPr>
        <p:txBody>
          <a:bodyPr>
            <a:normAutofit fontScale="85000" lnSpcReduction="10000"/>
          </a:bodyPr>
          <a:lstStyle/>
          <a:p>
            <a:pPr marL="342900" indent="-342900">
              <a:buChar char="•"/>
            </a:pPr>
            <a:r>
              <a:rPr lang="en-US" dirty="0">
                <a:solidFill>
                  <a:srgbClr val="FF0000"/>
                </a:solidFill>
                <a:latin typeface="Georgia"/>
                <a:cs typeface="Arial"/>
              </a:rPr>
              <a:t>American forces scattered after the defeat at Bladensburg.</a:t>
            </a:r>
            <a:endParaRPr lang="en-US">
              <a:latin typeface="Georgia"/>
            </a:endParaRPr>
          </a:p>
          <a:p>
            <a:pPr marL="342900" indent="-342900">
              <a:buChar char="•"/>
            </a:pPr>
            <a:r>
              <a:rPr lang="en-US" dirty="0">
                <a:solidFill>
                  <a:srgbClr val="FF0000"/>
                </a:solidFill>
                <a:latin typeface="Georgia"/>
                <a:cs typeface="Arial"/>
              </a:rPr>
              <a:t>The British entered Washington, D.C., and burned many public buildings, including the </a:t>
            </a:r>
            <a:r>
              <a:rPr lang="en-US" dirty="0">
                <a:latin typeface="Georgia"/>
                <a:cs typeface="Arial"/>
              </a:rPr>
              <a:t>White House</a:t>
            </a:r>
            <a:r>
              <a:rPr lang="en-US" dirty="0">
                <a:solidFill>
                  <a:srgbClr val="FF0000"/>
                </a:solidFill>
                <a:latin typeface="Georgia"/>
                <a:cs typeface="Arial"/>
              </a:rPr>
              <a:t> and the </a:t>
            </a:r>
            <a:r>
              <a:rPr lang="en-US" dirty="0">
                <a:latin typeface="Georgia"/>
                <a:cs typeface="Arial"/>
              </a:rPr>
              <a:t>Capitol </a:t>
            </a:r>
            <a:r>
              <a:rPr lang="en-US" dirty="0">
                <a:solidFill>
                  <a:srgbClr val="FF0000"/>
                </a:solidFill>
                <a:latin typeface="Georgia"/>
                <a:cs typeface="Arial"/>
              </a:rPr>
              <a:t>on </a:t>
            </a:r>
            <a:r>
              <a:rPr lang="en-US" dirty="0">
                <a:latin typeface="Georgia"/>
                <a:cs typeface="Arial"/>
              </a:rPr>
              <a:t>August 24, 1814.</a:t>
            </a:r>
            <a:endParaRPr lang="en-US">
              <a:solidFill>
                <a:srgbClr val="003F77"/>
              </a:solidFill>
              <a:latin typeface="Georgia"/>
              <a:cs typeface="Arial"/>
            </a:endParaRPr>
          </a:p>
          <a:p>
            <a:pPr marL="342900" indent="-342900">
              <a:buChar char="•"/>
            </a:pPr>
            <a:r>
              <a:rPr lang="en-US" dirty="0">
                <a:solidFill>
                  <a:srgbClr val="FF0000"/>
                </a:solidFill>
                <a:latin typeface="Georgia"/>
                <a:cs typeface="Arial"/>
              </a:rPr>
              <a:t>One of the only public buildings to survive was the </a:t>
            </a:r>
            <a:r>
              <a:rPr lang="en-US" dirty="0">
                <a:latin typeface="Georgia"/>
                <a:cs typeface="Arial"/>
              </a:rPr>
              <a:t>Patent Building</a:t>
            </a:r>
            <a:r>
              <a:rPr lang="en-US" dirty="0">
                <a:solidFill>
                  <a:srgbClr val="FF0000"/>
                </a:solidFill>
                <a:latin typeface="Georgia"/>
                <a:cs typeface="Arial"/>
              </a:rPr>
              <a:t>. Superintendent of Patents William Thornton successfully convinced the British that it contained private property and knowledge which was valuable to the whole world.</a:t>
            </a:r>
          </a:p>
          <a:p>
            <a:pPr marL="342900" indent="-342900">
              <a:buChar char="•"/>
            </a:pPr>
            <a:r>
              <a:rPr lang="en-US" dirty="0">
                <a:solidFill>
                  <a:srgbClr val="FF0000"/>
                </a:solidFill>
                <a:latin typeface="Georgia"/>
                <a:cs typeface="Arial"/>
              </a:rPr>
              <a:t>Some documents and items were safely taken out of the city before the British arrived, including the Declaration of Independence, the Bill of Rights, and the portrait of George Washington, famously saved by</a:t>
            </a:r>
            <a:r>
              <a:rPr lang="en-US" dirty="0">
                <a:latin typeface="Georgia"/>
                <a:cs typeface="Arial"/>
              </a:rPr>
              <a:t> Dolley Madison</a:t>
            </a:r>
            <a:r>
              <a:rPr lang="en-US" dirty="0">
                <a:solidFill>
                  <a:srgbClr val="FF0000"/>
                </a:solidFill>
                <a:latin typeface="Georgia"/>
                <a:cs typeface="Arial"/>
              </a:rPr>
              <a:t>.</a:t>
            </a:r>
          </a:p>
        </p:txBody>
      </p:sp>
      <p:sp>
        <p:nvSpPr>
          <p:cNvPr id="2" name="Rectangle: Rounded Corners 1">
            <a:extLst>
              <a:ext uri="{FF2B5EF4-FFF2-40B4-BE49-F238E27FC236}">
                <a16:creationId xmlns:a16="http://schemas.microsoft.com/office/drawing/2014/main" id="{9BAECEEF-B969-CF36-0514-4B6688D47D24}"/>
              </a:ext>
            </a:extLst>
          </p:cNvPr>
          <p:cNvSpPr/>
          <p:nvPr/>
        </p:nvSpPr>
        <p:spPr>
          <a:xfrm>
            <a:off x="2397163" y="338745"/>
            <a:ext cx="9632828" cy="9632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9F4903-2510-9F73-3365-DDF0DDDCC2D2}"/>
              </a:ext>
            </a:extLst>
          </p:cNvPr>
          <p:cNvSpPr txBox="1"/>
          <p:nvPr/>
        </p:nvSpPr>
        <p:spPr>
          <a:xfrm>
            <a:off x="2200437" y="333837"/>
            <a:ext cx="1006127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chemeClr val="bg1"/>
                </a:solidFill>
              </a:rPr>
              <a:t>The Burning of Washington</a:t>
            </a:r>
            <a:endParaRPr lang="en-US"/>
          </a:p>
        </p:txBody>
      </p:sp>
    </p:spTree>
    <p:extLst>
      <p:ext uri="{BB962C8B-B14F-4D97-AF65-F5344CB8AC3E}">
        <p14:creationId xmlns:p14="http://schemas.microsoft.com/office/powerpoint/2010/main" val="49883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F3A5-D377-BFC6-851C-140953F51C7B}"/>
              </a:ext>
            </a:extLst>
          </p:cNvPr>
          <p:cNvSpPr>
            <a:spLocks noGrp="1"/>
          </p:cNvSpPr>
          <p:nvPr>
            <p:ph type="title"/>
          </p:nvPr>
        </p:nvSpPr>
        <p:spPr>
          <a:xfrm>
            <a:off x="838200" y="365125"/>
            <a:ext cx="5181600" cy="1339940"/>
          </a:xfrm>
        </p:spPr>
        <p:txBody>
          <a:bodyPr>
            <a:normAutofit/>
          </a:bodyPr>
          <a:lstStyle/>
          <a:p>
            <a:pPr algn="ctr"/>
            <a:r>
              <a:rPr lang="en-US" sz="4000" b="1" dirty="0"/>
              <a:t>Battle of Baltimore</a:t>
            </a:r>
            <a:br>
              <a:rPr lang="en-US" sz="4000" b="1" dirty="0"/>
            </a:br>
            <a:r>
              <a:rPr lang="en-US" sz="3200" b="1" i="1" dirty="0"/>
              <a:t>American Victory</a:t>
            </a:r>
            <a:endParaRPr lang="en-US" sz="4000" b="1" dirty="0"/>
          </a:p>
        </p:txBody>
      </p:sp>
      <p:sp>
        <p:nvSpPr>
          <p:cNvPr id="3" name="Content Placeholder 2">
            <a:extLst>
              <a:ext uri="{FF2B5EF4-FFF2-40B4-BE49-F238E27FC236}">
                <a16:creationId xmlns:a16="http://schemas.microsoft.com/office/drawing/2014/main" id="{85EB8880-09F7-81C7-F456-89C34E6CD815}"/>
              </a:ext>
            </a:extLst>
          </p:cNvPr>
          <p:cNvSpPr>
            <a:spLocks noGrp="1"/>
          </p:cNvSpPr>
          <p:nvPr>
            <p:ph sz="half" idx="1"/>
          </p:nvPr>
        </p:nvSpPr>
        <p:spPr/>
        <p:txBody>
          <a:bodyPr vert="horz" lIns="91440" tIns="45720" rIns="91440" bIns="45720" rtlCol="0" anchor="t">
            <a:noAutofit/>
          </a:bodyPr>
          <a:lstStyle/>
          <a:p>
            <a:r>
              <a:rPr lang="en-US" sz="2200" b="0" dirty="0"/>
              <a:t>A second British victory after that at Washington would cripple the American war effort.</a:t>
            </a:r>
          </a:p>
          <a:p>
            <a:r>
              <a:rPr lang="en-US" sz="2200" b="0" dirty="0"/>
              <a:t>On </a:t>
            </a:r>
            <a:r>
              <a:rPr lang="en-US" sz="2200" b="0" dirty="0">
                <a:solidFill>
                  <a:srgbClr val="FF0000"/>
                </a:solidFill>
              </a:rPr>
              <a:t>September 13, 1814</a:t>
            </a:r>
            <a:r>
              <a:rPr lang="en-US" sz="2200" b="0" dirty="0"/>
              <a:t>, British ships began a bombardment of </a:t>
            </a:r>
            <a:r>
              <a:rPr lang="en-US" sz="2200" b="0" dirty="0">
                <a:solidFill>
                  <a:srgbClr val="FF0000"/>
                </a:solidFill>
              </a:rPr>
              <a:t>Fort</a:t>
            </a:r>
            <a:r>
              <a:rPr lang="en-US" sz="2200" b="0" dirty="0">
                <a:solidFill>
                  <a:schemeClr val="accent1"/>
                </a:solidFill>
              </a:rPr>
              <a:t> </a:t>
            </a:r>
            <a:r>
              <a:rPr lang="en-US" sz="2200" b="0" dirty="0">
                <a:solidFill>
                  <a:srgbClr val="FF0000"/>
                </a:solidFill>
              </a:rPr>
              <a:t>McHenry </a:t>
            </a:r>
            <a:r>
              <a:rPr lang="en-US" sz="2200" b="0" dirty="0"/>
              <a:t>and </a:t>
            </a:r>
            <a:r>
              <a:rPr lang="en-US" sz="2200" b="0" dirty="0">
                <a:solidFill>
                  <a:srgbClr val="FF0000"/>
                </a:solidFill>
              </a:rPr>
              <a:t>Baltimore Harbor</a:t>
            </a:r>
            <a:r>
              <a:rPr lang="en-US" sz="2200" b="0" dirty="0"/>
              <a:t> which would last 27 hours. </a:t>
            </a:r>
          </a:p>
          <a:p>
            <a:r>
              <a:rPr lang="en-US" sz="2200" b="0" dirty="0"/>
              <a:t>Fort McHenry withstood the bombardment, making further attempts on Baltimore impossible.</a:t>
            </a:r>
          </a:p>
        </p:txBody>
      </p:sp>
      <p:sp>
        <p:nvSpPr>
          <p:cNvPr id="6" name="Rectangle 5">
            <a:extLst>
              <a:ext uri="{FF2B5EF4-FFF2-40B4-BE49-F238E27FC236}">
                <a16:creationId xmlns:a16="http://schemas.microsoft.com/office/drawing/2014/main" id="{9EB91705-3A83-48CF-D7CC-15AD89FA2845}"/>
              </a:ext>
            </a:extLst>
          </p:cNvPr>
          <p:cNvSpPr/>
          <p:nvPr/>
        </p:nvSpPr>
        <p:spPr>
          <a:xfrm>
            <a:off x="6386335" y="548473"/>
            <a:ext cx="4966855" cy="1075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a:ea typeface="+mn-lt"/>
              <a:cs typeface="+mn-lt"/>
            </a:endParaRPr>
          </a:p>
        </p:txBody>
      </p:sp>
      <p:pic>
        <p:nvPicPr>
          <p:cNvPr id="4" name="Picture 3" descr="A painting of a battle with Fort McHenry in the background&#10;&#10;Description automatically generated">
            <a:extLst>
              <a:ext uri="{FF2B5EF4-FFF2-40B4-BE49-F238E27FC236}">
                <a16:creationId xmlns:a16="http://schemas.microsoft.com/office/drawing/2014/main" id="{511EB73A-28E3-114D-D9AE-76685283CBCE}"/>
              </a:ext>
            </a:extLst>
          </p:cNvPr>
          <p:cNvPicPr>
            <a:picLocks noChangeAspect="1"/>
          </p:cNvPicPr>
          <p:nvPr/>
        </p:nvPicPr>
        <p:blipFill>
          <a:blip r:embed="rId3"/>
          <a:stretch>
            <a:fillRect/>
          </a:stretch>
        </p:blipFill>
        <p:spPr>
          <a:xfrm>
            <a:off x="6333620" y="1831675"/>
            <a:ext cx="5060045" cy="3697857"/>
          </a:xfrm>
          <a:prstGeom prst="rect">
            <a:avLst/>
          </a:prstGeom>
        </p:spPr>
      </p:pic>
      <p:sp>
        <p:nvSpPr>
          <p:cNvPr id="5" name="TextBox 4">
            <a:extLst>
              <a:ext uri="{FF2B5EF4-FFF2-40B4-BE49-F238E27FC236}">
                <a16:creationId xmlns:a16="http://schemas.microsoft.com/office/drawing/2014/main" id="{00FDB8E9-6866-8779-E8D9-8E6E7F6789AC}"/>
              </a:ext>
            </a:extLst>
          </p:cNvPr>
          <p:cNvSpPr txBox="1"/>
          <p:nvPr/>
        </p:nvSpPr>
        <p:spPr>
          <a:xfrm>
            <a:off x="8622582" y="525061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Wikimedia Commons</a:t>
            </a:r>
            <a:endParaRPr lang="en-US"/>
          </a:p>
        </p:txBody>
      </p:sp>
      <p:sp>
        <p:nvSpPr>
          <p:cNvPr id="7" name="TextBox 6">
            <a:extLst>
              <a:ext uri="{FF2B5EF4-FFF2-40B4-BE49-F238E27FC236}">
                <a16:creationId xmlns:a16="http://schemas.microsoft.com/office/drawing/2014/main" id="{295E52F7-61B7-30C3-6AB0-682F3DFF0013}"/>
              </a:ext>
            </a:extLst>
          </p:cNvPr>
          <p:cNvSpPr txBox="1"/>
          <p:nvPr/>
        </p:nvSpPr>
        <p:spPr>
          <a:xfrm>
            <a:off x="6459906" y="632923"/>
            <a:ext cx="479916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Francis Scott Key was inspired by the fort's survival to write "The Star-Spangled Banner" in honor of the American flag.</a:t>
            </a:r>
          </a:p>
        </p:txBody>
      </p:sp>
    </p:spTree>
    <p:extLst>
      <p:ext uri="{BB962C8B-B14F-4D97-AF65-F5344CB8AC3E}">
        <p14:creationId xmlns:p14="http://schemas.microsoft.com/office/powerpoint/2010/main" val="282659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35C76E-6304-1234-348C-F8C4604177B7}"/>
              </a:ext>
            </a:extLst>
          </p:cNvPr>
          <p:cNvSpPr>
            <a:spLocks noGrp="1"/>
          </p:cNvSpPr>
          <p:nvPr>
            <p:ph type="title"/>
          </p:nvPr>
        </p:nvSpPr>
        <p:spPr>
          <a:xfrm>
            <a:off x="392502" y="365125"/>
            <a:ext cx="6878129" cy="1339940"/>
          </a:xfrm>
        </p:spPr>
        <p:txBody>
          <a:bodyPr>
            <a:normAutofit fontScale="90000"/>
          </a:bodyPr>
          <a:lstStyle/>
          <a:p>
            <a:pPr algn="ctr"/>
            <a:r>
              <a:rPr lang="en-US" dirty="0"/>
              <a:t>The Battle of the Thames</a:t>
            </a:r>
            <a:br>
              <a:rPr lang="en-US" dirty="0"/>
            </a:br>
            <a:r>
              <a:rPr lang="en-US" sz="3200" i="1" dirty="0"/>
              <a:t>American Victory</a:t>
            </a:r>
            <a:endParaRPr lang="en-US" dirty="0"/>
          </a:p>
        </p:txBody>
      </p:sp>
      <p:sp>
        <p:nvSpPr>
          <p:cNvPr id="5" name="Content Placeholder 4">
            <a:extLst>
              <a:ext uri="{FF2B5EF4-FFF2-40B4-BE49-F238E27FC236}">
                <a16:creationId xmlns:a16="http://schemas.microsoft.com/office/drawing/2014/main" id="{E61E9ABB-C95D-7FD4-0791-4B0DB5C0E461}"/>
              </a:ext>
            </a:extLst>
          </p:cNvPr>
          <p:cNvSpPr>
            <a:spLocks noGrp="1"/>
          </p:cNvSpPr>
          <p:nvPr>
            <p:ph idx="1"/>
          </p:nvPr>
        </p:nvSpPr>
        <p:spPr>
          <a:xfrm>
            <a:off x="392502" y="1768116"/>
            <a:ext cx="6432431" cy="3781545"/>
          </a:xfrm>
        </p:spPr>
        <p:txBody>
          <a:bodyPr vert="horz" lIns="91440" tIns="45720" rIns="91440" bIns="45720" rtlCol="0" anchor="t">
            <a:normAutofit fontScale="92500" lnSpcReduction="20000"/>
          </a:bodyPr>
          <a:lstStyle/>
          <a:p>
            <a:r>
              <a:rPr lang="en-US" b="0"/>
              <a:t>After Perry's victory, the British retreated into Canada, and Harrison's army pursued them to the Thames River.</a:t>
            </a:r>
            <a:endParaRPr lang="en-US"/>
          </a:p>
          <a:p>
            <a:r>
              <a:rPr lang="en-US" b="0"/>
              <a:t>The British's local allies, a broad confederacy of Native American nations under </a:t>
            </a:r>
            <a:r>
              <a:rPr lang="en-US" b="0">
                <a:solidFill>
                  <a:srgbClr val="FF0000"/>
                </a:solidFill>
              </a:rPr>
              <a:t>Tecumseh</a:t>
            </a:r>
            <a:r>
              <a:rPr lang="en-US" b="0"/>
              <a:t>, saw the retreat as a betrayal and wanted to stay and fight.</a:t>
            </a:r>
          </a:p>
          <a:p>
            <a:r>
              <a:rPr lang="en-US" b="0"/>
              <a:t>The outnumbered and exhausted British and Native Americans were defeated at the Thames River on </a:t>
            </a:r>
            <a:r>
              <a:rPr lang="en-US" b="0">
                <a:solidFill>
                  <a:srgbClr val="FF0000"/>
                </a:solidFill>
              </a:rPr>
              <a:t>Oct 5, 1813</a:t>
            </a:r>
            <a:r>
              <a:rPr lang="en-US" b="0"/>
              <a:t>. Tecumseh was killed in the fighting and his confederacy dissolved.</a:t>
            </a:r>
          </a:p>
        </p:txBody>
      </p:sp>
      <p:pic>
        <p:nvPicPr>
          <p:cNvPr id="3" name="Picture 2" descr="A painting of a person wearing a red hat and a feathered hat&#10;&#10;Description automatically generated">
            <a:extLst>
              <a:ext uri="{FF2B5EF4-FFF2-40B4-BE49-F238E27FC236}">
                <a16:creationId xmlns:a16="http://schemas.microsoft.com/office/drawing/2014/main" id="{E717B921-6769-99A1-77B8-156B2164AF5F}"/>
              </a:ext>
            </a:extLst>
          </p:cNvPr>
          <p:cNvPicPr>
            <a:picLocks noChangeAspect="1"/>
          </p:cNvPicPr>
          <p:nvPr/>
        </p:nvPicPr>
        <p:blipFill>
          <a:blip r:embed="rId3"/>
          <a:stretch>
            <a:fillRect/>
          </a:stretch>
        </p:blipFill>
        <p:spPr>
          <a:xfrm>
            <a:off x="7281054" y="0"/>
            <a:ext cx="4991100" cy="6858000"/>
          </a:xfrm>
          <a:prstGeom prst="rect">
            <a:avLst/>
          </a:prstGeom>
        </p:spPr>
      </p:pic>
    </p:spTree>
    <p:extLst>
      <p:ext uri="{BB962C8B-B14F-4D97-AF65-F5344CB8AC3E}">
        <p14:creationId xmlns:p14="http://schemas.microsoft.com/office/powerpoint/2010/main" val="86738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BBDF-DB37-F06A-B767-420AF6AB0A41}"/>
              </a:ext>
            </a:extLst>
          </p:cNvPr>
          <p:cNvSpPr>
            <a:spLocks noGrp="1"/>
          </p:cNvSpPr>
          <p:nvPr>
            <p:ph type="title"/>
          </p:nvPr>
        </p:nvSpPr>
        <p:spPr/>
        <p:txBody>
          <a:bodyPr>
            <a:normAutofit/>
          </a:bodyPr>
          <a:lstStyle/>
          <a:p>
            <a:pPr algn="ctr"/>
            <a:r>
              <a:rPr lang="en-US" dirty="0"/>
              <a:t>The Battle of New Orleans</a:t>
            </a:r>
            <a:br>
              <a:rPr lang="en-US" dirty="0"/>
            </a:br>
            <a:r>
              <a:rPr lang="en-US" sz="3200" i="1" dirty="0"/>
              <a:t>January 8, 1815: American Victory</a:t>
            </a:r>
          </a:p>
        </p:txBody>
      </p:sp>
      <p:sp>
        <p:nvSpPr>
          <p:cNvPr id="5" name="Content Placeholder 4">
            <a:extLst>
              <a:ext uri="{FF2B5EF4-FFF2-40B4-BE49-F238E27FC236}">
                <a16:creationId xmlns:a16="http://schemas.microsoft.com/office/drawing/2014/main" id="{A70F89FA-7931-3F59-173D-D70F96443C1B}"/>
              </a:ext>
            </a:extLst>
          </p:cNvPr>
          <p:cNvSpPr>
            <a:spLocks noGrp="1"/>
          </p:cNvSpPr>
          <p:nvPr>
            <p:ph idx="1"/>
          </p:nvPr>
        </p:nvSpPr>
        <p:spPr>
          <a:xfrm>
            <a:off x="838200" y="1825625"/>
            <a:ext cx="7122544" cy="3781545"/>
          </a:xfrm>
        </p:spPr>
        <p:txBody>
          <a:bodyPr vert="horz" lIns="91440" tIns="45720" rIns="91440" bIns="45720" rtlCol="0" anchor="t">
            <a:normAutofit fontScale="92500" lnSpcReduction="10000"/>
          </a:bodyPr>
          <a:lstStyle/>
          <a:p>
            <a:r>
              <a:rPr lang="en-US" dirty="0"/>
              <a:t>The </a:t>
            </a:r>
            <a:r>
              <a:rPr lang="en-US" dirty="0">
                <a:solidFill>
                  <a:srgbClr val="FF0000"/>
                </a:solidFill>
              </a:rPr>
              <a:t>Treaty of Ghent</a:t>
            </a:r>
            <a:r>
              <a:rPr lang="en-US" dirty="0">
                <a:solidFill>
                  <a:schemeClr val="accent1"/>
                </a:solidFill>
              </a:rPr>
              <a:t> </a:t>
            </a:r>
            <a:r>
              <a:rPr lang="en-US" dirty="0"/>
              <a:t>was signed in December 1814, restoring pre-war borders.</a:t>
            </a:r>
          </a:p>
          <a:p>
            <a:r>
              <a:rPr lang="en-US" dirty="0"/>
              <a:t>Before word could reach the U.S., future president General </a:t>
            </a:r>
            <a:r>
              <a:rPr lang="en-US" dirty="0">
                <a:solidFill>
                  <a:srgbClr val="FF0000"/>
                </a:solidFill>
              </a:rPr>
              <a:t>Andrew Jackson</a:t>
            </a:r>
            <a:r>
              <a:rPr lang="en-US" dirty="0">
                <a:solidFill>
                  <a:schemeClr val="accent1"/>
                </a:solidFill>
              </a:rPr>
              <a:t> </a:t>
            </a:r>
            <a:r>
              <a:rPr lang="en-US" dirty="0"/>
              <a:t>defeated a larger British force at the port city of New Orleans.</a:t>
            </a:r>
          </a:p>
          <a:p>
            <a:r>
              <a:rPr lang="en-US" dirty="0"/>
              <a:t>The victory catapulted Jackson to fame and established the young United States as a formidable world power.</a:t>
            </a:r>
          </a:p>
        </p:txBody>
      </p:sp>
      <p:pic>
        <p:nvPicPr>
          <p:cNvPr id="3" name="Picture 2" descr="A person in a military uniform&#10;&#10;Description automatically generated">
            <a:extLst>
              <a:ext uri="{FF2B5EF4-FFF2-40B4-BE49-F238E27FC236}">
                <a16:creationId xmlns:a16="http://schemas.microsoft.com/office/drawing/2014/main" id="{24D9AF41-8CBE-B9FD-263C-24A3CC8DC471}"/>
              </a:ext>
            </a:extLst>
          </p:cNvPr>
          <p:cNvPicPr>
            <a:picLocks noChangeAspect="1"/>
          </p:cNvPicPr>
          <p:nvPr/>
        </p:nvPicPr>
        <p:blipFill>
          <a:blip r:embed="rId3"/>
          <a:stretch>
            <a:fillRect/>
          </a:stretch>
        </p:blipFill>
        <p:spPr>
          <a:xfrm>
            <a:off x="8288576" y="1774166"/>
            <a:ext cx="3091075" cy="4114800"/>
          </a:xfrm>
          <a:prstGeom prst="rect">
            <a:avLst/>
          </a:prstGeom>
        </p:spPr>
      </p:pic>
      <p:sp>
        <p:nvSpPr>
          <p:cNvPr id="4" name="TextBox 3">
            <a:extLst>
              <a:ext uri="{FF2B5EF4-FFF2-40B4-BE49-F238E27FC236}">
                <a16:creationId xmlns:a16="http://schemas.microsoft.com/office/drawing/2014/main" id="{D67AFDD3-1B63-F7EF-A3B6-040DE640190C}"/>
              </a:ext>
            </a:extLst>
          </p:cNvPr>
          <p:cNvSpPr txBox="1"/>
          <p:nvPr/>
        </p:nvSpPr>
        <p:spPr>
          <a:xfrm>
            <a:off x="8296086" y="5889457"/>
            <a:ext cx="32751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Metropolitan Museum of Art</a:t>
            </a:r>
          </a:p>
        </p:txBody>
      </p:sp>
    </p:spTree>
    <p:extLst>
      <p:ext uri="{BB962C8B-B14F-4D97-AF65-F5344CB8AC3E}">
        <p14:creationId xmlns:p14="http://schemas.microsoft.com/office/powerpoint/2010/main" val="291693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6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battle&#10;&#10;Description automatically generated">
            <a:extLst>
              <a:ext uri="{FF2B5EF4-FFF2-40B4-BE49-F238E27FC236}">
                <a16:creationId xmlns:a16="http://schemas.microsoft.com/office/drawing/2014/main" id="{A4410FC3-E502-8EB2-62F9-F81564E688CC}"/>
              </a:ext>
            </a:extLst>
          </p:cNvPr>
          <p:cNvPicPr>
            <a:picLocks noChangeAspect="1"/>
          </p:cNvPicPr>
          <p:nvPr/>
        </p:nvPicPr>
        <p:blipFill rotWithShape="1">
          <a:blip r:embed="rId3">
            <a:alphaModFix amt="50000"/>
          </a:blip>
          <a:srcRect t="23986"/>
          <a:stretch/>
        </p:blipFill>
        <p:spPr>
          <a:xfrm>
            <a:off x="20" y="1"/>
            <a:ext cx="12191980" cy="6857999"/>
          </a:xfrm>
          <a:prstGeom prst="rect">
            <a:avLst/>
          </a:prstGeom>
        </p:spPr>
      </p:pic>
      <p:sp>
        <p:nvSpPr>
          <p:cNvPr id="2" name="Title 1">
            <a:extLst>
              <a:ext uri="{FF2B5EF4-FFF2-40B4-BE49-F238E27FC236}">
                <a16:creationId xmlns:a16="http://schemas.microsoft.com/office/drawing/2014/main" id="{46D440FE-0E06-F6C0-8A47-AD35A170BFB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Essential Question</a:t>
            </a:r>
          </a:p>
        </p:txBody>
      </p:sp>
      <p:sp>
        <p:nvSpPr>
          <p:cNvPr id="3" name="Content Placeholder 2">
            <a:extLst>
              <a:ext uri="{FF2B5EF4-FFF2-40B4-BE49-F238E27FC236}">
                <a16:creationId xmlns:a16="http://schemas.microsoft.com/office/drawing/2014/main" id="{800ED5A9-05A4-7FB8-BF36-CEDF3C9A0BF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b="0" i="1">
                <a:solidFill>
                  <a:srgbClr val="FFFFFF"/>
                </a:solidFill>
              </a:rPr>
              <a:t>What were some of the significant battles of the War of 1812?</a:t>
            </a:r>
          </a:p>
        </p:txBody>
      </p:sp>
    </p:spTree>
    <p:extLst>
      <p:ext uri="{BB962C8B-B14F-4D97-AF65-F5344CB8AC3E}">
        <p14:creationId xmlns:p14="http://schemas.microsoft.com/office/powerpoint/2010/main" val="1801012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battle of 1812&#10;&#10;Description automatically generated">
            <a:extLst>
              <a:ext uri="{FF2B5EF4-FFF2-40B4-BE49-F238E27FC236}">
                <a16:creationId xmlns:a16="http://schemas.microsoft.com/office/drawing/2014/main" id="{53E1F4B4-4322-B871-3C75-1AC1EE50C814}"/>
              </a:ext>
            </a:extLst>
          </p:cNvPr>
          <p:cNvPicPr>
            <a:picLocks noChangeAspect="1"/>
          </p:cNvPicPr>
          <p:nvPr/>
        </p:nvPicPr>
        <p:blipFill>
          <a:blip r:embed="rId3"/>
          <a:stretch>
            <a:fillRect/>
          </a:stretch>
        </p:blipFill>
        <p:spPr>
          <a:xfrm>
            <a:off x="465862" y="120770"/>
            <a:ext cx="11245901" cy="6616460"/>
          </a:xfrm>
          <a:prstGeom prst="rect">
            <a:avLst/>
          </a:prstGeom>
        </p:spPr>
      </p:pic>
    </p:spTree>
    <p:extLst>
      <p:ext uri="{BB962C8B-B14F-4D97-AF65-F5344CB8AC3E}">
        <p14:creationId xmlns:p14="http://schemas.microsoft.com/office/powerpoint/2010/main" val="38078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328A54-1F8B-EB17-D2E6-39C350A0315A}"/>
              </a:ext>
            </a:extLst>
          </p:cNvPr>
          <p:cNvSpPr/>
          <p:nvPr/>
        </p:nvSpPr>
        <p:spPr>
          <a:xfrm>
            <a:off x="-21437" y="3065606"/>
            <a:ext cx="12387844" cy="559483"/>
          </a:xfrm>
          <a:prstGeom prst="rect">
            <a:avLst/>
          </a:prstGeom>
          <a:solidFill>
            <a:schemeClr val="tx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dirty="0">
                <a:solidFill>
                  <a:schemeClr val="bg1"/>
                </a:solidFill>
                <a:ea typeface="+mn-lt"/>
                <a:cs typeface="+mn-lt"/>
              </a:rPr>
              <a:t>1812                     1813                       1814                        1815 </a:t>
            </a:r>
            <a:endParaRPr lang="en-US" sz="3000" dirty="0">
              <a:solidFill>
                <a:schemeClr val="bg1"/>
              </a:solidFill>
            </a:endParaRPr>
          </a:p>
        </p:txBody>
      </p:sp>
      <p:sp>
        <p:nvSpPr>
          <p:cNvPr id="4" name="Flowchart: Terminator 3">
            <a:extLst>
              <a:ext uri="{FF2B5EF4-FFF2-40B4-BE49-F238E27FC236}">
                <a16:creationId xmlns:a16="http://schemas.microsoft.com/office/drawing/2014/main" id="{650E2A0F-849E-BDDF-3A7B-84798B546D6E}"/>
              </a:ext>
            </a:extLst>
          </p:cNvPr>
          <p:cNvSpPr/>
          <p:nvPr/>
        </p:nvSpPr>
        <p:spPr>
          <a:xfrm>
            <a:off x="2168905" y="4567440"/>
            <a:ext cx="2502944" cy="10383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Battle of </a:t>
            </a:r>
            <a:r>
              <a:rPr lang="en-US" sz="2400" dirty="0" err="1"/>
              <a:t>Queenston</a:t>
            </a:r>
            <a:r>
              <a:rPr lang="en-US" sz="2400" dirty="0"/>
              <a:t> Heights</a:t>
            </a:r>
          </a:p>
        </p:txBody>
      </p:sp>
      <p:sp>
        <p:nvSpPr>
          <p:cNvPr id="5" name="Flowchart: Terminator 4">
            <a:extLst>
              <a:ext uri="{FF2B5EF4-FFF2-40B4-BE49-F238E27FC236}">
                <a16:creationId xmlns:a16="http://schemas.microsoft.com/office/drawing/2014/main" id="{8C817587-1669-07CF-AAE9-B9FB1101475E}"/>
              </a:ext>
            </a:extLst>
          </p:cNvPr>
          <p:cNvSpPr/>
          <p:nvPr/>
        </p:nvSpPr>
        <p:spPr>
          <a:xfrm>
            <a:off x="2632328" y="1624937"/>
            <a:ext cx="5030893" cy="8190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t>Battle of Frenchtown, Battle of Horseshoe Bend</a:t>
            </a:r>
          </a:p>
        </p:txBody>
      </p:sp>
      <p:sp>
        <p:nvSpPr>
          <p:cNvPr id="7" name="Flowchart: Terminator 6">
            <a:extLst>
              <a:ext uri="{FF2B5EF4-FFF2-40B4-BE49-F238E27FC236}">
                <a16:creationId xmlns:a16="http://schemas.microsoft.com/office/drawing/2014/main" id="{B4023ADC-3764-5FDD-55D4-DE8074624804}"/>
              </a:ext>
            </a:extLst>
          </p:cNvPr>
          <p:cNvSpPr/>
          <p:nvPr/>
        </p:nvSpPr>
        <p:spPr>
          <a:xfrm>
            <a:off x="5249020" y="251059"/>
            <a:ext cx="4698912" cy="12102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t>Battle of Bladensburg, Burning of Washington, Battle of Baltimore</a:t>
            </a:r>
          </a:p>
        </p:txBody>
      </p:sp>
      <p:sp>
        <p:nvSpPr>
          <p:cNvPr id="8" name="Flowchart: Terminator 7">
            <a:extLst>
              <a:ext uri="{FF2B5EF4-FFF2-40B4-BE49-F238E27FC236}">
                <a16:creationId xmlns:a16="http://schemas.microsoft.com/office/drawing/2014/main" id="{15F0CC2C-430F-2898-C2E0-F0507A4A8258}"/>
              </a:ext>
            </a:extLst>
          </p:cNvPr>
          <p:cNvSpPr/>
          <p:nvPr/>
        </p:nvSpPr>
        <p:spPr>
          <a:xfrm>
            <a:off x="8213989" y="4560847"/>
            <a:ext cx="3820436" cy="9988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t>Treaty of Ghent signed</a:t>
            </a:r>
          </a:p>
        </p:txBody>
      </p:sp>
      <p:sp>
        <p:nvSpPr>
          <p:cNvPr id="9" name="Flowchart: Terminator 8">
            <a:extLst>
              <a:ext uri="{FF2B5EF4-FFF2-40B4-BE49-F238E27FC236}">
                <a16:creationId xmlns:a16="http://schemas.microsoft.com/office/drawing/2014/main" id="{1E984B54-C59E-8F14-EE94-B53BAF24E83E}"/>
              </a:ext>
            </a:extLst>
          </p:cNvPr>
          <p:cNvSpPr/>
          <p:nvPr/>
        </p:nvSpPr>
        <p:spPr>
          <a:xfrm>
            <a:off x="10087550" y="915718"/>
            <a:ext cx="2048741" cy="12984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Battle of New Orleans</a:t>
            </a:r>
          </a:p>
        </p:txBody>
      </p:sp>
      <p:sp>
        <p:nvSpPr>
          <p:cNvPr id="16" name="Rectangle 15">
            <a:extLst>
              <a:ext uri="{FF2B5EF4-FFF2-40B4-BE49-F238E27FC236}">
                <a16:creationId xmlns:a16="http://schemas.microsoft.com/office/drawing/2014/main" id="{CBB410BD-4C97-88D1-00EA-95EE8CA934FD}"/>
              </a:ext>
            </a:extLst>
          </p:cNvPr>
          <p:cNvSpPr/>
          <p:nvPr/>
        </p:nvSpPr>
        <p:spPr>
          <a:xfrm>
            <a:off x="2440488" y="1657603"/>
            <a:ext cx="97467" cy="137259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E138D00-4BCD-9D32-5FC2-C0F6256840AD}"/>
              </a:ext>
            </a:extLst>
          </p:cNvPr>
          <p:cNvSpPr/>
          <p:nvPr/>
        </p:nvSpPr>
        <p:spPr>
          <a:xfrm>
            <a:off x="9717634" y="3752250"/>
            <a:ext cx="105530" cy="72667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a:extLst>
              <a:ext uri="{FF2B5EF4-FFF2-40B4-BE49-F238E27FC236}">
                <a16:creationId xmlns:a16="http://schemas.microsoft.com/office/drawing/2014/main" id="{0BE5786D-19A4-5431-E368-2457EF44348E}"/>
              </a:ext>
            </a:extLst>
          </p:cNvPr>
          <p:cNvSpPr/>
          <p:nvPr/>
        </p:nvSpPr>
        <p:spPr>
          <a:xfrm>
            <a:off x="4930375" y="5278718"/>
            <a:ext cx="2734968" cy="12599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t>Battle of Lake Erie, Battle of the Thames</a:t>
            </a:r>
          </a:p>
        </p:txBody>
      </p:sp>
      <p:sp>
        <p:nvSpPr>
          <p:cNvPr id="10" name="Rectangle 9">
            <a:extLst>
              <a:ext uri="{FF2B5EF4-FFF2-40B4-BE49-F238E27FC236}">
                <a16:creationId xmlns:a16="http://schemas.microsoft.com/office/drawing/2014/main" id="{4C61BC13-E091-5633-877B-4F54EA50A4AC}"/>
              </a:ext>
            </a:extLst>
          </p:cNvPr>
          <p:cNvSpPr/>
          <p:nvPr/>
        </p:nvSpPr>
        <p:spPr>
          <a:xfrm>
            <a:off x="3051688" y="3714692"/>
            <a:ext cx="107546" cy="81033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D5EFE3-FB57-6622-4D60-C48990BC5AF6}"/>
              </a:ext>
            </a:extLst>
          </p:cNvPr>
          <p:cNvSpPr/>
          <p:nvPr/>
        </p:nvSpPr>
        <p:spPr>
          <a:xfrm>
            <a:off x="11441081" y="2288268"/>
            <a:ext cx="93435" cy="68333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9F226C-DD1E-9B26-5F11-ECCC7161C26B}"/>
              </a:ext>
            </a:extLst>
          </p:cNvPr>
          <p:cNvSpPr/>
          <p:nvPr/>
        </p:nvSpPr>
        <p:spPr>
          <a:xfrm>
            <a:off x="7995652" y="1572966"/>
            <a:ext cx="101499" cy="1425084"/>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a:extLst>
              <a:ext uri="{FF2B5EF4-FFF2-40B4-BE49-F238E27FC236}">
                <a16:creationId xmlns:a16="http://schemas.microsoft.com/office/drawing/2014/main" id="{52078F13-DF22-C25B-49BC-65E19472CEFB}"/>
              </a:ext>
            </a:extLst>
          </p:cNvPr>
          <p:cNvSpPr/>
          <p:nvPr/>
        </p:nvSpPr>
        <p:spPr>
          <a:xfrm>
            <a:off x="1251037" y="306099"/>
            <a:ext cx="2484795" cy="1250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i="1" dirty="0"/>
              <a:t>U.S.S. Constitution</a:t>
            </a:r>
            <a:r>
              <a:rPr lang="en-US" sz="2800" dirty="0"/>
              <a:t> vs. </a:t>
            </a:r>
            <a:r>
              <a:rPr lang="en-US" sz="2800" i="1" dirty="0"/>
              <a:t>Guerriere</a:t>
            </a:r>
            <a:endParaRPr lang="en-US" sz="2800" dirty="0"/>
          </a:p>
        </p:txBody>
      </p:sp>
      <p:sp>
        <p:nvSpPr>
          <p:cNvPr id="18" name="Rectangle 17">
            <a:extLst>
              <a:ext uri="{FF2B5EF4-FFF2-40B4-BE49-F238E27FC236}">
                <a16:creationId xmlns:a16="http://schemas.microsoft.com/office/drawing/2014/main" id="{C4014E6C-C833-39AF-B9D5-D001636A9A5A}"/>
              </a:ext>
            </a:extLst>
          </p:cNvPr>
          <p:cNvSpPr/>
          <p:nvPr/>
        </p:nvSpPr>
        <p:spPr>
          <a:xfrm>
            <a:off x="6001772" y="3752250"/>
            <a:ext cx="93435" cy="1452387"/>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ABDF53-D64C-75D8-E70B-EA1101487D51}"/>
              </a:ext>
            </a:extLst>
          </p:cNvPr>
          <p:cNvSpPr/>
          <p:nvPr/>
        </p:nvSpPr>
        <p:spPr>
          <a:xfrm>
            <a:off x="5142656" y="2565772"/>
            <a:ext cx="93435" cy="538191"/>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41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D00F-37AE-D2B5-AB5C-5675A1F870F6}"/>
              </a:ext>
            </a:extLst>
          </p:cNvPr>
          <p:cNvSpPr>
            <a:spLocks noGrp="1"/>
          </p:cNvSpPr>
          <p:nvPr>
            <p:ph type="title"/>
          </p:nvPr>
        </p:nvSpPr>
        <p:spPr/>
        <p:txBody>
          <a:bodyPr>
            <a:normAutofit/>
          </a:bodyPr>
          <a:lstStyle/>
          <a:p>
            <a:pPr algn="ctr"/>
            <a:r>
              <a:rPr lang="en-US" dirty="0"/>
              <a:t>The Invasion of Canada</a:t>
            </a:r>
            <a:br>
              <a:rPr lang="en-US" dirty="0"/>
            </a:br>
            <a:r>
              <a:rPr lang="en-US" sz="3200" i="1" dirty="0"/>
              <a:t>British Victory</a:t>
            </a:r>
          </a:p>
        </p:txBody>
      </p:sp>
      <p:graphicFrame>
        <p:nvGraphicFramePr>
          <p:cNvPr id="5" name="Content Placeholder 2">
            <a:extLst>
              <a:ext uri="{FF2B5EF4-FFF2-40B4-BE49-F238E27FC236}">
                <a16:creationId xmlns:a16="http://schemas.microsoft.com/office/drawing/2014/main" id="{17237F39-9386-5B63-D245-C6C546A8D6E4}"/>
              </a:ext>
            </a:extLst>
          </p:cNvPr>
          <p:cNvGraphicFramePr>
            <a:graphicFrameLocks/>
          </p:cNvGraphicFramePr>
          <p:nvPr>
            <p:extLst>
              <p:ext uri="{D42A27DB-BD31-4B8C-83A1-F6EECF244321}">
                <p14:modId xmlns:p14="http://schemas.microsoft.com/office/powerpoint/2010/main" val="1452343649"/>
              </p:ext>
            </p:extLst>
          </p:nvPr>
        </p:nvGraphicFramePr>
        <p:xfrm>
          <a:off x="507521" y="1178645"/>
          <a:ext cx="11176958" cy="511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19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ships in the water&#10;&#10;Description automatically generated">
            <a:extLst>
              <a:ext uri="{FF2B5EF4-FFF2-40B4-BE49-F238E27FC236}">
                <a16:creationId xmlns:a16="http://schemas.microsoft.com/office/drawing/2014/main" id="{B9894F47-86A5-42A9-AA18-4E82FBA0134F}"/>
              </a:ext>
            </a:extLst>
          </p:cNvPr>
          <p:cNvPicPr>
            <a:picLocks noChangeAspect="1"/>
          </p:cNvPicPr>
          <p:nvPr/>
        </p:nvPicPr>
        <p:blipFill rotWithShape="1">
          <a:blip r:embed="rId3"/>
          <a:srcRect t="7290"/>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D0A18-BF82-BC50-37C9-1C453D740C1B}"/>
              </a:ext>
            </a:extLst>
          </p:cNvPr>
          <p:cNvSpPr>
            <a:spLocks noGrp="1"/>
          </p:cNvSpPr>
          <p:nvPr>
            <p:ph type="title"/>
          </p:nvPr>
        </p:nvSpPr>
        <p:spPr>
          <a:xfrm>
            <a:off x="838200" y="365125"/>
            <a:ext cx="3822189" cy="1899912"/>
          </a:xfrm>
        </p:spPr>
        <p:txBody>
          <a:bodyPr>
            <a:normAutofit/>
          </a:bodyPr>
          <a:lstStyle/>
          <a:p>
            <a:r>
              <a:rPr lang="en-US" sz="4000"/>
              <a:t>The U.S.S. </a:t>
            </a:r>
            <a:r>
              <a:rPr lang="en-US" sz="4000" i="1"/>
              <a:t>Constitution</a:t>
            </a:r>
            <a:endParaRPr lang="en-US" sz="4000"/>
          </a:p>
        </p:txBody>
      </p:sp>
      <p:sp>
        <p:nvSpPr>
          <p:cNvPr id="3" name="Content Placeholder 2">
            <a:extLst>
              <a:ext uri="{FF2B5EF4-FFF2-40B4-BE49-F238E27FC236}">
                <a16:creationId xmlns:a16="http://schemas.microsoft.com/office/drawing/2014/main" id="{51DCD578-49F6-4373-1D4D-C5E3253DCA27}"/>
              </a:ext>
            </a:extLst>
          </p:cNvPr>
          <p:cNvSpPr>
            <a:spLocks noGrp="1"/>
          </p:cNvSpPr>
          <p:nvPr>
            <p:ph idx="1"/>
          </p:nvPr>
        </p:nvSpPr>
        <p:spPr>
          <a:xfrm>
            <a:off x="838200" y="2434201"/>
            <a:ext cx="3822189" cy="3742762"/>
          </a:xfrm>
        </p:spPr>
        <p:txBody>
          <a:bodyPr vert="horz" lIns="91440" tIns="45720" rIns="91440" bIns="45720" rtlCol="0" anchor="t">
            <a:normAutofit/>
          </a:bodyPr>
          <a:lstStyle/>
          <a:p>
            <a:r>
              <a:rPr lang="en-US" sz="1700" dirty="0"/>
              <a:t>On </a:t>
            </a:r>
            <a:r>
              <a:rPr lang="en-US" sz="1700" dirty="0">
                <a:solidFill>
                  <a:srgbClr val="FF0000"/>
                </a:solidFill>
              </a:rPr>
              <a:t>August 19, 1812,</a:t>
            </a:r>
            <a:r>
              <a:rPr lang="en-US" sz="1700" dirty="0"/>
              <a:t> the frigate the </a:t>
            </a:r>
            <a:r>
              <a:rPr lang="en-US" sz="1700" dirty="0">
                <a:solidFill>
                  <a:srgbClr val="FF0000"/>
                </a:solidFill>
              </a:rPr>
              <a:t>U.S.S. </a:t>
            </a:r>
            <a:r>
              <a:rPr lang="en-US" sz="1700" i="1" dirty="0">
                <a:solidFill>
                  <a:srgbClr val="FF0000"/>
                </a:solidFill>
              </a:rPr>
              <a:t>Constitution</a:t>
            </a:r>
            <a:r>
              <a:rPr lang="en-US" sz="1700" b="0" i="1" dirty="0"/>
              <a:t> </a:t>
            </a:r>
            <a:r>
              <a:rPr lang="en-US" sz="1700" dirty="0"/>
              <a:t>defeated the British warship the </a:t>
            </a:r>
            <a:r>
              <a:rPr lang="en-US" sz="1700" dirty="0">
                <a:solidFill>
                  <a:srgbClr val="FF0000"/>
                </a:solidFill>
              </a:rPr>
              <a:t>H.M.S. </a:t>
            </a:r>
            <a:r>
              <a:rPr lang="en-US" sz="1700" i="1" dirty="0">
                <a:solidFill>
                  <a:srgbClr val="FF0000"/>
                </a:solidFill>
              </a:rPr>
              <a:t>Guerriere</a:t>
            </a:r>
            <a:r>
              <a:rPr lang="en-US" sz="1700" b="0" i="1" dirty="0"/>
              <a:t> </a:t>
            </a:r>
            <a:r>
              <a:rPr lang="en-US" sz="1700" dirty="0"/>
              <a:t>and took her crew prisoner.</a:t>
            </a:r>
            <a:endParaRPr lang="en-US" sz="1700" b="0" dirty="0"/>
          </a:p>
          <a:p>
            <a:r>
              <a:rPr lang="en-US" sz="1700" dirty="0"/>
              <a:t>The ship earned her nickname "</a:t>
            </a:r>
            <a:r>
              <a:rPr lang="en-US" sz="1700" dirty="0">
                <a:solidFill>
                  <a:srgbClr val="FF0000"/>
                </a:solidFill>
              </a:rPr>
              <a:t>Old Ironsides</a:t>
            </a:r>
            <a:r>
              <a:rPr lang="en-US" sz="1700" dirty="0"/>
              <a:t>" when British cannonballs failed to damage her hull.</a:t>
            </a:r>
          </a:p>
          <a:p>
            <a:r>
              <a:rPr lang="en-US" sz="1700" dirty="0"/>
              <a:t>The </a:t>
            </a:r>
            <a:r>
              <a:rPr lang="en-US" sz="1700" dirty="0">
                <a:solidFill>
                  <a:srgbClr val="FF0000"/>
                </a:solidFill>
              </a:rPr>
              <a:t>American victory </a:t>
            </a:r>
            <a:r>
              <a:rPr lang="en-US" sz="1700" dirty="0"/>
              <a:t>boosted national morale and proved the young country could win against the powerful British navy.</a:t>
            </a:r>
          </a:p>
        </p:txBody>
      </p:sp>
    </p:spTree>
    <p:extLst>
      <p:ext uri="{BB962C8B-B14F-4D97-AF65-F5344CB8AC3E}">
        <p14:creationId xmlns:p14="http://schemas.microsoft.com/office/powerpoint/2010/main" val="6653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462F3-F963-A276-8066-FB16CA9C4DB5}"/>
              </a:ext>
            </a:extLst>
          </p:cNvPr>
          <p:cNvSpPr>
            <a:spLocks noGrp="1"/>
          </p:cNvSpPr>
          <p:nvPr>
            <p:ph idx="1"/>
          </p:nvPr>
        </p:nvSpPr>
        <p:spPr>
          <a:xfrm>
            <a:off x="3526765" y="876719"/>
            <a:ext cx="4922810" cy="2430074"/>
          </a:xfrm>
        </p:spPr>
        <p:txBody>
          <a:bodyPr vert="horz" lIns="91440" tIns="45720" rIns="91440" bIns="45720" rtlCol="0" anchor="t">
            <a:normAutofit fontScale="92500"/>
          </a:bodyPr>
          <a:lstStyle/>
          <a:p>
            <a:pPr marL="0" indent="0">
              <a:buNone/>
            </a:pPr>
            <a:r>
              <a:rPr lang="en-US" sz="3200" b="0" dirty="0"/>
              <a:t>On </a:t>
            </a:r>
            <a:r>
              <a:rPr lang="en-US" sz="3200" b="0" dirty="0">
                <a:solidFill>
                  <a:srgbClr val="FF0000"/>
                </a:solidFill>
              </a:rPr>
              <a:t>October 13,</a:t>
            </a:r>
            <a:r>
              <a:rPr lang="en-US" sz="3200" b="0" dirty="0"/>
              <a:t> </a:t>
            </a:r>
            <a:r>
              <a:rPr lang="en-US" sz="3200" b="0" dirty="0">
                <a:solidFill>
                  <a:srgbClr val="FF0000"/>
                </a:solidFill>
              </a:rPr>
              <a:t>1812,</a:t>
            </a:r>
            <a:r>
              <a:rPr lang="en-US" sz="3200" b="0" dirty="0"/>
              <a:t> the Americans suffered a major setback when they were driven out of </a:t>
            </a:r>
            <a:r>
              <a:rPr lang="en-US" sz="3200" b="0" err="1">
                <a:solidFill>
                  <a:srgbClr val="FF0000"/>
                </a:solidFill>
              </a:rPr>
              <a:t>Queenston</a:t>
            </a:r>
            <a:r>
              <a:rPr lang="en-US" sz="3200" b="0" dirty="0">
                <a:solidFill>
                  <a:srgbClr val="FF0000"/>
                </a:solidFill>
              </a:rPr>
              <a:t> Heights in Canada.</a:t>
            </a:r>
            <a:endParaRPr lang="en-US" dirty="0"/>
          </a:p>
        </p:txBody>
      </p:sp>
      <p:pic>
        <p:nvPicPr>
          <p:cNvPr id="7" name="Picture 6" descr="A person in a uniform&#10;&#10;Description automatically generated">
            <a:extLst>
              <a:ext uri="{FF2B5EF4-FFF2-40B4-BE49-F238E27FC236}">
                <a16:creationId xmlns:a16="http://schemas.microsoft.com/office/drawing/2014/main" id="{4CD58F91-1E8E-8E62-5066-C2C82DFA3690}"/>
              </a:ext>
            </a:extLst>
          </p:cNvPr>
          <p:cNvPicPr>
            <a:picLocks noChangeAspect="1"/>
          </p:cNvPicPr>
          <p:nvPr/>
        </p:nvPicPr>
        <p:blipFill rotWithShape="1">
          <a:blip r:embed="rId3"/>
          <a:srcRect l="5934" r="2041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pic>
        <p:nvPicPr>
          <p:cNvPr id="9" name="Picture 8" descr="A person in a military uniform&#10;&#10;Description automatically generated">
            <a:extLst>
              <a:ext uri="{FF2B5EF4-FFF2-40B4-BE49-F238E27FC236}">
                <a16:creationId xmlns:a16="http://schemas.microsoft.com/office/drawing/2014/main" id="{5A80C594-0944-9FEC-7046-EBD47EA15BE6}"/>
              </a:ext>
            </a:extLst>
          </p:cNvPr>
          <p:cNvPicPr>
            <a:picLocks noChangeAspect="1"/>
          </p:cNvPicPr>
          <p:nvPr/>
        </p:nvPicPr>
        <p:blipFill rotWithShape="1">
          <a:blip r:embed="rId4"/>
          <a:srcRect l="9436" r="22134"/>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2" name="TextBox 1">
            <a:extLst>
              <a:ext uri="{FF2B5EF4-FFF2-40B4-BE49-F238E27FC236}">
                <a16:creationId xmlns:a16="http://schemas.microsoft.com/office/drawing/2014/main" id="{6EDEAB92-4B31-F33A-9660-F922135FB3C1}"/>
              </a:ext>
            </a:extLst>
          </p:cNvPr>
          <p:cNvSpPr txBox="1"/>
          <p:nvPr/>
        </p:nvSpPr>
        <p:spPr>
          <a:xfrm>
            <a:off x="3689230" y="3688910"/>
            <a:ext cx="23550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Lieutenant Colonel </a:t>
            </a:r>
            <a:r>
              <a:rPr lang="en-US">
                <a:solidFill>
                  <a:srgbClr val="FF0000"/>
                </a:solidFill>
              </a:rPr>
              <a:t>Winfield Scott</a:t>
            </a:r>
            <a:r>
              <a:rPr lang="en-US"/>
              <a:t> was forced to surrender an American landing party and was taken prisoner by the British. He lived to serve as a general in the American Civil War.</a:t>
            </a:r>
          </a:p>
        </p:txBody>
      </p:sp>
      <p:sp>
        <p:nvSpPr>
          <p:cNvPr id="4" name="TextBox 3">
            <a:extLst>
              <a:ext uri="{FF2B5EF4-FFF2-40B4-BE49-F238E27FC236}">
                <a16:creationId xmlns:a16="http://schemas.microsoft.com/office/drawing/2014/main" id="{75C228D7-7339-BEA6-2F6D-12DC875D2F0E}"/>
              </a:ext>
            </a:extLst>
          </p:cNvPr>
          <p:cNvSpPr txBox="1"/>
          <p:nvPr/>
        </p:nvSpPr>
        <p:spPr>
          <a:xfrm>
            <a:off x="6465657" y="4273909"/>
            <a:ext cx="222561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British General </a:t>
            </a:r>
            <a:r>
              <a:rPr lang="en-US">
                <a:solidFill>
                  <a:srgbClr val="FF0000"/>
                </a:solidFill>
              </a:rPr>
              <a:t>Isaac Brock</a:t>
            </a:r>
            <a:r>
              <a:rPr lang="en-US"/>
              <a:t> led his men to victory but was killed in the battle. He became a national hero in Canada.</a:t>
            </a:r>
          </a:p>
        </p:txBody>
      </p:sp>
    </p:spTree>
    <p:extLst>
      <p:ext uri="{BB962C8B-B14F-4D97-AF65-F5344CB8AC3E}">
        <p14:creationId xmlns:p14="http://schemas.microsoft.com/office/powerpoint/2010/main" val="348449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B9C3C-9F3F-FF99-513E-1F077B77B676}"/>
              </a:ext>
            </a:extLst>
          </p:cNvPr>
          <p:cNvSpPr>
            <a:spLocks noGrp="1"/>
          </p:cNvSpPr>
          <p:nvPr>
            <p:ph type="title"/>
          </p:nvPr>
        </p:nvSpPr>
        <p:spPr>
          <a:xfrm>
            <a:off x="6088075" y="138796"/>
            <a:ext cx="5871891" cy="1323439"/>
          </a:xfrm>
        </p:spPr>
        <p:txBody>
          <a:bodyPr anchor="t">
            <a:normAutofit fontScale="90000"/>
          </a:bodyPr>
          <a:lstStyle/>
          <a:p>
            <a:pPr algn="ctr"/>
            <a:r>
              <a:rPr lang="en-US" sz="4000" dirty="0">
                <a:solidFill>
                  <a:schemeClr val="bg1"/>
                </a:solidFill>
              </a:rPr>
              <a:t>The Battle of Frenchtown</a:t>
            </a:r>
            <a:br>
              <a:rPr lang="en-US" sz="4000" dirty="0">
                <a:solidFill>
                  <a:schemeClr val="bg1"/>
                </a:solidFill>
              </a:rPr>
            </a:br>
            <a:r>
              <a:rPr lang="en-US" sz="2800" i="1" dirty="0">
                <a:solidFill>
                  <a:schemeClr val="bg1"/>
                </a:solidFill>
              </a:rPr>
              <a:t>January 22, 1813: British Victory</a:t>
            </a:r>
            <a:endParaRPr lang="en-US" sz="4000" i="1" dirty="0">
              <a:solidFill>
                <a:schemeClr val="bg1"/>
              </a:solidFill>
            </a:endParaRPr>
          </a:p>
        </p:txBody>
      </p:sp>
      <p:grpSp>
        <p:nvGrpSpPr>
          <p:cNvPr id="28" name="Group 2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1" name="Freeform: Shape 20">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B4038177-754F-0CBE-F17E-BD8205518D89}"/>
              </a:ext>
            </a:extLst>
          </p:cNvPr>
          <p:cNvSpPr>
            <a:spLocks noGrp="1"/>
          </p:cNvSpPr>
          <p:nvPr>
            <p:ph idx="1"/>
          </p:nvPr>
        </p:nvSpPr>
        <p:spPr>
          <a:xfrm>
            <a:off x="6358372" y="1194207"/>
            <a:ext cx="5721060" cy="3271471"/>
          </a:xfrm>
        </p:spPr>
        <p:txBody>
          <a:bodyPr vert="horz" lIns="91440" tIns="45720" rIns="91440" bIns="45720" rtlCol="0" anchor="t">
            <a:noAutofit/>
          </a:bodyPr>
          <a:lstStyle/>
          <a:p>
            <a:r>
              <a:rPr lang="en-US" sz="2200" b="0">
                <a:solidFill>
                  <a:schemeClr val="bg1"/>
                </a:solidFill>
              </a:rPr>
              <a:t>After defeats in Canada and at Fort Detroit, General William Henry Harrison was charged with securing the Northwest.</a:t>
            </a:r>
          </a:p>
          <a:p>
            <a:r>
              <a:rPr lang="en-US" sz="2200" b="0">
                <a:solidFill>
                  <a:schemeClr val="bg1"/>
                </a:solidFill>
              </a:rPr>
              <a:t>A small American force occupied Frenchtown on January 18, 1813.</a:t>
            </a:r>
          </a:p>
          <a:p>
            <a:r>
              <a:rPr lang="en-US" sz="2200" b="0">
                <a:solidFill>
                  <a:schemeClr val="bg1"/>
                </a:solidFill>
              </a:rPr>
              <a:t>Four days later, the Americans were driven out by a larger British and Native American force and retreated to the Raisin River before surrendering.</a:t>
            </a:r>
          </a:p>
          <a:p>
            <a:r>
              <a:rPr lang="en-US" sz="2200" b="0">
                <a:solidFill>
                  <a:schemeClr val="bg1"/>
                </a:solidFill>
              </a:rPr>
              <a:t>Between 30-50 prisoners of war were killed by Native American warriors because they were too wounded to evacuate. This became known as the </a:t>
            </a:r>
            <a:r>
              <a:rPr lang="en-US" sz="2200" b="0">
                <a:solidFill>
                  <a:srgbClr val="FF0000"/>
                </a:solidFill>
              </a:rPr>
              <a:t>River Raisin Massacre</a:t>
            </a:r>
            <a:r>
              <a:rPr lang="en-US" sz="2200" b="0">
                <a:solidFill>
                  <a:schemeClr val="bg1"/>
                </a:solidFill>
              </a:rPr>
              <a:t> and "Remember the Raisin" became an American battle cry.</a:t>
            </a:r>
          </a:p>
        </p:txBody>
      </p:sp>
      <p:pic>
        <p:nvPicPr>
          <p:cNvPr id="5" name="Picture 4" descr="A close-up of a painting&#10;&#10;Description automatically generated">
            <a:extLst>
              <a:ext uri="{FF2B5EF4-FFF2-40B4-BE49-F238E27FC236}">
                <a16:creationId xmlns:a16="http://schemas.microsoft.com/office/drawing/2014/main" id="{66CC8FE9-5E96-8D17-0428-7C802CE9B1F6}"/>
              </a:ext>
            </a:extLst>
          </p:cNvPr>
          <p:cNvPicPr>
            <a:picLocks noChangeAspect="1"/>
          </p:cNvPicPr>
          <p:nvPr/>
        </p:nvPicPr>
        <p:blipFill>
          <a:blip r:embed="rId4"/>
          <a:stretch>
            <a:fillRect/>
          </a:stretch>
        </p:blipFill>
        <p:spPr>
          <a:xfrm>
            <a:off x="633164" y="1371600"/>
            <a:ext cx="4398352" cy="4114800"/>
          </a:xfrm>
          <a:prstGeom prst="rect">
            <a:avLst/>
          </a:prstGeom>
        </p:spPr>
      </p:pic>
    </p:spTree>
    <p:extLst>
      <p:ext uri="{BB962C8B-B14F-4D97-AF65-F5344CB8AC3E}">
        <p14:creationId xmlns:p14="http://schemas.microsoft.com/office/powerpoint/2010/main" val="58447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64336E-220A-804F-5E4F-4E78F0D76134}"/>
              </a:ext>
            </a:extLst>
          </p:cNvPr>
          <p:cNvSpPr/>
          <p:nvPr/>
        </p:nvSpPr>
        <p:spPr>
          <a:xfrm>
            <a:off x="2777617" y="3999040"/>
            <a:ext cx="3399725" cy="1535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a:ea typeface="+mn-lt"/>
              <a:cs typeface="+mn-lt"/>
            </a:endParaRPr>
          </a:p>
        </p:txBody>
      </p:sp>
      <p:sp>
        <p:nvSpPr>
          <p:cNvPr id="2" name="Title 1">
            <a:extLst>
              <a:ext uri="{FF2B5EF4-FFF2-40B4-BE49-F238E27FC236}">
                <a16:creationId xmlns:a16="http://schemas.microsoft.com/office/drawing/2014/main" id="{84BAA68C-ABD7-9E1C-1913-132D387A98E3}"/>
              </a:ext>
            </a:extLst>
          </p:cNvPr>
          <p:cNvSpPr>
            <a:spLocks noGrp="1"/>
          </p:cNvSpPr>
          <p:nvPr>
            <p:ph type="title"/>
          </p:nvPr>
        </p:nvSpPr>
        <p:spPr>
          <a:xfrm>
            <a:off x="943141" y="97786"/>
            <a:ext cx="10515600" cy="1325563"/>
          </a:xfrm>
        </p:spPr>
        <p:txBody>
          <a:bodyPr/>
          <a:lstStyle/>
          <a:p>
            <a:pPr algn="ctr"/>
            <a:r>
              <a:rPr lang="en-US"/>
              <a:t>The Battle of Lake Erie</a:t>
            </a:r>
          </a:p>
        </p:txBody>
      </p:sp>
      <p:sp>
        <p:nvSpPr>
          <p:cNvPr id="9" name="TextBox 8">
            <a:extLst>
              <a:ext uri="{FF2B5EF4-FFF2-40B4-BE49-F238E27FC236}">
                <a16:creationId xmlns:a16="http://schemas.microsoft.com/office/drawing/2014/main" id="{E43666DC-B802-0C5D-08A4-9A2737110B99}"/>
              </a:ext>
            </a:extLst>
          </p:cNvPr>
          <p:cNvSpPr txBox="1"/>
          <p:nvPr/>
        </p:nvSpPr>
        <p:spPr>
          <a:xfrm>
            <a:off x="199367" y="1414732"/>
            <a:ext cx="556116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On </a:t>
            </a:r>
            <a:r>
              <a:rPr lang="en-US" dirty="0">
                <a:solidFill>
                  <a:srgbClr val="FF0000"/>
                </a:solidFill>
              </a:rPr>
              <a:t>September 10, 1813,</a:t>
            </a:r>
            <a:r>
              <a:rPr lang="en-US" dirty="0"/>
              <a:t> an American squadron of ships defeated a British flotilla on Lake Erie.</a:t>
            </a:r>
          </a:p>
          <a:p>
            <a:pPr marL="285750" indent="-285750">
              <a:buFont typeface="Arial"/>
              <a:buChar char="•"/>
            </a:pPr>
            <a:r>
              <a:rPr lang="en-US" dirty="0"/>
              <a:t>American captain </a:t>
            </a:r>
            <a:r>
              <a:rPr lang="en-US" dirty="0">
                <a:solidFill>
                  <a:srgbClr val="FF0000"/>
                </a:solidFill>
              </a:rPr>
              <a:t>Oliver Hazard Perry</a:t>
            </a:r>
            <a:r>
              <a:rPr lang="en-US" dirty="0"/>
              <a:t> refused to retreat even when his flagship, the </a:t>
            </a:r>
            <a:r>
              <a:rPr lang="en-US" i="1" dirty="0"/>
              <a:t>Lawrence, </a:t>
            </a:r>
            <a:r>
              <a:rPr lang="en-US" dirty="0"/>
              <a:t>was destroyed. His remaining ships decimated the British force with superior firepower.</a:t>
            </a:r>
          </a:p>
          <a:p>
            <a:pPr marL="285750" indent="-285750">
              <a:buFont typeface="Arial"/>
              <a:buChar char="•"/>
            </a:pPr>
            <a:r>
              <a:rPr lang="en-US" dirty="0"/>
              <a:t>The </a:t>
            </a:r>
            <a:r>
              <a:rPr lang="en-US" dirty="0">
                <a:solidFill>
                  <a:srgbClr val="FF0000"/>
                </a:solidFill>
              </a:rPr>
              <a:t>American victory</a:t>
            </a:r>
            <a:r>
              <a:rPr lang="en-US" dirty="0"/>
              <a:t> secured control of the lake and the British were forced to evacuate</a:t>
            </a:r>
            <a:r>
              <a:rPr lang="en-US" dirty="0">
                <a:solidFill>
                  <a:srgbClr val="FF0000"/>
                </a:solidFill>
              </a:rPr>
              <a:t> Fort Detroit</a:t>
            </a:r>
            <a:r>
              <a:rPr lang="en-US" dirty="0"/>
              <a:t>.</a:t>
            </a:r>
          </a:p>
        </p:txBody>
      </p:sp>
      <p:pic>
        <p:nvPicPr>
          <p:cNvPr id="5" name="Content Placeholder 4" descr="A painting of a group of people in a boat&#10;&#10;Description automatically generated">
            <a:extLst>
              <a:ext uri="{FF2B5EF4-FFF2-40B4-BE49-F238E27FC236}">
                <a16:creationId xmlns:a16="http://schemas.microsoft.com/office/drawing/2014/main" id="{242509C4-D0AE-7DC7-8F34-4CD676498414}"/>
              </a:ext>
            </a:extLst>
          </p:cNvPr>
          <p:cNvPicPr>
            <a:picLocks noGrp="1" noChangeAspect="1"/>
          </p:cNvPicPr>
          <p:nvPr>
            <p:ph idx="1"/>
          </p:nvPr>
        </p:nvPicPr>
        <p:blipFill>
          <a:blip r:embed="rId3"/>
          <a:stretch>
            <a:fillRect/>
          </a:stretch>
        </p:blipFill>
        <p:spPr>
          <a:xfrm>
            <a:off x="6510322" y="1414582"/>
            <a:ext cx="5497395" cy="4114800"/>
          </a:xfrm>
        </p:spPr>
      </p:pic>
      <p:sp>
        <p:nvSpPr>
          <p:cNvPr id="6" name="TextBox 5">
            <a:extLst>
              <a:ext uri="{FF2B5EF4-FFF2-40B4-BE49-F238E27FC236}">
                <a16:creationId xmlns:a16="http://schemas.microsoft.com/office/drawing/2014/main" id="{F9B4E6DA-735C-43FD-4516-980FE96714B6}"/>
              </a:ext>
            </a:extLst>
          </p:cNvPr>
          <p:cNvSpPr txBox="1"/>
          <p:nvPr/>
        </p:nvSpPr>
        <p:spPr>
          <a:xfrm>
            <a:off x="9852347" y="554089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Library of Congress</a:t>
            </a:r>
            <a:endParaRPr lang="en-US"/>
          </a:p>
        </p:txBody>
      </p:sp>
      <p:sp>
        <p:nvSpPr>
          <p:cNvPr id="7" name="TextBox 6">
            <a:extLst>
              <a:ext uri="{FF2B5EF4-FFF2-40B4-BE49-F238E27FC236}">
                <a16:creationId xmlns:a16="http://schemas.microsoft.com/office/drawing/2014/main" id="{B9142E31-A446-F44E-E604-2AB17173C7E7}"/>
              </a:ext>
            </a:extLst>
          </p:cNvPr>
          <p:cNvSpPr txBox="1"/>
          <p:nvPr/>
        </p:nvSpPr>
        <p:spPr>
          <a:xfrm>
            <a:off x="2777986" y="4066338"/>
            <a:ext cx="331829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Perry's personal flag, shown in Edward Moran's painting </a:t>
            </a:r>
            <a:r>
              <a:rPr lang="en-US" i="1">
                <a:solidFill>
                  <a:schemeClr val="bg1"/>
                </a:solidFill>
              </a:rPr>
              <a:t>The Battle of Lake Erie</a:t>
            </a:r>
            <a:r>
              <a:rPr lang="en-US">
                <a:solidFill>
                  <a:schemeClr val="bg1"/>
                </a:solidFill>
              </a:rPr>
              <a:t>, bore the now-famous motto "Don't Give Up the Ship." </a:t>
            </a:r>
          </a:p>
        </p:txBody>
      </p:sp>
    </p:spTree>
    <p:extLst>
      <p:ext uri="{BB962C8B-B14F-4D97-AF65-F5344CB8AC3E}">
        <p14:creationId xmlns:p14="http://schemas.microsoft.com/office/powerpoint/2010/main" val="2310091693"/>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SharedWithUsers xmlns="962a2ba3-4e85-4590-8cac-33237e5999cc">
      <UserInfo>
        <DisplayName>Kristopher White</DisplayName>
        <AccountId>38</AccountId>
        <AccountType/>
      </UserInfo>
      <UserInfo>
        <DisplayName>Samantha Fisher</DisplayName>
        <AccountId>463</AccountId>
        <AccountType/>
      </UserInfo>
      <UserInfo>
        <DisplayName>Sarah Kay Bierle</DisplayName>
        <AccountId>200</AccountId>
        <AccountType/>
      </UserInfo>
    </SharedWithUsers>
    <Thumbnail xmlns="99639bad-cfa9-4ce6-b936-580a309075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B909D-889A-47EA-8D86-42507C745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9EC54-E5C9-4C26-B0C8-6536386A662F}">
  <ds:schemaRefs>
    <ds:schemaRef ds:uri="962a2ba3-4e85-4590-8cac-33237e5999cc"/>
    <ds:schemaRef ds:uri="99639bad-cfa9-4ce6-b936-580a309075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5DAD85-6CE2-45EF-9769-EDA7BFB56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War of 1812: Battles</vt:lpstr>
      <vt:lpstr>Essential Question</vt:lpstr>
      <vt:lpstr>PowerPoint Presentation</vt:lpstr>
      <vt:lpstr>PowerPoint Presentation</vt:lpstr>
      <vt:lpstr>The Invasion of Canada British Victory</vt:lpstr>
      <vt:lpstr>The U.S.S. Constitution</vt:lpstr>
      <vt:lpstr>PowerPoint Presentation</vt:lpstr>
      <vt:lpstr>The Battle of Frenchtown January 22, 1813: British Victory</vt:lpstr>
      <vt:lpstr>The Battle of Lake Erie</vt:lpstr>
      <vt:lpstr>The Battle of Horseshoe Bend March 27, 1814: American Victory</vt:lpstr>
      <vt:lpstr>The Battle of Bladensburg</vt:lpstr>
      <vt:lpstr>PowerPoint Presentation</vt:lpstr>
      <vt:lpstr>Battle of Baltimore American Victory</vt:lpstr>
      <vt:lpstr>The Battle of the Thames American Victory</vt:lpstr>
      <vt:lpstr>The Battle of New Orleans January 8, 1815: American Victory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revision>489</cp:revision>
  <dcterms:created xsi:type="dcterms:W3CDTF">2019-06-11T12:13:11Z</dcterms:created>
  <dcterms:modified xsi:type="dcterms:W3CDTF">2024-06-06T21:39:17Z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4434400</vt:r8>
  </property>
  <property fmtid="{D5CDD505-2E9C-101B-9397-08002B2CF9AE}" pid="4" name="MediaServiceImageTags">
    <vt:lpwstr/>
  </property>
</Properties>
</file>