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9_EAF9695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7_7134DC4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959" r:id="rId6"/>
    <p:sldId id="951" r:id="rId7"/>
    <p:sldId id="957" r:id="rId8"/>
    <p:sldId id="956" r:id="rId9"/>
    <p:sldId id="269" r:id="rId10"/>
    <p:sldId id="960" r:id="rId11"/>
    <p:sldId id="930" r:id="rId12"/>
    <p:sldId id="933" r:id="rId13"/>
    <p:sldId id="937" r:id="rId14"/>
    <p:sldId id="265" r:id="rId15"/>
    <p:sldId id="961" r:id="rId16"/>
    <p:sldId id="279" r:id="rId17"/>
    <p:sldId id="27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29DBAB-1223-A284-9FBA-46E26EB5657B}" name="Cady Barterian" initials="CB" userId="S::cbarterian@battlefields.org::425b8955-617a-4a00-8191-e8cb3411da2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C4B20-EFA5-19DF-A26F-598BDAAB28A2}" v="656" dt="2024-06-18T01:47:07.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9_EAF9695C.xml><?xml version="1.0" encoding="utf-8"?>
<p188:cmLst xmlns:a="http://schemas.openxmlformats.org/drawingml/2006/main" xmlns:r="http://schemas.openxmlformats.org/officeDocument/2006/relationships" xmlns:p188="http://schemas.microsoft.com/office/powerpoint/2018/8/main">
  <p188:cm id="{57BECA3E-6C8E-4ACA-B65F-1AA5E70CBE77}" authorId="{C929DBAB-1223-A284-9FBA-46E26EB5657B}" status="resolved" created="2023-08-09T16:56:01.306" complete="100000">
    <ac:txMkLst xmlns:ac="http://schemas.microsoft.com/office/drawing/2013/main/command">
      <pc:docMk xmlns:pc="http://schemas.microsoft.com/office/powerpoint/2013/main/command"/>
      <pc:sldMk xmlns:pc="http://schemas.microsoft.com/office/powerpoint/2013/main/command" cId="3942213980" sldId="265"/>
      <ac:spMk id="2" creationId="{FD0E11A2-7AD1-834C-641C-71BF10A4E0E1}"/>
      <ac:txMk cp="0" len="14">
        <ac:context len="15" hash="2313259013"/>
      </ac:txMk>
    </ac:txMkLst>
    <p188:pos x="3680603" y="963283"/>
    <p188:txBody>
      <a:bodyPr/>
      <a:lstStyle/>
      <a:p>
        <a:r>
          <a:rPr lang="en-US"/>
          <a:t>need discussion question</a:t>
        </a:r>
      </a:p>
    </p188:txBody>
  </p188:cm>
  <p188:cm id="{9E3353E6-2699-4A0B-B344-AB83A581FC40}" authorId="{C929DBAB-1223-A284-9FBA-46E26EB5657B}" status="resolved" created="2023-08-09T19:37:17.494" complete="100000">
    <ac:txMkLst xmlns:ac="http://schemas.microsoft.com/office/drawing/2013/main/command">
      <pc:docMk xmlns:pc="http://schemas.microsoft.com/office/powerpoint/2013/main/command"/>
      <pc:sldMk xmlns:pc="http://schemas.microsoft.com/office/powerpoint/2013/main/command" cId="3942213980" sldId="265"/>
      <ac:spMk id="2" creationId="{FD0E11A2-7AD1-834C-641C-71BF10A4E0E1}"/>
      <ac:txMk cp="0" len="14">
        <ac:context len="15" hash="2313259013"/>
      </ac:txMk>
    </ac:txMkLst>
    <p188:pos x="3623094" y="1078301"/>
    <p188:txBody>
      <a:bodyPr/>
      <a:lstStyle/>
      <a:p>
        <a:r>
          <a:rPr lang="en-US"/>
          <a:t>Need description</a:t>
        </a:r>
      </a:p>
    </p188:txBody>
  </p188:cm>
</p188:cmLst>
</file>

<file path=ppt/comments/modernComment_117_7134DC40.xml><?xml version="1.0" encoding="utf-8"?>
<p188:cmLst xmlns:a="http://schemas.openxmlformats.org/drawingml/2006/main" xmlns:r="http://schemas.openxmlformats.org/officeDocument/2006/relationships" xmlns:p188="http://schemas.microsoft.com/office/powerpoint/2018/8/main">
  <p188:cm id="{D62AB4B0-B970-4ADC-8EB5-F1711779B25C}" authorId="{C929DBAB-1223-A284-9FBA-46E26EB5657B}" status="resolved" created="2023-08-09T16:58:48.344" complete="100000">
    <ac:deMkLst xmlns:ac="http://schemas.microsoft.com/office/drawing/2013/main/command">
      <pc:docMk xmlns:pc="http://schemas.microsoft.com/office/powerpoint/2013/main/command"/>
      <pc:sldMk xmlns:pc="http://schemas.microsoft.com/office/powerpoint/2013/main/command" cId="1899289664" sldId="279"/>
      <ac:spMk id="2" creationId="{ADA9BB8D-DB1F-7C6A-C88F-30588159C57F}"/>
    </ac:deMkLst>
    <p188:txBody>
      <a:bodyPr/>
      <a:lstStyle/>
      <a:p>
        <a:r>
          <a:rPr lang="en-US"/>
          <a:t>pare down description in note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B6E6A-F574-4EEC-BDC3-A17A86E1740E}" type="datetimeFigureOut">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EA017-2EB8-453B-B301-E42CC9777967}" type="slidenum">
              <a:t>‹#›</a:t>
            </a:fld>
            <a:endParaRPr lang="en-US"/>
          </a:p>
        </p:txBody>
      </p:sp>
    </p:spTree>
    <p:extLst>
      <p:ext uri="{BB962C8B-B14F-4D97-AF65-F5344CB8AC3E}">
        <p14:creationId xmlns:p14="http://schemas.microsoft.com/office/powerpoint/2010/main" val="75743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attlefields.org/learn/articles/french-and-indian-war-1754-1763-its-consequences" TargetMode="External"/><Relationship Id="rId7" Type="http://schemas.openxmlformats.org/officeDocument/2006/relationships/hyperlink" Target="https://www.battlefields.org/learn/articles/boston-teapot-tonigh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battlefields.org/learn/primary-sources/sugar-act" TargetMode="External"/><Relationship Id="rId5" Type="http://schemas.openxmlformats.org/officeDocument/2006/relationships/hyperlink" Target="https://www.battlefields.org/learn/primary-sources/tea-act" TargetMode="External"/><Relationship Id="rId4" Type="http://schemas.openxmlformats.org/officeDocument/2006/relationships/hyperlink" Target="https://www.battlefields.org/learn/primary-sources/stamp-act-1765"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articles/bloody-ban-backcountr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battlefields.org/node/462" TargetMode="External"/><Relationship Id="rId3" Type="http://schemas.openxmlformats.org/officeDocument/2006/relationships/hyperlink" Target="https://www.battlefields.org/visit/virtual-tours/yorktown-virtual-tour" TargetMode="External"/><Relationship Id="rId7" Type="http://schemas.openxmlformats.org/officeDocument/2006/relationships/hyperlink" Target="https://www.battlefields.org/node/40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attlefields.org/node/295" TargetMode="External"/><Relationship Id="rId11" Type="http://schemas.openxmlformats.org/officeDocument/2006/relationships/hyperlink" Target="https://www.battlefields.org/node/5257" TargetMode="External"/><Relationship Id="rId5" Type="http://schemas.openxmlformats.org/officeDocument/2006/relationships/hyperlink" Target="https://www.battlefields.org/node/282" TargetMode="External"/><Relationship Id="rId10" Type="http://schemas.openxmlformats.org/officeDocument/2006/relationships/hyperlink" Target="https://www.battlefields.org/node/6434" TargetMode="External"/><Relationship Id="rId4" Type="http://schemas.openxmlformats.org/officeDocument/2006/relationships/hyperlink" Target="https://www.battlefields.org/learn/revolutionary-war/battles/yorktown" TargetMode="External"/><Relationship Id="rId9" Type="http://schemas.openxmlformats.org/officeDocument/2006/relationships/hyperlink" Target="https://www.battlefields.org/node/4998"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jQtkw2tCLyU"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battlefields.org/learn/articles/lexington-and-concord-shot-heard-round-world" TargetMode="External"/><Relationship Id="rId4" Type="http://schemas.openxmlformats.org/officeDocument/2006/relationships/hyperlink" Target="https://www.battlefields.org/learn/articles/ten-facts-battles-lexington-and-concor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articles/militia-minutemen-and-continentals-american-military-force-american-revolu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attlefields.org/learn/articles/continental-congress-unprepared-wa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primary-sources/declaration-independenc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politico.com/story/2018/07/04/declaration-of-independence-adopted-by-continental-congress-july-4-1776-692467" TargetMode="External"/><Relationship Id="rId5" Type="http://schemas.openxmlformats.org/officeDocument/2006/relationships/hyperlink" Target="https://youtu.be/CePiy1oRyYE" TargetMode="External"/><Relationship Id="rId4" Type="http://schemas.openxmlformats.org/officeDocument/2006/relationships/hyperlink" Target="https://www.battlefields.org/learn/articles/declaration-independen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biographies/john-glov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ountvernon.org/library/digitalhistory/digital-encyclopedia/article/crossing-of-the-delawar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learn/revolutionary-war/battles/saratog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attlefields.org/learn/articles/ten-facts-battle-saratoga"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videos/untold/revolutionary-diplomats-franklin-and-adam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battlefields.org/learn/articles/10-facts-benjamin-frankli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ttlefields.org/learn/articles/ten-facts-valley-forg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loc.gov/resource/cph.3g06877/" TargetMode="External"/><Relationship Id="rId5" Type="http://schemas.openxmlformats.org/officeDocument/2006/relationships/hyperlink" Target="https://www.battlefields.org/learn/biographies/alexander-hamilton" TargetMode="External"/><Relationship Id="rId4" Type="http://schemas.openxmlformats.org/officeDocument/2006/relationships/hyperlink" Target="https://www.battlefields.org/learn/biographies/marquis-de-Lafayett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0eg6TDNVQ4&amp;t=1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battlefields.org/learn/articles/southern-theater-american-revolu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"The French and Indian War (1754-1763): Its Consequences" article </a:t>
            </a:r>
            <a:r>
              <a:rPr lang="en-US" dirty="0">
                <a:hlinkClick r:id="rId3"/>
              </a:rPr>
              <a:t>https://www.battlefields.org/learn/articles/french-and-indian-war-1754-1763-its-consequences</a:t>
            </a:r>
            <a:endParaRPr lang="en-US" dirty="0">
              <a:cs typeface="Calibri"/>
            </a:endParaRPr>
          </a:p>
          <a:p>
            <a:r>
              <a:rPr lang="en-US" dirty="0">
                <a:ea typeface="Calibri"/>
                <a:cs typeface="Calibri"/>
              </a:rPr>
              <a:t>Royal Proclamation of 1763 primary source </a:t>
            </a:r>
          </a:p>
          <a:p>
            <a:r>
              <a:rPr lang="en-US" dirty="0">
                <a:cs typeface="Calibri"/>
              </a:rPr>
              <a:t>Stamp Act of 1765 primary source </a:t>
            </a:r>
            <a:r>
              <a:rPr lang="en-US" dirty="0">
                <a:hlinkClick r:id="rId4"/>
              </a:rPr>
              <a:t>https://www.battlefields.org/learn/primary-sources/stamp-act-1765</a:t>
            </a:r>
            <a:endParaRPr lang="en-US" dirty="0">
              <a:cs typeface="Calibri"/>
            </a:endParaRPr>
          </a:p>
          <a:p>
            <a:r>
              <a:rPr lang="en-US" dirty="0">
                <a:cs typeface="Calibri"/>
              </a:rPr>
              <a:t>Tea Act primary source </a:t>
            </a:r>
            <a:r>
              <a:rPr lang="en-US" dirty="0">
                <a:hlinkClick r:id="rId5"/>
              </a:rPr>
              <a:t>https://www.battlefields.org/learn/primary-sources/tea-act</a:t>
            </a:r>
            <a:endParaRPr lang="en-US" dirty="0">
              <a:cs typeface="Calibri"/>
            </a:endParaRPr>
          </a:p>
          <a:p>
            <a:r>
              <a:rPr lang="en-US" dirty="0">
                <a:cs typeface="Calibri"/>
              </a:rPr>
              <a:t>Sugar Act primary source </a:t>
            </a:r>
            <a:r>
              <a:rPr lang="en-US" dirty="0">
                <a:hlinkClick r:id="rId6"/>
              </a:rPr>
              <a:t>https://www.battlefields.org/learn/primary-sources/sugar-act</a:t>
            </a:r>
            <a:endParaRPr lang="en-US" dirty="0">
              <a:cs typeface="Calibri"/>
            </a:endParaRPr>
          </a:p>
          <a:p>
            <a:r>
              <a:rPr lang="en-US" dirty="0">
                <a:cs typeface="Calibri"/>
              </a:rPr>
              <a:t>"'Boston a Teapot Tonight!'" article </a:t>
            </a:r>
            <a:r>
              <a:rPr lang="en-US" dirty="0">
                <a:hlinkClick r:id="rId7"/>
              </a:rPr>
              <a:t>https://www.battlefields.org/learn/articles/boston-teapot-tonight</a:t>
            </a:r>
            <a:endParaRPr lang="en-US" dirty="0">
              <a:cs typeface="Calibri"/>
            </a:endParaRPr>
          </a:p>
          <a:p>
            <a:endParaRPr lang="en-US">
              <a:cs typeface="Calibri"/>
            </a:endParaRPr>
          </a:p>
          <a:p>
            <a:r>
              <a:rPr lang="en-US" dirty="0"/>
              <a:t>After the end of the French and Indian War, the victorious Britain gained a large swath of French territory in North America. Now burdened with the task of governing such a large area, King George III issued this proclamation to forbid European settlement west of the Appalachian Mountains and reserved this land for use by Native Americans. It also created new colonies in North America and the Caribbean. This was the first of a string of British measures intended to tighten their control on the colonies and would factor into the breakdown of relations between Britain and her American colonies. Taxes imposed to pay for a massive national debt, a constant struggle with Native Americans over borders and territories, and the prohibition of expansion to the west fueled an ever-increasing “American” identity.</a:t>
            </a:r>
            <a:endParaRPr lang="en-US">
              <a:ea typeface="Calibri" panose="020F0502020204030204"/>
              <a:cs typeface="Calibri"/>
            </a:endParaRPr>
          </a:p>
          <a:p>
            <a:endParaRPr lang="en-US" dirty="0">
              <a:ea typeface="Calibri" panose="020F0502020204030204"/>
              <a:cs typeface="Calibri"/>
            </a:endParaRPr>
          </a:p>
          <a:p>
            <a:r>
              <a:rPr lang="en-US" i="1" dirty="0">
                <a:ea typeface="Calibri" panose="020F0502020204030204"/>
                <a:cs typeface="Calibri"/>
              </a:rPr>
              <a:t>Possible discussion question: why might the colonists be upset about the taxes and restrictions?</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175275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https://www.battlefields.org/learn/articles/bloody-ban-backcountry</a:t>
            </a:r>
            <a:r>
              <a:rPr lang="en-US" dirty="0"/>
              <a:t> </a:t>
            </a:r>
          </a:p>
          <a:p>
            <a:r>
              <a:rPr lang="en-US" dirty="0"/>
              <a:t>Of all the colonies that suffered during the War for Independence, few endured the brunt of the constant bloodshed in its final years as South Carolina. Contrary to popular convention, much of the fighting in the Revolutionary War was conducted in much the same manner as most conventional 18th century warfare: strictly organized and disciplined armies, utilizing linear tactics, taking part in pitched battles on the open field, with the Continental Army quickly transitioning from a ragtag militia to a fully professional force. As the war moved South however, the terrain in the backcountry gave way to a sustained guerilla campaign in addition to the traditional Continental forces. Current estimates suggest that over 1,000 Americans died in the fighting here, almost one-fifth of those that died in battle throughout the entire war. This, of course, says nothing about those who died of disease or starvation, as well as the destruction of private and public property by forces attempting to root out the partisans. Because of this viciousness, these final years left a bitter impact in the memory of the survivors and their descendants. In fact, there seems to have been a unique set of circumstances that set the War in the Backcountry apart from the other Theaters.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12</a:t>
            </a:fld>
            <a:endParaRPr lang="en-US"/>
          </a:p>
        </p:txBody>
      </p:sp>
    </p:spTree>
    <p:extLst>
      <p:ext uri="{BB962C8B-B14F-4D97-AF65-F5344CB8AC3E}">
        <p14:creationId xmlns:p14="http://schemas.microsoft.com/office/powerpoint/2010/main" val="3622999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Yorktown 360° Virtual Tour </a:t>
            </a:r>
            <a:r>
              <a:rPr lang="en-US" dirty="0">
                <a:hlinkClick r:id="rId3"/>
              </a:rPr>
              <a:t>https://www.battlefields.org/visit/virtual-tours/yorktown-virtual-tour</a:t>
            </a:r>
            <a:endParaRPr lang="en-US" dirty="0"/>
          </a:p>
          <a:p>
            <a:r>
              <a:rPr lang="en-US" dirty="0">
                <a:cs typeface="Calibri"/>
              </a:rPr>
              <a:t>Battle of Yorktown article </a:t>
            </a:r>
            <a:r>
              <a:rPr lang="en-US" dirty="0">
                <a:hlinkClick r:id="rId4"/>
              </a:rPr>
              <a:t>https://www.battlefields.org/learn/revolutionary-war/battles/yorktown</a:t>
            </a:r>
            <a:endParaRPr lang="en-US" dirty="0"/>
          </a:p>
          <a:p>
            <a:endParaRPr lang="en-US" dirty="0"/>
          </a:p>
          <a:p>
            <a:r>
              <a:rPr lang="en-US" dirty="0"/>
              <a:t>After six years of war, both the British and Continental armies were exhausted. The British, in hostile territory, held only a few coastal areas in America. On the other side of the Atlantic, Britain was also waging a global war with France and Spain. The American conflict was unpopular and divisive, and there was no end in sight. For the colonies, the long struggle for independence was leading to enormous debt, food shortages, and a lack of morale among the soldiers. Both sides were desperately seeking a definitive victory.</a:t>
            </a:r>
            <a:endParaRPr lang="en-US" dirty="0">
              <a:cs typeface="Calibri"/>
            </a:endParaRPr>
          </a:p>
          <a:p>
            <a:r>
              <a:rPr lang="en-US" dirty="0"/>
              <a:t>General </a:t>
            </a:r>
            <a:r>
              <a:rPr lang="en-US" dirty="0">
                <a:hlinkClick r:id="rId5"/>
              </a:rPr>
              <a:t>George Washington</a:t>
            </a:r>
            <a:r>
              <a:rPr lang="en-US" dirty="0"/>
              <a:t> and his Continental Army had a decision to make in the spring of 1781. They could strike a decisive blow to the British in New York City or aim for the south, in Yorktown, Virginia, where Gen. </a:t>
            </a:r>
            <a:r>
              <a:rPr lang="en-US" dirty="0">
                <a:hlinkClick r:id="rId6"/>
              </a:rPr>
              <a:t>Charles Lord Cornwallis</a:t>
            </a:r>
            <a:r>
              <a:rPr lang="en-US" dirty="0"/>
              <a:t>’s troops were garrisoned.  Washington and his French ally, Lt. Gen. </a:t>
            </a:r>
            <a:r>
              <a:rPr lang="en-US" dirty="0">
                <a:hlinkClick r:id="rId7"/>
              </a:rPr>
              <a:t>Comte de Rochambeau</a:t>
            </a:r>
            <a:r>
              <a:rPr lang="en-US" dirty="0"/>
              <a:t>, bet on the south, where they were assured critical naval support from a French fleet commanded by Adm. </a:t>
            </a:r>
            <a:r>
              <a:rPr lang="en-US" dirty="0">
                <a:hlinkClick r:id="rId8"/>
              </a:rPr>
              <a:t>Comte de Grasse</a:t>
            </a:r>
            <a:r>
              <a:rPr lang="en-US" dirty="0"/>
              <a:t>. The Allied armies marched hundreds of miles from their headquarters north of New York City to Yorktown, making theirs the largest troop movement of the American Revolution. They surprised the British in a siege that turned the tide toward an American victory in the War for Independence. The Battle of Yorktown proved to be the decisive engagement of the </a:t>
            </a:r>
            <a:r>
              <a:rPr lang="en-US" dirty="0">
                <a:hlinkClick r:id="rId9"/>
              </a:rPr>
              <a:t>American Revolution</a:t>
            </a:r>
            <a:r>
              <a:rPr lang="en-US" dirty="0"/>
              <a:t>. The British surrender forecast the end of British rule in the colonies and the birth of a new nation—the United States of America. American victory. Outnumbered and outfought during a three-week siege in which they sustained great losses, British troops surrendered to the </a:t>
            </a:r>
            <a:r>
              <a:rPr lang="en-US" dirty="0">
                <a:hlinkClick r:id="rId10"/>
              </a:rPr>
              <a:t>Continental Army </a:t>
            </a:r>
            <a:r>
              <a:rPr lang="en-US" dirty="0"/>
              <a:t>and their French allies. This last major land battle of the American Revolution led to negotiations for peace with the British and the signing of the </a:t>
            </a:r>
            <a:r>
              <a:rPr lang="en-US" dirty="0">
                <a:hlinkClick r:id="rId11"/>
              </a:rPr>
              <a:t>Treaty of Paris</a:t>
            </a:r>
            <a:r>
              <a:rPr lang="en-US" dirty="0"/>
              <a:t> in 1783.</a:t>
            </a:r>
            <a:endParaRPr lang="en-US" dirty="0">
              <a:cs typeface="Calibri"/>
            </a:endParaRPr>
          </a:p>
          <a:p>
            <a:endParaRPr lang="en-US" dirty="0">
              <a:cs typeface="Calibri"/>
            </a:endParaRPr>
          </a:p>
          <a:p>
            <a:r>
              <a:rPr lang="en-US" i="1" dirty="0"/>
              <a:t>Possible discussion question: What techniques did the Americans and French use to close in on the British at Yorktown?</a:t>
            </a:r>
            <a:endParaRPr lang="en-US" dirty="0"/>
          </a:p>
        </p:txBody>
      </p:sp>
      <p:sp>
        <p:nvSpPr>
          <p:cNvPr id="4" name="Slide Number Placeholder 3"/>
          <p:cNvSpPr>
            <a:spLocks noGrp="1"/>
          </p:cNvSpPr>
          <p:nvPr>
            <p:ph type="sldNum" sz="quarter" idx="5"/>
          </p:nvPr>
        </p:nvSpPr>
        <p:spPr/>
        <p:txBody>
          <a:bodyPr/>
          <a:lstStyle/>
          <a:p>
            <a:fld id="{168876A4-CCFC-4A6E-A3DA-5B8E282980B9}" type="slidenum">
              <a:rPr lang="en-US"/>
              <a:t>13</a:t>
            </a:fld>
            <a:endParaRPr lang="en-US"/>
          </a:p>
        </p:txBody>
      </p:sp>
    </p:spTree>
    <p:extLst>
      <p:ext uri="{BB962C8B-B14F-4D97-AF65-F5344CB8AC3E}">
        <p14:creationId xmlns:p14="http://schemas.microsoft.com/office/powerpoint/2010/main" val="421162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mn-lt"/>
              </a:rPr>
              <a:t>"Lexington and Concord" In 4 Minutes video </a:t>
            </a:r>
            <a:r>
              <a:rPr lang="en-US" dirty="0">
                <a:hlinkClick r:id="rId3"/>
              </a:rPr>
              <a:t>https://youtu.be/jQtkw2tCLyU</a:t>
            </a:r>
            <a:endParaRPr lang="en-US" dirty="0">
              <a:ea typeface="Calibri"/>
              <a:cs typeface="Calibri"/>
              <a:hlinkClick r:id="rId3"/>
            </a:endParaRPr>
          </a:p>
          <a:p>
            <a:r>
              <a:rPr lang="en-US" dirty="0">
                <a:ea typeface="Calibri"/>
                <a:cs typeface="+mn-lt"/>
              </a:rPr>
              <a:t>"Ten Facts: The Battles of Lexington and Concord" article </a:t>
            </a:r>
            <a:r>
              <a:rPr lang="en-US" dirty="0">
                <a:hlinkClick r:id="rId4"/>
              </a:rPr>
              <a:t>https://www.battlefields.org/learn/articles/ten-facts-battles-lexington-and-concord</a:t>
            </a:r>
            <a:endParaRPr lang="en-US" dirty="0">
              <a:cs typeface="Calibri"/>
              <a:hlinkClick r:id="rId4"/>
            </a:endParaRPr>
          </a:p>
          <a:p>
            <a:r>
              <a:rPr lang="en-US" dirty="0">
                <a:ea typeface="Calibri"/>
                <a:cs typeface="Calibri"/>
              </a:rPr>
              <a:t>"Lexington and Concord: The Shot Heard 'Round the World" article </a:t>
            </a:r>
            <a:r>
              <a:rPr lang="en-US" dirty="0">
                <a:hlinkClick r:id="rId5"/>
              </a:rPr>
              <a:t>https://www.battlefields.org/learn/articles/lexington-and-concord-shot-heard-round-world</a:t>
            </a:r>
            <a:endParaRPr lang="en-US" dirty="0">
              <a:ea typeface="Calibri" panose="020F0502020204030204"/>
              <a:cs typeface="Calibri" panose="020F0502020204030204"/>
            </a:endParaRPr>
          </a:p>
          <a:p>
            <a:endParaRPr lang="en-US" dirty="0"/>
          </a:p>
          <a:p>
            <a:r>
              <a:rPr lang="en-US" dirty="0"/>
              <a:t>The battle ended in an American victory. The British marched into Lexington and Concord intending to suppress the possibility of rebellion by seizing weapons from the colonists. Instead, their actions sparked the first battle of the Revolutionary War. The colonists’ intricate alarm system summoned local militia companies, enabling them to successfully counter the British threat.</a:t>
            </a:r>
            <a:endParaRPr lang="en-US" dirty="0">
              <a:ea typeface="Calibri"/>
              <a:cs typeface="Calibri"/>
            </a:endParaRPr>
          </a:p>
          <a:p>
            <a:endParaRPr lang="en-US" dirty="0">
              <a:ea typeface="Calibri"/>
              <a:cs typeface="Calibri"/>
            </a:endParaRPr>
          </a:p>
          <a:p>
            <a:r>
              <a:rPr lang="en-US" i="1" dirty="0">
                <a:ea typeface="Calibri"/>
                <a:cs typeface="Calibri"/>
              </a:rPr>
              <a:t>Possible discussion question:</a:t>
            </a: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75033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a:t>
            </a:r>
            <a:r>
              <a:rPr lang="en-US" dirty="0"/>
              <a:t>Militia, Minutemen, and Continentals: The American Military Force in the American Revolution" article </a:t>
            </a:r>
            <a:r>
              <a:rPr lang="en-US" dirty="0">
                <a:hlinkClick r:id="rId3"/>
              </a:rPr>
              <a:t>https://www.battlefields.org/learn/articles/militia-minutemen-and-continentals-american-military-force-american-revolution</a:t>
            </a:r>
            <a:endParaRPr lang="en-US" dirty="0">
              <a:ea typeface="Calibri"/>
              <a:cs typeface="Calibri"/>
            </a:endParaRPr>
          </a:p>
          <a:p>
            <a:r>
              <a:rPr lang="en-US" dirty="0"/>
              <a:t>"Continental Congress: Unprepared for War" article </a:t>
            </a:r>
            <a:r>
              <a:rPr lang="en-US" dirty="0">
                <a:hlinkClick r:id="rId4"/>
              </a:rPr>
              <a:t>https://www.battlefields.org/learn/articles/continental-congress-unprepared-war</a:t>
            </a:r>
            <a:endParaRPr lang="en-US" dirty="0">
              <a:ea typeface="Calibri"/>
              <a:cs typeface="Calibri"/>
              <a:hlinkClick r:id="rId4"/>
            </a:endParaRPr>
          </a:p>
          <a:p>
            <a:endParaRPr lang="en-US"/>
          </a:p>
          <a:p>
            <a:r>
              <a:rPr lang="en-US" dirty="0"/>
              <a:t>After Lexington and Concord in April 1775, thousands of militia from around New England and some mid-Atlantic states surrounded the British in Boston. Many in the Continental Congress such as John Adams called for the “nationalization” of the military forces around Boston. After some debate, on June 14, 1775, the Continental Army was created with Washington as commander. This was a major step for the colonies, as it now looked to create a regular standing army to oppose the British. In the beginning, Congressional leaders believed a force of approximately 20,000 men in 26 battalions would be sufficient. Quickly military and political leaders realized they would need more units and authorized more units including cavalry and artillery. Congress continued to revise and reorganize the Continental Army. One of the most significant changes were the terms of service. At the beginning of the war, terms were very short with an average of one year but as the war drew on, three years or duration of the war was required. Congress expected states to furnish “levies” as well to supplement the Continental ranks. These numbers were based on the size of the state, and many had a difficult time filling their quotas. It is difficult to determine the number of men that served as many reenlisted in the army once their terms were up. Widely accepted estimates include nearly 231,000 men served in the Continental Army, with the largest year being 1776. The army was fully integrated with nearly 6,600 people of color serving, many earning freedom from enslavement.</a:t>
            </a:r>
            <a:endParaRPr lang="en-US" dirty="0">
              <a:ea typeface="Calibri"/>
              <a:cs typeface="Calibri"/>
            </a:endParaRPr>
          </a:p>
          <a:p>
            <a:br>
              <a:rPr lang="en-US" dirty="0">
                <a:cs typeface="+mn-lt"/>
              </a:rPr>
            </a:br>
            <a:r>
              <a:rPr lang="en-US" i="1" dirty="0">
                <a:ea typeface="Calibri"/>
                <a:cs typeface="Calibri"/>
              </a:rPr>
              <a:t>Possible discussion question: how was the Continental Army different than what you know about the military today?</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274963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endParaRPr lang="en-US" dirty="0"/>
          </a:p>
          <a:p>
            <a:r>
              <a:rPr lang="en-US" dirty="0">
                <a:cs typeface="Calibri"/>
              </a:rPr>
              <a:t>The Declaration of Independence primary source </a:t>
            </a:r>
            <a:r>
              <a:rPr lang="en-US" dirty="0">
                <a:hlinkClick r:id="rId3"/>
              </a:rPr>
              <a:t>https://www.battlefields.org/learn/primary-sources/declaration-independence</a:t>
            </a:r>
            <a:endParaRPr lang="en-US" dirty="0"/>
          </a:p>
          <a:p>
            <a:r>
              <a:rPr lang="en-US" dirty="0">
                <a:cs typeface="Calibri"/>
              </a:rPr>
              <a:t>"The Declaration of Independence" article </a:t>
            </a:r>
            <a:r>
              <a:rPr lang="en-US" dirty="0">
                <a:hlinkClick r:id="rId4"/>
              </a:rPr>
              <a:t>https://www.battlefields.org/learn/articles/declaration-independence</a:t>
            </a:r>
            <a:endParaRPr lang="en-US" dirty="0"/>
          </a:p>
          <a:p>
            <a:r>
              <a:rPr lang="en-US" dirty="0">
                <a:cs typeface="Calibri"/>
              </a:rPr>
              <a:t>"</a:t>
            </a:r>
            <a:r>
              <a:rPr lang="en-US" dirty="0"/>
              <a:t>Independence Hall: The Birthplace of America" video </a:t>
            </a:r>
            <a:r>
              <a:rPr lang="en-US" dirty="0">
                <a:hlinkClick r:id="rId5"/>
              </a:rPr>
              <a:t>https://youtu.be/CePiy1oRyYE</a:t>
            </a:r>
            <a:endParaRPr lang="en-US" dirty="0"/>
          </a:p>
          <a:p>
            <a:endParaRPr lang="en-US" dirty="0"/>
          </a:p>
          <a:p>
            <a:pPr>
              <a:lnSpc>
                <a:spcPct val="90000"/>
              </a:lnSpc>
              <a:spcBef>
                <a:spcPts val="1000"/>
              </a:spcBef>
            </a:pPr>
            <a:r>
              <a:rPr lang="en-US" dirty="0"/>
              <a:t>On June 28, after making some changes as a group, the Committee of Five presented Jefferson’s version of the declaration to Congress. Congress took the draft and made some significant changes to it, rearranging sentence structures, shortening the length, and significantly, removing a clause the blamed King George III for the slave trade in the colonies. The powerful ideas echoing throughout the Declaration were intended for a wide audience. The Declaration was not only meant to reach Americans and the King, but the general world as well. The document was meant to reach foreign allies and announce to the world that the colonies were now a new country.</a:t>
            </a:r>
            <a:endParaRPr lang="en-US" dirty="0">
              <a:cs typeface="Calibri"/>
            </a:endParaRPr>
          </a:p>
          <a:p>
            <a:endParaRPr lang="en-US" dirty="0">
              <a:cs typeface="Calibri"/>
            </a:endParaRPr>
          </a:p>
          <a:p>
            <a:r>
              <a:rPr lang="en-US" i="1" dirty="0">
                <a:cs typeface="Calibri"/>
              </a:rPr>
              <a:t>Possible discussion question: </a:t>
            </a:r>
            <a:r>
              <a:rPr lang="en-US" i="1" dirty="0"/>
              <a:t>What were the different purposes of the Declaration of Independence? </a:t>
            </a:r>
            <a:endParaRPr lang="en-US" i="1" dirty="0">
              <a:cs typeface="Calibri"/>
            </a:endParaRPr>
          </a:p>
          <a:p>
            <a:endParaRPr lang="en-US" dirty="0">
              <a:cs typeface="Calibri"/>
            </a:endParaRPr>
          </a:p>
          <a:p>
            <a:r>
              <a:rPr lang="en-US" dirty="0">
                <a:cs typeface="Calibri"/>
              </a:rPr>
              <a:t>Photo source: </a:t>
            </a:r>
            <a:r>
              <a:rPr lang="en-US" dirty="0">
                <a:hlinkClick r:id="rId6"/>
              </a:rPr>
              <a:t>https://www.politico.com/story/2018/07/04/declaration-of-independence-adopted-by-continental-congress-july-4-1776-692467</a:t>
            </a:r>
          </a:p>
        </p:txBody>
      </p:sp>
      <p:sp>
        <p:nvSpPr>
          <p:cNvPr id="4" name="Slide Number Placeholder 3"/>
          <p:cNvSpPr>
            <a:spLocks noGrp="1"/>
          </p:cNvSpPr>
          <p:nvPr>
            <p:ph type="sldNum" sz="quarter" idx="5"/>
          </p:nvPr>
        </p:nvSpPr>
        <p:spPr/>
        <p:txBody>
          <a:bodyPr/>
          <a:lstStyle/>
          <a:p>
            <a:fld id="{85267BD9-9305-4195-9F72-A6B6907BAB6C}" type="slidenum">
              <a:rPr lang="en-US"/>
              <a:t>6</a:t>
            </a:fld>
            <a:endParaRPr lang="en-US"/>
          </a:p>
        </p:txBody>
      </p:sp>
    </p:spTree>
    <p:extLst>
      <p:ext uri="{BB962C8B-B14F-4D97-AF65-F5344CB8AC3E}">
        <p14:creationId xmlns:p14="http://schemas.microsoft.com/office/powerpoint/2010/main" val="1495748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https://www.battlefields.org/learn/biographies/john-glover</a:t>
            </a:r>
            <a:r>
              <a:rPr lang="en-US" dirty="0"/>
              <a:t> </a:t>
            </a:r>
            <a:endParaRPr lang="en-US" dirty="0">
              <a:cs typeface="Calibri"/>
            </a:endParaRPr>
          </a:p>
          <a:p>
            <a:endParaRPr lang="en-US" dirty="0">
              <a:ea typeface="Calibri"/>
              <a:cs typeface="Calibri"/>
            </a:endParaRPr>
          </a:p>
          <a:p>
            <a:r>
              <a:rPr lang="en-US" dirty="0">
                <a:ea typeface="Calibri"/>
                <a:cs typeface="Calibri"/>
              </a:rPr>
              <a:t>While Washington's decision to cross the Delaware River demonstrated his leadership and courageous decision-making, he also had to rely on others in his army to successfully cross the river and attack Trenton. One man in particular that aided Washington during the crossing was John Glover. As leader of the 14th </a:t>
            </a:r>
            <a:r>
              <a:rPr lang="en-US" dirty="0"/>
              <a:t>Continental Regiment, which Washington deemed men "bred to the sea," John Glover and his men valiantly led the Continental Army across the Delaware River in icy waters and blizzard conditions. Without the support of Glover and the 14th Continental Regiment, Washington may have been unsuccessful in his crossing which likely would have led to defeat for the patriots in the war. </a:t>
            </a:r>
          </a:p>
          <a:p>
            <a:endParaRPr lang="en-US" dirty="0">
              <a:ea typeface="Calibri"/>
              <a:cs typeface="Calibri"/>
            </a:endParaRPr>
          </a:p>
          <a:p>
            <a:r>
              <a:rPr lang="en-US" dirty="0">
                <a:ea typeface="Calibri"/>
                <a:cs typeface="Calibri"/>
              </a:rPr>
              <a:t>Photo Credit:</a:t>
            </a:r>
          </a:p>
          <a:p>
            <a:r>
              <a:rPr lang="en-US" dirty="0">
                <a:hlinkClick r:id="rId4"/>
              </a:rPr>
              <a:t>https://www.mountvernon.org/library/digitalhistory/digital-encyclopedia/article/crossing-of-the-delaware/</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141702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Battle of Saratoga was a turning point in the Revolutionary War. The American defeat of the superior British army lifted patriot morale, furthered the hope for independence, and helped to secure the foreign support needed to win the war.</a:t>
            </a:r>
          </a:p>
          <a:p>
            <a:r>
              <a:rPr lang="en-US" b="1"/>
              <a:t>How it ended</a:t>
            </a:r>
            <a:endParaRPr lang="en-US"/>
          </a:p>
          <a:p>
            <a:r>
              <a:rPr lang="en-US" dirty="0"/>
              <a:t>American victory. One of the most decisive American battles of the Revolutionary War, Saratoga ended British general John Burgoyne's attempt to control the Hudson River Valley. The outcome convinced the Court of King Louis XVI that the Americans could hold their own against the British Army, sealing the alliance between America and France. American general Benedict Arnold was hailed as a hero for his bravery on the battlefield, a reputation lost with his later betrayal and defection to the Royalists.</a:t>
            </a:r>
            <a:endParaRPr lang="en-US" dirty="0">
              <a:ea typeface="Calibri"/>
              <a:cs typeface="Calibri"/>
            </a:endParaRPr>
          </a:p>
          <a:p>
            <a:r>
              <a:rPr lang="en-US" b="1" dirty="0"/>
              <a:t>In context</a:t>
            </a:r>
            <a:endParaRPr lang="en-US" dirty="0"/>
          </a:p>
          <a:p>
            <a:r>
              <a:rPr lang="en-US" dirty="0"/>
              <a:t>In 1777, British strategy called for a three-pronged attack on New York, with three separate armies converging near Albany. For British general John Burgoyne, moving south from Canada with 7,500 men, the Hudson River Valley became the critical route for the invasion.  By August, Burgoyne had captured Fort Ticonderoga, defeated fleeing American troops at Hubbardton (Vermont), and occupied Fort Edward, on the edge of the Hudson River. After a contingent of Burgoyne’s troops was defeated in the Battle of Bennington, his reduced forces marched south toward Saratoga in early September.</a:t>
            </a:r>
            <a:endParaRPr lang="en-US" dirty="0">
              <a:ea typeface="Calibri"/>
              <a:cs typeface="Calibri"/>
            </a:endParaRPr>
          </a:p>
          <a:p>
            <a:r>
              <a:rPr lang="en-US" dirty="0"/>
              <a:t>General Horatio Gates and his American soldiers had built formidable defenses on Bemis Heights, just south of Saratoga overlooking the Hudson. The two armies engaged in combat at Freeman’s Farm on September 19. While the British held off the Americans, their losses were great. Burgoyne’s battered forces dug trenches and waited for reinforcements, but none came. Burgoyne launched a second, unsuccessful attack on the Americans at Bemis Heights on October 7.  With no means of escape, Burgoyne eventually surrendered to Gates on October 17. The victory persuaded France to sign a treaty with the United States against Britain. France’s financial and military support contributed to Washington’s victory at Yorktown in 1781, which effectively ended America’s War for Independence.</a:t>
            </a:r>
            <a:endParaRPr lang="en-US" dirty="0">
              <a:ea typeface="Calibri"/>
              <a:cs typeface="Calibri"/>
            </a:endParaRPr>
          </a:p>
          <a:p>
            <a:r>
              <a:rPr lang="en-US" dirty="0">
                <a:hlinkClick r:id="rId3"/>
              </a:rPr>
              <a:t>https://www.battlefields.org/learn/revolutionary-war/battles/saratoga</a:t>
            </a:r>
            <a:endParaRPr lang="en-US" dirty="0">
              <a:ea typeface="Calibri"/>
              <a:cs typeface="Calibri"/>
              <a:hlinkClick r:id="rId3"/>
            </a:endParaRPr>
          </a:p>
          <a:p>
            <a:r>
              <a:rPr lang="en-US" dirty="0">
                <a:hlinkClick r:id="rId4"/>
              </a:rPr>
              <a:t>https://www.battlefields.org/learn/articles/ten-facts-battle-saratoga</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28817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https://www.battlefields.org/learn/videos/untold/revolutionary-diplomats-franklin-and-adams</a:t>
            </a:r>
            <a:endParaRPr lang="en-US" dirty="0"/>
          </a:p>
          <a:p>
            <a:r>
              <a:rPr lang="en-US" dirty="0">
                <a:hlinkClick r:id="rId4"/>
              </a:rPr>
              <a:t>https://www.battlefields.org/learn/articles/10-facts-benjamin-franklin</a:t>
            </a:r>
            <a:endParaRPr lang="en-US" dirty="0">
              <a:ea typeface="Calibri" panose="020F0502020204030204"/>
              <a:cs typeface="Calibri" panose="020F0502020204030204"/>
              <a:hlinkClick r:id="rId4"/>
            </a:endParaRPr>
          </a:p>
          <a:p>
            <a:endParaRPr lang="en-US" dirty="0">
              <a:ea typeface="Calibri" panose="020F0502020204030204"/>
              <a:cs typeface="Calibri" panose="020F0502020204030204"/>
            </a:endParaRPr>
          </a:p>
          <a:p>
            <a:r>
              <a:rPr lang="en-US" dirty="0"/>
              <a:t>Throughout 1777, the Continental Army achieved victories, causing the French monarchy to take more interest in the conflict. The Marquis de Lafayette proved highly beneficial to the army and persuaded American leaders that an official alliance between the colonies and France would create mutual benefit. The French monarchy still needed a decisive victory before officially agreeing to a treaty of alliance. In the autumn of 1777, an American army, under the command of Horatio Gates, participated in one of the most decisive combats of the American Revolution: The Battles of Saratoga. The American troops successfully prevented British General John Burgoyne’s force from taking the Hudson River Valley. On October 17, after negotiations, Burgoyne's army surrendered. Impressed by the Patriots’ resistance to Britain, France agreed to sign a formal Treaty of Alliance with the Americans. On December 3, Benjamin Franklin arrived in France to join Silas Deane and Arthur Lee to negotiate and write the official alliance treaties. </a:t>
            </a:r>
            <a:endParaRPr lang="en-US" dirty="0">
              <a:ea typeface="Calibri" panose="020F0502020204030204"/>
              <a:cs typeface="Calibri" panose="020F0502020204030204"/>
            </a:endParaRPr>
          </a:p>
          <a:p>
            <a:r>
              <a:rPr lang="en-US" dirty="0"/>
              <a:t>In early 1778, Benjamin Franklin, Silas Deane, and Arthur Lee began negotiations with the French government's Conrad Alexandre Gérard de </a:t>
            </a:r>
            <a:r>
              <a:rPr lang="en-US" dirty="0" err="1"/>
              <a:t>Rayneval</a:t>
            </a:r>
            <a:r>
              <a:rPr lang="en-US" dirty="0"/>
              <a:t>. The Franco-American Alliance Treaty agreed that neither country would stop fighting with Great Britain until independence was granted. In addition to the alliance, France signed the Treaty of Amity and Commerce, creating an official trade network with the colonies. Due to a previous alliance treaty with France, the American colonies now had Spain as an ally in the American Revolution.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71560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https://www.battlefields.org/learn/articles/ten-facts-valley-forge</a:t>
            </a:r>
            <a:endParaRPr lang="en-US" dirty="0"/>
          </a:p>
          <a:p>
            <a:r>
              <a:rPr lang="en-US" dirty="0">
                <a:hlinkClick r:id="rId4"/>
              </a:rPr>
              <a:t>https://www.battlefields.org/learn/biographies/marquis-de-Lafayette</a:t>
            </a:r>
            <a:endParaRPr lang="en-US" dirty="0">
              <a:cs typeface="Calibri"/>
              <a:hlinkClick r:id="rId4"/>
            </a:endParaRPr>
          </a:p>
          <a:p>
            <a:r>
              <a:rPr lang="en-US" dirty="0">
                <a:hlinkClick r:id="rId5"/>
              </a:rPr>
              <a:t>https://www.battlefields.org/learn/biographies/alexander-hamilton</a:t>
            </a:r>
            <a:endParaRPr lang="en-US" dirty="0">
              <a:cs typeface="Calibri"/>
              <a:hlinkClick r:id="rId5"/>
            </a:endParaRPr>
          </a:p>
          <a:p>
            <a:endParaRPr lang="en-US" dirty="0">
              <a:cs typeface="Calibri" panose="020F0502020204030204"/>
            </a:endParaRPr>
          </a:p>
          <a:p>
            <a:r>
              <a:rPr lang="en-US" dirty="0">
                <a:cs typeface="Calibri" panose="020F0502020204030204"/>
              </a:rPr>
              <a:t>One of the most significant figures that camped at Valley Forge and helped the Continental Army was Baron von Steuben who acted as an inspecting general. </a:t>
            </a:r>
            <a:r>
              <a:rPr lang="en-US" dirty="0"/>
              <a:t>He was instrumental in instructing soldiers the rudiments of military drill and in turn created a system of training. Additionally, Washington's aide-de-camps, Marquis de Lafayette and Alexander Hamilton, also resided at Valley Forge during the winter and aided Washington by giving him advice and support. Hamilton helped support Washington and the Continental Army at Valley Forge by writing letters to political leaders (i.e., governors and congressmen) requesting provisions. Meanwhile, Lafayette provided assistance to the encampment by distributing uniforms and muskets to men who were lacking them.</a:t>
            </a:r>
            <a:endParaRPr lang="en-US" dirty="0">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Photo Credit:</a:t>
            </a:r>
          </a:p>
          <a:p>
            <a:r>
              <a:rPr lang="en-US" dirty="0">
                <a:hlinkClick r:id="rId6"/>
              </a:rPr>
              <a:t>https://www.loc.gov/resource/cph.3g06877/</a:t>
            </a:r>
            <a:r>
              <a:rPr lang="en-US" dirty="0"/>
              <a:t>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379120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Extra Resources:</a:t>
            </a:r>
          </a:p>
          <a:p>
            <a:r>
              <a:rPr lang="en-US" dirty="0">
                <a:cs typeface="Calibri"/>
              </a:rPr>
              <a:t>"</a:t>
            </a:r>
            <a:r>
              <a:rPr lang="en-US" dirty="0"/>
              <a:t>The Southern Campaign: The Revolutionary War in Four Minutes" In 4 Minutes video </a:t>
            </a:r>
            <a:r>
              <a:rPr lang="en-US" dirty="0">
                <a:hlinkClick r:id="rId3"/>
              </a:rPr>
              <a:t>https://www.youtube.com/watch?v=S0eg6TDNVQ4&amp;t=1s</a:t>
            </a:r>
            <a:endParaRPr lang="en-US" dirty="0">
              <a:cs typeface="Calibri" panose="020F0502020204030204"/>
            </a:endParaRPr>
          </a:p>
          <a:p>
            <a:r>
              <a:rPr lang="en-US" dirty="0">
                <a:cs typeface="Calibri" panose="020F0502020204030204"/>
              </a:rPr>
              <a:t>"</a:t>
            </a:r>
            <a:r>
              <a:rPr lang="en-US" dirty="0"/>
              <a:t>The Southern Theater of the American Revolution" article </a:t>
            </a:r>
            <a:r>
              <a:rPr lang="en-US" dirty="0">
                <a:hlinkClick r:id="rId4"/>
              </a:rPr>
              <a:t>https://www.battlefields.org/learn/articles/southern-theater-american-revolution</a:t>
            </a:r>
            <a:endParaRPr lang="en-US" dirty="0">
              <a:cs typeface="Calibri" panose="020F0502020204030204"/>
            </a:endParaRPr>
          </a:p>
          <a:p>
            <a:endParaRPr lang="en-US" dirty="0">
              <a:cs typeface="+mn-lt"/>
            </a:endParaRPr>
          </a:p>
          <a:p>
            <a:r>
              <a:rPr lang="en-US" dirty="0"/>
              <a:t>In the South, where the split between Patriots and Loyalists was much more even, both militias recruited heavily. The years of 1775-1777 were dominated by small skirmishes and the British need for a deep-water port to support their southern campaign. In June 1776, British Major General Sir Henry Clinton and Commodore Sir Peter Parker attempted to capture Charleston, the most critical port in the South, but were unable to reduce Fort Sullivan (which would become Fort Moultrie, named for the commander who led the successful defense) and take the city.</a:t>
            </a:r>
          </a:p>
          <a:p>
            <a:endParaRPr lang="en-US" dirty="0">
              <a:cs typeface="Calibri"/>
            </a:endParaRPr>
          </a:p>
          <a:p>
            <a:r>
              <a:rPr lang="en-US" i="1" dirty="0">
                <a:cs typeface="Calibri"/>
              </a:rPr>
              <a:t>Possible discussion question: What do you think could be advantages and disadvantages of Britain's decision to focus on the south?</a:t>
            </a:r>
            <a:endParaRPr lang="en-US" dirty="0"/>
          </a:p>
        </p:txBody>
      </p:sp>
      <p:sp>
        <p:nvSpPr>
          <p:cNvPr id="4" name="Slide Number Placeholder 3"/>
          <p:cNvSpPr>
            <a:spLocks noGrp="1"/>
          </p:cNvSpPr>
          <p:nvPr>
            <p:ph type="sldNum" sz="quarter" idx="5"/>
          </p:nvPr>
        </p:nvSpPr>
        <p:spPr/>
        <p:txBody>
          <a:bodyPr/>
          <a:lstStyle/>
          <a:p>
            <a:fld id="{168876A4-CCFC-4A6E-A3DA-5B8E282980B9}" type="slidenum">
              <a:rPr lang="en-US"/>
              <a:t>11</a:t>
            </a:fld>
            <a:endParaRPr lang="en-US"/>
          </a:p>
        </p:txBody>
      </p:sp>
    </p:spTree>
    <p:extLst>
      <p:ext uri="{BB962C8B-B14F-4D97-AF65-F5344CB8AC3E}">
        <p14:creationId xmlns:p14="http://schemas.microsoft.com/office/powerpoint/2010/main" val="2632204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9_EAF9695C.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7_7134DC40.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www.battlefields.org/learn/articles/american-revolution-timelin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800" dirty="0"/>
              <a:t>American Revolution Experience</a:t>
            </a:r>
            <a:endParaRPr lang="en-US" dirty="0"/>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dirty="0"/>
              <a:t>The American Battlefield Trust</a:t>
            </a:r>
          </a:p>
        </p:txBody>
      </p:sp>
    </p:spTree>
    <p:extLst>
      <p:ext uri="{BB962C8B-B14F-4D97-AF65-F5344CB8AC3E}">
        <p14:creationId xmlns:p14="http://schemas.microsoft.com/office/powerpoint/2010/main" val="41319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9F02-FF6C-292C-11C8-192E2428333D}"/>
              </a:ext>
            </a:extLst>
          </p:cNvPr>
          <p:cNvSpPr>
            <a:spLocks noGrp="1"/>
          </p:cNvSpPr>
          <p:nvPr>
            <p:ph type="title"/>
          </p:nvPr>
        </p:nvSpPr>
        <p:spPr>
          <a:xfrm>
            <a:off x="7786511" y="561092"/>
            <a:ext cx="2455330" cy="626887"/>
          </a:xfrm>
        </p:spPr>
        <p:txBody>
          <a:bodyPr anchor="b">
            <a:normAutofit/>
          </a:bodyPr>
          <a:lstStyle/>
          <a:p>
            <a:r>
              <a:rPr lang="en-US" sz="3200">
                <a:solidFill>
                  <a:srgbClr val="FF0000"/>
                </a:solidFill>
              </a:rPr>
              <a:t>Valley Forge</a:t>
            </a:r>
          </a:p>
        </p:txBody>
      </p:sp>
      <p:pic>
        <p:nvPicPr>
          <p:cNvPr id="4" name="Picture 4">
            <a:extLst>
              <a:ext uri="{FF2B5EF4-FFF2-40B4-BE49-F238E27FC236}">
                <a16:creationId xmlns:a16="http://schemas.microsoft.com/office/drawing/2014/main" id="{3BE7999F-A18C-EA25-1D56-DDB53DFBBDD4}"/>
              </a:ext>
            </a:extLst>
          </p:cNvPr>
          <p:cNvPicPr>
            <a:picLocks noChangeAspect="1"/>
          </p:cNvPicPr>
          <p:nvPr/>
        </p:nvPicPr>
        <p:blipFill rotWithShape="1">
          <a:blip r:embed="rId3"/>
          <a:srcRect l="23020" r="9409"/>
          <a:stretch/>
        </p:blipFill>
        <p:spPr>
          <a:xfrm>
            <a:off x="2" y="199142"/>
            <a:ext cx="6095999" cy="665885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E552ED2-C6E4-207A-6F21-C5816AE51BB9}"/>
              </a:ext>
            </a:extLst>
          </p:cNvPr>
          <p:cNvSpPr>
            <a:spLocks noGrp="1"/>
          </p:cNvSpPr>
          <p:nvPr>
            <p:ph idx="1"/>
          </p:nvPr>
        </p:nvSpPr>
        <p:spPr>
          <a:xfrm>
            <a:off x="6487171" y="1560976"/>
            <a:ext cx="5291663" cy="4514848"/>
          </a:xfrm>
        </p:spPr>
        <p:txBody>
          <a:bodyPr vert="horz" lIns="91440" tIns="45720" rIns="91440" bIns="45720" rtlCol="0" anchor="t">
            <a:noAutofit/>
          </a:bodyPr>
          <a:lstStyle/>
          <a:p>
            <a:r>
              <a:rPr lang="en-US" sz="2000" b="0"/>
              <a:t>Washington </a:t>
            </a:r>
            <a:r>
              <a:rPr lang="en-US" sz="2000" b="0" dirty="0"/>
              <a:t>exhibited his leadership and was able to turn the British capture of Philadelphia to his favor. </a:t>
            </a:r>
          </a:p>
          <a:p>
            <a:r>
              <a:rPr lang="en-US" sz="2000" b="0" dirty="0"/>
              <a:t>With the help of men such as</a:t>
            </a:r>
            <a:r>
              <a:rPr lang="en-US" sz="2000" b="0" dirty="0">
                <a:ea typeface="+mn-lt"/>
                <a:cs typeface="+mn-lt"/>
              </a:rPr>
              <a:t> Baron von Steuben, Marquis de Lafayette, and Alexander Hamilton, Washington utilized Valley Forge as a place to regroup and train his soldiers.</a:t>
            </a:r>
          </a:p>
          <a:p>
            <a:r>
              <a:rPr lang="en-US" sz="2000" b="0" dirty="0">
                <a:ea typeface="+mn-lt"/>
                <a:cs typeface="+mn-lt"/>
              </a:rPr>
              <a:t>Despite the significant loss of life due to the harsh winter, the time spent at Valley Forge turned out to be largely successful as a result of the training and regrouping endeavors that took place. </a:t>
            </a:r>
            <a:endParaRPr lang="en-US" dirty="0">
              <a:ea typeface="+mn-lt"/>
              <a:cs typeface="+mn-lt"/>
            </a:endParaRPr>
          </a:p>
        </p:txBody>
      </p:sp>
    </p:spTree>
    <p:extLst>
      <p:ext uri="{BB962C8B-B14F-4D97-AF65-F5344CB8AC3E}">
        <p14:creationId xmlns:p14="http://schemas.microsoft.com/office/powerpoint/2010/main" val="1565877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map of the state of virginia&#10;&#10;Description automatically generated">
            <a:extLst>
              <a:ext uri="{FF2B5EF4-FFF2-40B4-BE49-F238E27FC236}">
                <a16:creationId xmlns:a16="http://schemas.microsoft.com/office/drawing/2014/main" id="{2CB4BB4B-4F4A-F68D-F699-F24858BD8FA6}"/>
              </a:ext>
            </a:extLst>
          </p:cNvPr>
          <p:cNvPicPr>
            <a:picLocks noChangeAspect="1"/>
          </p:cNvPicPr>
          <p:nvPr/>
        </p:nvPicPr>
        <p:blipFill rotWithShape="1">
          <a:blip r:embed="rId4"/>
          <a:srcRect l="12518" r="9934" b="1"/>
          <a:stretch/>
        </p:blipFill>
        <p:spPr>
          <a:xfrm>
            <a:off x="-2924431" y="10"/>
            <a:ext cx="9669642" cy="6857990"/>
          </a:xfrm>
          <a:prstGeom prst="rect">
            <a:avLst/>
          </a:prstGeom>
        </p:spPr>
      </p:pic>
      <p:sp>
        <p:nvSpPr>
          <p:cNvPr id="2" name="Title 1">
            <a:extLst>
              <a:ext uri="{FF2B5EF4-FFF2-40B4-BE49-F238E27FC236}">
                <a16:creationId xmlns:a16="http://schemas.microsoft.com/office/drawing/2014/main" id="{FD0E11A2-7AD1-834C-641C-71BF10A4E0E1}"/>
              </a:ext>
            </a:extLst>
          </p:cNvPr>
          <p:cNvSpPr>
            <a:spLocks noGrp="1"/>
          </p:cNvSpPr>
          <p:nvPr>
            <p:ph type="title"/>
          </p:nvPr>
        </p:nvSpPr>
        <p:spPr>
          <a:xfrm>
            <a:off x="7531610" y="-180785"/>
            <a:ext cx="3822189" cy="1899912"/>
          </a:xfrm>
        </p:spPr>
        <p:txBody>
          <a:bodyPr>
            <a:normAutofit/>
          </a:bodyPr>
          <a:lstStyle/>
          <a:p>
            <a:r>
              <a:rPr lang="en-US" sz="4000"/>
              <a:t>Southern Focus</a:t>
            </a:r>
          </a:p>
        </p:txBody>
      </p:sp>
      <p:sp>
        <p:nvSpPr>
          <p:cNvPr id="3" name="Content Placeholder 2">
            <a:extLst>
              <a:ext uri="{FF2B5EF4-FFF2-40B4-BE49-F238E27FC236}">
                <a16:creationId xmlns:a16="http://schemas.microsoft.com/office/drawing/2014/main" id="{FD918E5A-909D-E067-4FCE-35FCD5D2BB92}"/>
              </a:ext>
            </a:extLst>
          </p:cNvPr>
          <p:cNvSpPr>
            <a:spLocks noGrp="1"/>
          </p:cNvSpPr>
          <p:nvPr>
            <p:ph idx="1"/>
          </p:nvPr>
        </p:nvSpPr>
        <p:spPr>
          <a:xfrm>
            <a:off x="6940208" y="1167580"/>
            <a:ext cx="5255202" cy="3742762"/>
          </a:xfrm>
        </p:spPr>
        <p:txBody>
          <a:bodyPr vert="horz" lIns="91440" tIns="45720" rIns="91440" bIns="45720" rtlCol="0" anchor="t">
            <a:noAutofit/>
          </a:bodyPr>
          <a:lstStyle/>
          <a:p>
            <a:r>
              <a:rPr lang="en-US" sz="2000" b="0" dirty="0">
                <a:ea typeface="+mn-lt"/>
                <a:cs typeface="+mn-lt"/>
              </a:rPr>
              <a:t>Stalemate gripped the North </a:t>
            </a:r>
            <a:endParaRPr lang="en-US" sz="2000"/>
          </a:p>
          <a:p>
            <a:r>
              <a:rPr lang="en-US" sz="2000" b="0" dirty="0">
                <a:ea typeface="+mn-lt"/>
                <a:cs typeface="+mn-lt"/>
              </a:rPr>
              <a:t>By the end of 1778, British concentrate efforts in southern colonies </a:t>
            </a:r>
            <a:endParaRPr lang="en-US" sz="2000"/>
          </a:p>
          <a:p>
            <a:r>
              <a:rPr lang="en-US" sz="2000" b="0" dirty="0">
                <a:ea typeface="+mn-lt"/>
                <a:cs typeface="+mn-lt"/>
              </a:rPr>
              <a:t>Cash crops in the South a valuable resource to keep in the British empire. </a:t>
            </a:r>
            <a:endParaRPr lang="en-US" sz="2000"/>
          </a:p>
          <a:p>
            <a:r>
              <a:rPr lang="en-US" sz="2000" b="0" dirty="0">
                <a:ea typeface="+mn-lt"/>
                <a:cs typeface="+mn-lt"/>
              </a:rPr>
              <a:t>By securing the South, British hoped to cut the colonies in two </a:t>
            </a:r>
            <a:endParaRPr lang="en-US" sz="2000"/>
          </a:p>
          <a:p>
            <a:pPr lvl="1"/>
            <a:r>
              <a:rPr lang="en-US" sz="2000" b="0" dirty="0">
                <a:solidFill>
                  <a:schemeClr val="tx1"/>
                </a:solidFill>
                <a:ea typeface="+mn-lt"/>
                <a:cs typeface="+mn-lt"/>
              </a:rPr>
              <a:t>Leave the </a:t>
            </a:r>
            <a:r>
              <a:rPr lang="en-US" sz="2000" dirty="0">
                <a:solidFill>
                  <a:schemeClr val="tx1"/>
                </a:solidFill>
                <a:ea typeface="+mn-lt"/>
                <a:cs typeface="+mn-lt"/>
              </a:rPr>
              <a:t>North</a:t>
            </a:r>
            <a:r>
              <a:rPr lang="en-US" sz="2000" b="0" dirty="0">
                <a:solidFill>
                  <a:schemeClr val="tx1"/>
                </a:solidFill>
                <a:ea typeface="+mn-lt"/>
                <a:cs typeface="+mn-lt"/>
              </a:rPr>
              <a:t>, control the prosperous </a:t>
            </a:r>
            <a:r>
              <a:rPr lang="en-US" sz="2000" dirty="0">
                <a:solidFill>
                  <a:schemeClr val="tx1"/>
                </a:solidFill>
                <a:ea typeface="+mn-lt"/>
                <a:cs typeface="+mn-lt"/>
              </a:rPr>
              <a:t>South</a:t>
            </a:r>
            <a:r>
              <a:rPr lang="en-US" sz="2000" b="0" dirty="0">
                <a:solidFill>
                  <a:schemeClr val="tx1"/>
                </a:solidFill>
                <a:ea typeface="+mn-lt"/>
                <a:cs typeface="+mn-lt"/>
              </a:rPr>
              <a:t> </a:t>
            </a:r>
            <a:endParaRPr lang="en-US" sz="2000" b="0">
              <a:solidFill>
                <a:schemeClr val="tx1"/>
              </a:solidFill>
            </a:endParaRPr>
          </a:p>
          <a:p>
            <a:r>
              <a:rPr lang="en-US" sz="2000" b="0" dirty="0">
                <a:ea typeface="+mn-lt"/>
                <a:cs typeface="+mn-lt"/>
              </a:rPr>
              <a:t>British southern victories</a:t>
            </a:r>
          </a:p>
          <a:p>
            <a:pPr lvl="1"/>
            <a:r>
              <a:rPr lang="en-US" sz="2000" dirty="0">
                <a:solidFill>
                  <a:schemeClr val="tx1"/>
                </a:solidFill>
                <a:ea typeface="+mn-lt"/>
                <a:cs typeface="+mn-lt"/>
              </a:rPr>
              <a:t>Captured </a:t>
            </a:r>
            <a:r>
              <a:rPr lang="en-US" sz="2000" dirty="0">
                <a:solidFill>
                  <a:srgbClr val="C00000"/>
                </a:solidFill>
                <a:ea typeface="+mn-lt"/>
                <a:cs typeface="+mn-lt"/>
              </a:rPr>
              <a:t>Savannah, Georgia (December 1778)</a:t>
            </a:r>
          </a:p>
          <a:p>
            <a:pPr lvl="1"/>
            <a:r>
              <a:rPr lang="en-US" sz="2000" dirty="0">
                <a:solidFill>
                  <a:schemeClr val="tx1"/>
                </a:solidFill>
                <a:ea typeface="+mn-lt"/>
                <a:cs typeface="+mn-lt"/>
              </a:rPr>
              <a:t>Victories in 1779 at </a:t>
            </a:r>
            <a:r>
              <a:rPr lang="en-US" sz="2000" dirty="0">
                <a:solidFill>
                  <a:srgbClr val="C00000"/>
                </a:solidFill>
                <a:ea typeface="+mn-lt"/>
                <a:cs typeface="+mn-lt"/>
              </a:rPr>
              <a:t>Briar Creek</a:t>
            </a:r>
            <a:r>
              <a:rPr lang="en-US" sz="2000" dirty="0">
                <a:solidFill>
                  <a:schemeClr val="tx1"/>
                </a:solidFill>
                <a:ea typeface="+mn-lt"/>
                <a:cs typeface="+mn-lt"/>
              </a:rPr>
              <a:t>, </a:t>
            </a:r>
            <a:r>
              <a:rPr lang="en-US" sz="2000" dirty="0">
                <a:solidFill>
                  <a:srgbClr val="C00000"/>
                </a:solidFill>
                <a:ea typeface="+mn-lt"/>
                <a:cs typeface="+mn-lt"/>
              </a:rPr>
              <a:t>Stono Ferry</a:t>
            </a:r>
            <a:endParaRPr lang="en-US" sz="2000">
              <a:solidFill>
                <a:srgbClr val="C00000"/>
              </a:solidFill>
            </a:endParaRPr>
          </a:p>
        </p:txBody>
      </p:sp>
    </p:spTree>
    <p:extLst>
      <p:ext uri="{BB962C8B-B14F-4D97-AF65-F5344CB8AC3E}">
        <p14:creationId xmlns:p14="http://schemas.microsoft.com/office/powerpoint/2010/main" val="394221398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65C5-1E80-481E-238A-2C71371BADA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Communities at War</a:t>
            </a:r>
          </a:p>
        </p:txBody>
      </p:sp>
      <p:sp>
        <p:nvSpPr>
          <p:cNvPr id="5" name="TextBox 4">
            <a:extLst>
              <a:ext uri="{FF2B5EF4-FFF2-40B4-BE49-F238E27FC236}">
                <a16:creationId xmlns:a16="http://schemas.microsoft.com/office/drawing/2014/main" id="{FF696D2E-329E-35D8-9C13-912C0C5E102B}"/>
              </a:ext>
            </a:extLst>
          </p:cNvPr>
          <p:cNvSpPr txBox="1"/>
          <p:nvPr/>
        </p:nvSpPr>
        <p:spPr>
          <a:xfrm>
            <a:off x="640080" y="2388926"/>
            <a:ext cx="4243589" cy="33206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marL="171450" indent="-228600">
              <a:lnSpc>
                <a:spcPct val="90000"/>
              </a:lnSpc>
              <a:spcAft>
                <a:spcPts val="600"/>
              </a:spcAft>
              <a:buFont typeface="Arial" panose="020B0604020202020204" pitchFamily="34" charset="0"/>
              <a:buChar char="•"/>
            </a:pPr>
            <a:r>
              <a:rPr lang="en-US" sz="1500" dirty="0"/>
              <a:t>In the Southern Campaigns, some battles were fought "traditionally," but many other conflicts happened as partisan skirmishes.</a:t>
            </a:r>
          </a:p>
          <a:p>
            <a:pPr marL="171450" indent="-228600">
              <a:lnSpc>
                <a:spcPct val="90000"/>
              </a:lnSpc>
              <a:spcAft>
                <a:spcPts val="600"/>
              </a:spcAft>
              <a:buFont typeface="Arial" panose="020B0604020202020204" pitchFamily="34" charset="0"/>
              <a:buChar char="•"/>
            </a:pPr>
            <a:r>
              <a:rPr lang="en-US" sz="1500" dirty="0"/>
              <a:t>Communities divided between </a:t>
            </a:r>
            <a:r>
              <a:rPr lang="en-US" sz="1500" dirty="0">
                <a:solidFill>
                  <a:schemeClr val="accent1"/>
                </a:solidFill>
              </a:rPr>
              <a:t>Loyalists</a:t>
            </a:r>
            <a:r>
              <a:rPr lang="en-US" sz="1500" dirty="0"/>
              <a:t> and </a:t>
            </a:r>
            <a:r>
              <a:rPr lang="en-US" sz="1500" dirty="0">
                <a:solidFill>
                  <a:schemeClr val="accent1"/>
                </a:solidFill>
              </a:rPr>
              <a:t>Whigs</a:t>
            </a:r>
            <a:r>
              <a:rPr lang="en-US" sz="1500" dirty="0"/>
              <a:t> (patriots), and sometimes neighbors fought each other in short combats or surprise attacks. </a:t>
            </a:r>
          </a:p>
          <a:p>
            <a:pPr marL="171450" indent="-228600">
              <a:lnSpc>
                <a:spcPct val="90000"/>
              </a:lnSpc>
              <a:spcAft>
                <a:spcPts val="600"/>
              </a:spcAft>
              <a:buFont typeface="Arial" panose="020B0604020202020204" pitchFamily="34" charset="0"/>
              <a:buChar char="•"/>
            </a:pPr>
            <a:r>
              <a:rPr lang="en-US" sz="1500" dirty="0"/>
              <a:t>Organized partisan forces attacked British supply lines or Whig-supporting settlements. </a:t>
            </a:r>
          </a:p>
          <a:p>
            <a:pPr marL="171450" indent="-228600">
              <a:lnSpc>
                <a:spcPct val="90000"/>
              </a:lnSpc>
              <a:spcAft>
                <a:spcPts val="600"/>
              </a:spcAft>
              <a:buFont typeface="Arial" panose="020B0604020202020204" pitchFamily="34" charset="0"/>
              <a:buChar char="•"/>
            </a:pPr>
            <a:r>
              <a:rPr lang="en-US" sz="1500" dirty="0"/>
              <a:t>Because of this viciousness, these final years left a bitter impact in the memory of the survivors and their descendants. </a:t>
            </a:r>
          </a:p>
          <a:p>
            <a:pPr marL="171450" indent="-228600">
              <a:lnSpc>
                <a:spcPct val="90000"/>
              </a:lnSpc>
              <a:spcAft>
                <a:spcPts val="600"/>
              </a:spcAft>
              <a:buFont typeface="Arial" panose="020B0604020202020204" pitchFamily="34" charset="0"/>
              <a:buChar char="•"/>
            </a:pPr>
            <a:endParaRPr lang="en-US" sz="1500" dirty="0"/>
          </a:p>
          <a:p>
            <a:pPr>
              <a:lnSpc>
                <a:spcPct val="90000"/>
              </a:lnSpc>
              <a:spcAft>
                <a:spcPts val="600"/>
              </a:spcAft>
            </a:pPr>
            <a:r>
              <a:rPr lang="en-US" sz="1500" dirty="0">
                <a:solidFill>
                  <a:schemeClr val="accent1"/>
                </a:solidFill>
              </a:rPr>
              <a:t>Definition:</a:t>
            </a:r>
          </a:p>
          <a:p>
            <a:pPr>
              <a:lnSpc>
                <a:spcPct val="90000"/>
              </a:lnSpc>
              <a:spcAft>
                <a:spcPts val="600"/>
              </a:spcAft>
            </a:pPr>
            <a:r>
              <a:rPr lang="en-US" sz="1500" dirty="0">
                <a:solidFill>
                  <a:schemeClr val="accent1"/>
                </a:solidFill>
              </a:rPr>
              <a:t>Whig – a political party associated with support for American Independence during the Revolutionary War Era.</a:t>
            </a:r>
          </a:p>
        </p:txBody>
      </p:sp>
      <p:pic>
        <p:nvPicPr>
          <p:cNvPr id="4" name="Content Placeholder 3" descr="A map of the united states&#10;&#10;Description automatically generated">
            <a:extLst>
              <a:ext uri="{FF2B5EF4-FFF2-40B4-BE49-F238E27FC236}">
                <a16:creationId xmlns:a16="http://schemas.microsoft.com/office/drawing/2014/main" id="{A453F7A0-9732-D54A-C109-E8905347DE1D}"/>
              </a:ext>
            </a:extLst>
          </p:cNvPr>
          <p:cNvPicPr>
            <a:picLocks noGrp="1" noChangeAspect="1"/>
          </p:cNvPicPr>
          <p:nvPr>
            <p:ph idx="1"/>
          </p:nvPr>
        </p:nvPicPr>
        <p:blipFill rotWithShape="1">
          <a:blip r:embed="rId3"/>
          <a:srcRect t="3156" r="-1" b="225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833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BB8D-DB1F-7C6A-C88F-30588159C57F}"/>
              </a:ext>
            </a:extLst>
          </p:cNvPr>
          <p:cNvSpPr>
            <a:spLocks noGrp="1"/>
          </p:cNvSpPr>
          <p:nvPr>
            <p:ph type="title"/>
          </p:nvPr>
        </p:nvSpPr>
        <p:spPr>
          <a:xfrm>
            <a:off x="421258" y="-166837"/>
            <a:ext cx="5251316" cy="1807305"/>
          </a:xfrm>
        </p:spPr>
        <p:txBody>
          <a:bodyPr>
            <a:normAutofit/>
          </a:bodyPr>
          <a:lstStyle/>
          <a:p>
            <a:r>
              <a:rPr lang="en-US" dirty="0"/>
              <a:t>Yorktown</a:t>
            </a:r>
          </a:p>
        </p:txBody>
      </p:sp>
      <p:sp>
        <p:nvSpPr>
          <p:cNvPr id="3" name="Content Placeholder 2">
            <a:extLst>
              <a:ext uri="{FF2B5EF4-FFF2-40B4-BE49-F238E27FC236}">
                <a16:creationId xmlns:a16="http://schemas.microsoft.com/office/drawing/2014/main" id="{A2C85285-5589-C3F6-47F1-9D5604A491FF}"/>
              </a:ext>
            </a:extLst>
          </p:cNvPr>
          <p:cNvSpPr>
            <a:spLocks noGrp="1"/>
          </p:cNvSpPr>
          <p:nvPr>
            <p:ph idx="1"/>
          </p:nvPr>
        </p:nvSpPr>
        <p:spPr>
          <a:xfrm>
            <a:off x="137708" y="1404060"/>
            <a:ext cx="6176124" cy="4425635"/>
          </a:xfrm>
        </p:spPr>
        <p:txBody>
          <a:bodyPr vert="horz" lIns="91440" tIns="45720" rIns="91440" bIns="45720" rtlCol="0" anchor="t">
            <a:noAutofit/>
          </a:bodyPr>
          <a:lstStyle/>
          <a:p>
            <a:r>
              <a:rPr lang="en-US" sz="2000" b="0" dirty="0"/>
              <a:t>Cornwallis entered Virginia and captured Virginian cities.</a:t>
            </a:r>
          </a:p>
          <a:p>
            <a:r>
              <a:rPr lang="en-US" sz="2000" b="0" dirty="0"/>
              <a:t>Sept 1781- Cornwallis camped near </a:t>
            </a:r>
            <a:r>
              <a:rPr lang="en-US" sz="2000" b="0" dirty="0">
                <a:solidFill>
                  <a:srgbClr val="C00000"/>
                </a:solidFill>
              </a:rPr>
              <a:t>Yorktown, </a:t>
            </a:r>
            <a:r>
              <a:rPr lang="en-US" sz="2000" b="0" dirty="0"/>
              <a:t>hoping to be resupplied by the British navy.</a:t>
            </a:r>
          </a:p>
          <a:p>
            <a:r>
              <a:rPr lang="en-US" sz="2000" b="0" dirty="0"/>
              <a:t>General Washington rushed to Virginia to lock British in from land</a:t>
            </a:r>
          </a:p>
          <a:p>
            <a:r>
              <a:rPr lang="en-US" sz="2000" b="0" dirty="0"/>
              <a:t>French locked them in from sea</a:t>
            </a:r>
          </a:p>
          <a:p>
            <a:r>
              <a:rPr lang="en-US" sz="2000" b="0" dirty="0"/>
              <a:t>After 3 weeks of siege operations, Cornwallis surrendered on October 19, 1781</a:t>
            </a:r>
          </a:p>
          <a:p>
            <a:r>
              <a:rPr lang="en-US" sz="2000" b="0" dirty="0"/>
              <a:t>The War continued for 2 more years, but the major fighting was over</a:t>
            </a:r>
          </a:p>
          <a:p>
            <a:r>
              <a:rPr lang="en-US" sz="2000" b="0" dirty="0"/>
              <a:t>Treaty of Paris ended the Revolution on September 3, 1783</a:t>
            </a:r>
          </a:p>
        </p:txBody>
      </p:sp>
      <p:pic>
        <p:nvPicPr>
          <p:cNvPr id="4" name="Picture 4" descr="A group of people in military uniforms firing a cannon&#10;&#10;Description automatically generated">
            <a:extLst>
              <a:ext uri="{FF2B5EF4-FFF2-40B4-BE49-F238E27FC236}">
                <a16:creationId xmlns:a16="http://schemas.microsoft.com/office/drawing/2014/main" id="{87237928-60C2-F36A-D92E-9B364FADF640}"/>
              </a:ext>
            </a:extLst>
          </p:cNvPr>
          <p:cNvPicPr>
            <a:picLocks noChangeAspect="1"/>
          </p:cNvPicPr>
          <p:nvPr/>
        </p:nvPicPr>
        <p:blipFill rotWithShape="1">
          <a:blip r:embed="rId4"/>
          <a:srcRect l="18896" r="15461"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BFEE8D0D-5884-DE6A-31DB-6B3A597213DD}"/>
              </a:ext>
            </a:extLst>
          </p:cNvPr>
          <p:cNvSpPr txBox="1"/>
          <p:nvPr/>
        </p:nvSpPr>
        <p:spPr>
          <a:xfrm>
            <a:off x="-162353" y="1035661"/>
            <a:ext cx="469802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ea typeface="+mn-lt"/>
                <a:cs typeface="+mn-lt"/>
              </a:rPr>
              <a:t>September 28 - October 19, 1781</a:t>
            </a:r>
          </a:p>
        </p:txBody>
      </p:sp>
      <p:sp>
        <p:nvSpPr>
          <p:cNvPr id="7" name="TextBox 6">
            <a:extLst>
              <a:ext uri="{FF2B5EF4-FFF2-40B4-BE49-F238E27FC236}">
                <a16:creationId xmlns:a16="http://schemas.microsoft.com/office/drawing/2014/main" id="{BFA08276-D400-D65B-D92E-43E2214531D4}"/>
              </a:ext>
            </a:extLst>
          </p:cNvPr>
          <p:cNvSpPr txBox="1"/>
          <p:nvPr/>
        </p:nvSpPr>
        <p:spPr>
          <a:xfrm>
            <a:off x="10817303" y="6475894"/>
            <a:ext cx="2256692" cy="381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189928966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8C6E-8A9E-007B-EA8C-91CEB4CB60F5}"/>
              </a:ext>
            </a:extLst>
          </p:cNvPr>
          <p:cNvSpPr>
            <a:spLocks noGrp="1"/>
          </p:cNvSpPr>
          <p:nvPr>
            <p:ph type="title"/>
          </p:nvPr>
        </p:nvSpPr>
        <p:spPr/>
        <p:txBody>
          <a:bodyPr/>
          <a:lstStyle/>
          <a:p>
            <a:r>
              <a:rPr lang="en-US" dirty="0"/>
              <a:t>Experiences...</a:t>
            </a:r>
          </a:p>
        </p:txBody>
      </p:sp>
      <p:sp>
        <p:nvSpPr>
          <p:cNvPr id="3" name="Content Placeholder 2">
            <a:extLst>
              <a:ext uri="{FF2B5EF4-FFF2-40B4-BE49-F238E27FC236}">
                <a16:creationId xmlns:a16="http://schemas.microsoft.com/office/drawing/2014/main" id="{BB76D70A-B4B7-480F-EDA5-8641CBEBF307}"/>
              </a:ext>
            </a:extLst>
          </p:cNvPr>
          <p:cNvSpPr>
            <a:spLocks noGrp="1"/>
          </p:cNvSpPr>
          <p:nvPr>
            <p:ph idx="1"/>
          </p:nvPr>
        </p:nvSpPr>
        <p:spPr/>
        <p:txBody>
          <a:bodyPr vert="horz" lIns="91440" tIns="45720" rIns="91440" bIns="45720" rtlCol="0" anchor="t">
            <a:normAutofit/>
          </a:bodyPr>
          <a:lstStyle/>
          <a:p>
            <a:r>
              <a:rPr lang="en-US" b="0" dirty="0"/>
              <a:t>While the American Revolution has a large place in U.S. History and led to our nation's independence from Britain, the conflict was fought, argued over, and waged by common people in extraordinary times.</a:t>
            </a:r>
          </a:p>
          <a:p>
            <a:r>
              <a:rPr lang="en-US" b="0" dirty="0"/>
              <a:t>The American Revolution Experience helps to explore the lives of lesser-known historical figures.</a:t>
            </a:r>
          </a:p>
          <a:p>
            <a:r>
              <a:rPr lang="en-US" b="0" dirty="0"/>
              <a:t>Enjoy the exhibit and choose a historical figure to learn more about through primary and secondary sources!</a:t>
            </a:r>
          </a:p>
        </p:txBody>
      </p:sp>
    </p:spTree>
    <p:extLst>
      <p:ext uri="{BB962C8B-B14F-4D97-AF65-F5344CB8AC3E}">
        <p14:creationId xmlns:p14="http://schemas.microsoft.com/office/powerpoint/2010/main" val="55901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37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78AC-8C75-0F54-A5AC-88CB074DBA8C}"/>
              </a:ext>
            </a:extLst>
          </p:cNvPr>
          <p:cNvSpPr>
            <a:spLocks noGrp="1"/>
          </p:cNvSpPr>
          <p:nvPr>
            <p:ph type="title"/>
          </p:nvPr>
        </p:nvSpPr>
        <p:spPr>
          <a:xfrm>
            <a:off x="937591" y="2099353"/>
            <a:ext cx="10515600" cy="1325563"/>
          </a:xfrm>
        </p:spPr>
        <p:txBody>
          <a:bodyPr vert="horz" lIns="91440" tIns="45720" rIns="91440" bIns="45720" rtlCol="0" anchor="ctr">
            <a:noAutofit/>
          </a:bodyPr>
          <a:lstStyle/>
          <a:p>
            <a:pPr algn="ctr"/>
            <a:r>
              <a:rPr lang="en-US" sz="4000" dirty="0"/>
              <a:t>1775-1783</a:t>
            </a:r>
            <a:br>
              <a:rPr lang="en-US" sz="4000" dirty="0"/>
            </a:br>
            <a:br>
              <a:rPr lang="en-US" sz="4000" dirty="0"/>
            </a:br>
            <a:r>
              <a:rPr lang="en-US" sz="4000" dirty="0"/>
              <a:t>The American Revolution began with the Battles of Lexington and Concord in 1775.</a:t>
            </a:r>
            <a:br>
              <a:rPr lang="en-US" sz="4000" dirty="0"/>
            </a:br>
            <a:br>
              <a:rPr lang="en-US" sz="4000" dirty="0"/>
            </a:br>
            <a:r>
              <a:rPr lang="en-US" sz="4000" dirty="0"/>
              <a:t>It ended with the Treaty of Paris in 1783.</a:t>
            </a:r>
            <a:br>
              <a:rPr lang="en-US" sz="4000" dirty="0"/>
            </a:br>
            <a:br>
              <a:rPr lang="en-US" sz="4000" dirty="0"/>
            </a:br>
            <a:r>
              <a:rPr lang="en-US" sz="4000" dirty="0"/>
              <a:t>Outcome: Independence </a:t>
            </a:r>
            <a:br>
              <a:rPr lang="en-US" sz="4000" dirty="0"/>
            </a:br>
            <a:r>
              <a:rPr lang="en-US" sz="4000" dirty="0"/>
              <a:t>for the United States</a:t>
            </a:r>
          </a:p>
        </p:txBody>
      </p:sp>
      <p:sp>
        <p:nvSpPr>
          <p:cNvPr id="3" name="TextBox 2">
            <a:extLst>
              <a:ext uri="{FF2B5EF4-FFF2-40B4-BE49-F238E27FC236}">
                <a16:creationId xmlns:a16="http://schemas.microsoft.com/office/drawing/2014/main" id="{0F34FB5B-FABB-FD75-58CE-7900BBA73138}"/>
              </a:ext>
            </a:extLst>
          </p:cNvPr>
          <p:cNvSpPr txBox="1"/>
          <p:nvPr/>
        </p:nvSpPr>
        <p:spPr>
          <a:xfrm rot="-1320000">
            <a:off x="7195755" y="5210780"/>
            <a:ext cx="49292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Check out a Revolutionary War Timeline here!</a:t>
            </a:r>
            <a:endParaRPr lang="en-US"/>
          </a:p>
        </p:txBody>
      </p:sp>
    </p:spTree>
    <p:extLst>
      <p:ext uri="{BB962C8B-B14F-4D97-AF65-F5344CB8AC3E}">
        <p14:creationId xmlns:p14="http://schemas.microsoft.com/office/powerpoint/2010/main" val="69144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0DFC-F8F9-145C-4CF5-3575C7B74264}"/>
              </a:ext>
            </a:extLst>
          </p:cNvPr>
          <p:cNvSpPr>
            <a:spLocks noGrp="1"/>
          </p:cNvSpPr>
          <p:nvPr>
            <p:ph type="title"/>
          </p:nvPr>
        </p:nvSpPr>
        <p:spPr>
          <a:xfrm>
            <a:off x="7296083" y="365125"/>
            <a:ext cx="4708879" cy="1899912"/>
          </a:xfrm>
        </p:spPr>
        <p:txBody>
          <a:bodyPr>
            <a:normAutofit/>
          </a:bodyPr>
          <a:lstStyle/>
          <a:p>
            <a:r>
              <a:rPr lang="en-US" sz="4000" dirty="0"/>
              <a:t>Toward Revolution</a:t>
            </a:r>
          </a:p>
        </p:txBody>
      </p:sp>
      <p:pic>
        <p:nvPicPr>
          <p:cNvPr id="4" name="Picture 4" descr="A picture containing text, group, bunch, several&#10;&#10;Description automatically generated">
            <a:extLst>
              <a:ext uri="{FF2B5EF4-FFF2-40B4-BE49-F238E27FC236}">
                <a16:creationId xmlns:a16="http://schemas.microsoft.com/office/drawing/2014/main" id="{7E1E2443-124C-EB57-884E-B3C0066337A4}"/>
              </a:ext>
            </a:extLst>
          </p:cNvPr>
          <p:cNvPicPr>
            <a:picLocks noChangeAspect="1"/>
          </p:cNvPicPr>
          <p:nvPr/>
        </p:nvPicPr>
        <p:blipFill rotWithShape="1">
          <a:blip r:embed="rId3"/>
          <a:srcRect l="24631" r="26061"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47FA6A30-8033-7A87-EF98-89139919D8E5}"/>
              </a:ext>
            </a:extLst>
          </p:cNvPr>
          <p:cNvSpPr>
            <a:spLocks noGrp="1"/>
          </p:cNvSpPr>
          <p:nvPr>
            <p:ph idx="1"/>
          </p:nvPr>
        </p:nvSpPr>
        <p:spPr>
          <a:xfrm>
            <a:off x="7155314" y="1794497"/>
            <a:ext cx="4828781" cy="4382466"/>
          </a:xfrm>
        </p:spPr>
        <p:txBody>
          <a:bodyPr vert="horz" lIns="91440" tIns="45720" rIns="91440" bIns="45720" rtlCol="0" anchor="t">
            <a:noAutofit/>
          </a:bodyPr>
          <a:lstStyle/>
          <a:p>
            <a:r>
              <a:rPr lang="en-US" sz="1800" b="0">
                <a:solidFill>
                  <a:schemeClr val="tx2"/>
                </a:solidFill>
                <a:ea typeface="+mn-lt"/>
                <a:cs typeface="+mn-lt"/>
              </a:rPr>
              <a:t>After their French and Indian War victory, Britain instituted changes within the colonies</a:t>
            </a:r>
          </a:p>
          <a:p>
            <a:pPr lvl="1"/>
            <a:r>
              <a:rPr lang="en-US" sz="1800">
                <a:solidFill>
                  <a:schemeClr val="tx2"/>
                </a:solidFill>
                <a:ea typeface="+mn-lt"/>
                <a:cs typeface="+mn-lt"/>
              </a:rPr>
              <a:t>No westward movement (</a:t>
            </a:r>
            <a:r>
              <a:rPr lang="en-US" sz="1800">
                <a:solidFill>
                  <a:srgbClr val="C00000"/>
                </a:solidFill>
                <a:ea typeface="+mn-lt"/>
                <a:cs typeface="+mn-lt"/>
              </a:rPr>
              <a:t>Proclamation of 1763</a:t>
            </a:r>
            <a:r>
              <a:rPr lang="en-US" sz="1800">
                <a:solidFill>
                  <a:schemeClr val="tx2"/>
                </a:solidFill>
                <a:ea typeface="+mn-lt"/>
                <a:cs typeface="+mn-lt"/>
              </a:rPr>
              <a:t>)</a:t>
            </a:r>
            <a:endParaRPr lang="en-US" sz="1800" b="1">
              <a:solidFill>
                <a:schemeClr val="tx2"/>
              </a:solidFill>
              <a:ea typeface="+mn-lt"/>
              <a:cs typeface="+mn-lt"/>
            </a:endParaRPr>
          </a:p>
          <a:p>
            <a:pPr lvl="2"/>
            <a:r>
              <a:rPr lang="en-US" sz="1800">
                <a:solidFill>
                  <a:srgbClr val="C00000"/>
                </a:solidFill>
                <a:ea typeface="+mn-lt"/>
                <a:cs typeface="+mn-lt"/>
              </a:rPr>
              <a:t>Purpose:</a:t>
            </a:r>
            <a:r>
              <a:rPr lang="en-US" sz="1800">
                <a:solidFill>
                  <a:schemeClr val="tx2"/>
                </a:solidFill>
                <a:ea typeface="+mn-lt"/>
                <a:cs typeface="+mn-lt"/>
              </a:rPr>
              <a:t> avoid</a:t>
            </a:r>
            <a:r>
              <a:rPr lang="en-US" sz="1800" b="0">
                <a:solidFill>
                  <a:schemeClr val="tx2"/>
                </a:solidFill>
                <a:ea typeface="+mn-lt"/>
                <a:cs typeface="+mn-lt"/>
              </a:rPr>
              <a:t> future conflicts between colonists and American Indians and to pay off </a:t>
            </a:r>
            <a:r>
              <a:rPr lang="en-US" sz="1800">
                <a:solidFill>
                  <a:schemeClr val="tx2"/>
                </a:solidFill>
                <a:ea typeface="+mn-lt"/>
                <a:cs typeface="+mn-lt"/>
              </a:rPr>
              <a:t>debt</a:t>
            </a:r>
            <a:endParaRPr lang="en-US" sz="1800" b="1">
              <a:solidFill>
                <a:schemeClr val="tx2"/>
              </a:solidFill>
              <a:ea typeface="+mn-lt"/>
              <a:cs typeface="+mn-lt"/>
            </a:endParaRPr>
          </a:p>
          <a:p>
            <a:pPr lvl="1"/>
            <a:r>
              <a:rPr lang="en-US" sz="1800">
                <a:solidFill>
                  <a:schemeClr val="tx2"/>
                </a:solidFill>
                <a:ea typeface="+mn-lt"/>
                <a:cs typeface="+mn-lt"/>
              </a:rPr>
              <a:t>Taxes (</a:t>
            </a:r>
            <a:r>
              <a:rPr lang="en-US" sz="1800">
                <a:solidFill>
                  <a:srgbClr val="C00000"/>
                </a:solidFill>
                <a:ea typeface="+mn-lt"/>
                <a:cs typeface="+mn-lt"/>
              </a:rPr>
              <a:t>Stamp Act of 1765, Tea Act, Sugar Act</a:t>
            </a:r>
            <a:r>
              <a:rPr lang="en-US" sz="1800">
                <a:solidFill>
                  <a:schemeClr val="tx2"/>
                </a:solidFill>
                <a:ea typeface="+mn-lt"/>
                <a:cs typeface="+mn-lt"/>
              </a:rPr>
              <a:t>)</a:t>
            </a:r>
            <a:endParaRPr lang="en-US" sz="1800" b="1">
              <a:solidFill>
                <a:schemeClr val="tx2"/>
              </a:solidFill>
              <a:ea typeface="+mn-lt"/>
              <a:cs typeface="+mn-lt"/>
            </a:endParaRPr>
          </a:p>
          <a:p>
            <a:pPr lvl="2"/>
            <a:r>
              <a:rPr lang="en-US" sz="1800">
                <a:solidFill>
                  <a:srgbClr val="C00000"/>
                </a:solidFill>
                <a:ea typeface="+mn-lt"/>
                <a:cs typeface="+mn-lt"/>
              </a:rPr>
              <a:t>Purpose:</a:t>
            </a:r>
            <a:r>
              <a:rPr lang="en-US" sz="1800">
                <a:solidFill>
                  <a:schemeClr val="tx2"/>
                </a:solidFill>
                <a:ea typeface="+mn-lt"/>
                <a:cs typeface="+mn-lt"/>
              </a:rPr>
              <a:t> pay off war debt created by British fighting on behalf of the colonies</a:t>
            </a:r>
          </a:p>
          <a:p>
            <a:r>
              <a:rPr lang="en-US" sz="1800" b="0">
                <a:solidFill>
                  <a:schemeClr val="tx2"/>
                </a:solidFill>
                <a:ea typeface="+mn-lt"/>
                <a:cs typeface="+mn-lt"/>
              </a:rPr>
              <a:t>"Patriots" protested these taxes </a:t>
            </a:r>
            <a:endParaRPr lang="en-US" sz="1800" b="0">
              <a:solidFill>
                <a:schemeClr val="tx2"/>
              </a:solidFill>
            </a:endParaRPr>
          </a:p>
          <a:p>
            <a:pPr lvl="1"/>
            <a:r>
              <a:rPr lang="en-US" sz="1800">
                <a:solidFill>
                  <a:srgbClr val="C00000"/>
                </a:solidFill>
              </a:rPr>
              <a:t>Boston Tea Party</a:t>
            </a:r>
            <a:endParaRPr lang="en-US" sz="1800" b="0">
              <a:solidFill>
                <a:srgbClr val="C00000"/>
              </a:solidFill>
            </a:endParaRPr>
          </a:p>
          <a:p>
            <a:endParaRPr lang="en-US" sz="1800" b="0">
              <a:solidFill>
                <a:schemeClr val="tx2"/>
              </a:solidFill>
            </a:endParaRPr>
          </a:p>
          <a:p>
            <a:pPr marL="0" indent="0">
              <a:buNone/>
            </a:pPr>
            <a:endParaRPr lang="en-US" sz="1300" b="0"/>
          </a:p>
          <a:p>
            <a:pPr marL="0" indent="0">
              <a:buNone/>
            </a:pPr>
            <a:endParaRPr lang="en-US" sz="1300" b="0"/>
          </a:p>
        </p:txBody>
      </p:sp>
    </p:spTree>
    <p:extLst>
      <p:ext uri="{BB962C8B-B14F-4D97-AF65-F5344CB8AC3E}">
        <p14:creationId xmlns:p14="http://schemas.microsoft.com/office/powerpoint/2010/main" val="237264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2697-F396-9571-7A4E-60993BF55C8E}"/>
              </a:ext>
            </a:extLst>
          </p:cNvPr>
          <p:cNvSpPr>
            <a:spLocks noGrp="1"/>
          </p:cNvSpPr>
          <p:nvPr>
            <p:ph type="title"/>
          </p:nvPr>
        </p:nvSpPr>
        <p:spPr>
          <a:xfrm>
            <a:off x="272473" y="365125"/>
            <a:ext cx="11826082" cy="1325563"/>
          </a:xfrm>
        </p:spPr>
        <p:txBody>
          <a:bodyPr vert="horz" lIns="91440" tIns="45720" rIns="91440" bIns="45720" rtlCol="0" anchor="ctr">
            <a:noAutofit/>
          </a:bodyPr>
          <a:lstStyle/>
          <a:p>
            <a:r>
              <a:rPr lang="en-US" sz="3500"/>
              <a:t>Lexington and Concord: The First Battle of the Revolution</a:t>
            </a:r>
          </a:p>
        </p:txBody>
      </p:sp>
      <p:sp>
        <p:nvSpPr>
          <p:cNvPr id="3" name="Content Placeholder 2">
            <a:extLst>
              <a:ext uri="{FF2B5EF4-FFF2-40B4-BE49-F238E27FC236}">
                <a16:creationId xmlns:a16="http://schemas.microsoft.com/office/drawing/2014/main" id="{5DFCBD34-B705-092C-54D3-6D19895319E2}"/>
              </a:ext>
            </a:extLst>
          </p:cNvPr>
          <p:cNvSpPr>
            <a:spLocks noGrp="1"/>
          </p:cNvSpPr>
          <p:nvPr>
            <p:ph idx="1"/>
          </p:nvPr>
        </p:nvSpPr>
        <p:spPr>
          <a:xfrm>
            <a:off x="5874356" y="1336795"/>
            <a:ext cx="5779626" cy="3781545"/>
          </a:xfrm>
        </p:spPr>
        <p:txBody>
          <a:bodyPr vert="horz" lIns="91440" tIns="45720" rIns="91440" bIns="45720" rtlCol="0" anchor="t">
            <a:noAutofit/>
          </a:bodyPr>
          <a:lstStyle/>
          <a:p>
            <a:endParaRPr lang="en-US" sz="1050" b="0"/>
          </a:p>
          <a:p>
            <a:r>
              <a:rPr lang="en-US" sz="1600" b="0" dirty="0">
                <a:ea typeface="+mn-lt"/>
                <a:cs typeface="+mn-lt"/>
              </a:rPr>
              <a:t>British troops marched into Lexington at about 5:00 a.m. and faced by a militia company of more 70 men led by </a:t>
            </a:r>
            <a:r>
              <a:rPr lang="en-US" sz="1600" b="0" dirty="0">
                <a:solidFill>
                  <a:srgbClr val="C00000"/>
                </a:solidFill>
                <a:ea typeface="+mn-lt"/>
                <a:cs typeface="+mn-lt"/>
              </a:rPr>
              <a:t>Capt. John Parker</a:t>
            </a:r>
            <a:r>
              <a:rPr lang="en-US" sz="1600" b="0" dirty="0">
                <a:ea typeface="+mn-lt"/>
                <a:cs typeface="+mn-lt"/>
              </a:rPr>
              <a:t>. </a:t>
            </a:r>
            <a:endParaRPr lang="en-US" sz="1600" b="0" dirty="0"/>
          </a:p>
          <a:p>
            <a:r>
              <a:rPr lang="en-US" sz="1600" b="0" dirty="0">
                <a:ea typeface="+mn-lt"/>
                <a:cs typeface="+mn-lt"/>
              </a:rPr>
              <a:t>The British rushed toward the militia across the town green and Parker immediately ordered his company to disperse</a:t>
            </a:r>
          </a:p>
          <a:p>
            <a:pPr lvl="1"/>
            <a:r>
              <a:rPr lang="en-US" sz="1600" dirty="0">
                <a:solidFill>
                  <a:srgbClr val="003F77"/>
                </a:solidFill>
                <a:ea typeface="+mn-lt"/>
                <a:cs typeface="+mn-lt"/>
              </a:rPr>
              <a:t>But,</a:t>
            </a:r>
            <a:r>
              <a:rPr lang="en-US" sz="1600" b="0" dirty="0">
                <a:solidFill>
                  <a:srgbClr val="003F77"/>
                </a:solidFill>
                <a:ea typeface="+mn-lt"/>
                <a:cs typeface="+mn-lt"/>
              </a:rPr>
              <a:t> one single shot rang out, causing the British to fire a volley  </a:t>
            </a:r>
            <a:endParaRPr lang="en-US" sz="1600" b="0" dirty="0">
              <a:solidFill>
                <a:srgbClr val="003F77"/>
              </a:solidFill>
            </a:endParaRPr>
          </a:p>
          <a:p>
            <a:r>
              <a:rPr lang="en-US" sz="1600" b="0" dirty="0">
                <a:ea typeface="+mn-lt"/>
                <a:cs typeface="+mn-lt"/>
              </a:rPr>
              <a:t>The British moved onto Concord to secure the North Bridge across the Concord River</a:t>
            </a:r>
          </a:p>
          <a:p>
            <a:r>
              <a:rPr lang="en-US" sz="1600" b="0" dirty="0">
                <a:ea typeface="+mn-lt"/>
                <a:cs typeface="+mn-lt"/>
              </a:rPr>
              <a:t>400 militia from the Concord area gather on the high ground, where they mistakenly assumed the British were torching the town, so they advanced</a:t>
            </a:r>
            <a:endParaRPr lang="en-US" sz="1600" dirty="0">
              <a:ea typeface="+mn-lt"/>
              <a:cs typeface="+mn-lt"/>
            </a:endParaRPr>
          </a:p>
          <a:p>
            <a:r>
              <a:rPr lang="en-US" sz="1600" b="0" dirty="0"/>
              <a:t>The British were intimidated by the militia, so they retreated to the opposite shore</a:t>
            </a:r>
          </a:p>
          <a:p>
            <a:r>
              <a:rPr lang="en-US" sz="1600" b="0" dirty="0"/>
              <a:t>When the militia came within range, the British opened fire and the minutemen responded</a:t>
            </a:r>
          </a:p>
        </p:txBody>
      </p:sp>
      <p:pic>
        <p:nvPicPr>
          <p:cNvPr id="4" name="Picture 4" descr="A picture containing outdoor, old, raft&#10;&#10;Description automatically generated">
            <a:extLst>
              <a:ext uri="{FF2B5EF4-FFF2-40B4-BE49-F238E27FC236}">
                <a16:creationId xmlns:a16="http://schemas.microsoft.com/office/drawing/2014/main" id="{7D63455F-D2B9-4442-D15F-D26CBC5F703A}"/>
              </a:ext>
            </a:extLst>
          </p:cNvPr>
          <p:cNvPicPr>
            <a:picLocks noChangeAspect="1"/>
          </p:cNvPicPr>
          <p:nvPr/>
        </p:nvPicPr>
        <p:blipFill>
          <a:blip r:embed="rId3"/>
          <a:stretch>
            <a:fillRect/>
          </a:stretch>
        </p:blipFill>
        <p:spPr>
          <a:xfrm>
            <a:off x="411400" y="2129157"/>
            <a:ext cx="5029199" cy="3454927"/>
          </a:xfrm>
          <a:prstGeom prst="rect">
            <a:avLst/>
          </a:prstGeom>
        </p:spPr>
      </p:pic>
      <p:sp>
        <p:nvSpPr>
          <p:cNvPr id="6" name="TextBox 5">
            <a:extLst>
              <a:ext uri="{FF2B5EF4-FFF2-40B4-BE49-F238E27FC236}">
                <a16:creationId xmlns:a16="http://schemas.microsoft.com/office/drawing/2014/main" id="{C7CCA007-8777-37CA-8AA8-94FEA31E69AC}"/>
              </a:ext>
            </a:extLst>
          </p:cNvPr>
          <p:cNvSpPr txBox="1"/>
          <p:nvPr/>
        </p:nvSpPr>
        <p:spPr>
          <a:xfrm>
            <a:off x="-277092" y="1339272"/>
            <a:ext cx="274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C00000"/>
                </a:solidFill>
              </a:rPr>
              <a:t>April 19, 1775</a:t>
            </a:r>
            <a:endParaRPr lang="en-US"/>
          </a:p>
        </p:txBody>
      </p:sp>
      <p:sp>
        <p:nvSpPr>
          <p:cNvPr id="9" name="TextBox 8">
            <a:extLst>
              <a:ext uri="{FF2B5EF4-FFF2-40B4-BE49-F238E27FC236}">
                <a16:creationId xmlns:a16="http://schemas.microsoft.com/office/drawing/2014/main" id="{758C5A3B-5244-2871-CDE6-130E1843AC66}"/>
              </a:ext>
            </a:extLst>
          </p:cNvPr>
          <p:cNvSpPr txBox="1"/>
          <p:nvPr/>
        </p:nvSpPr>
        <p:spPr>
          <a:xfrm>
            <a:off x="4566283" y="5649592"/>
            <a:ext cx="14352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3F77"/>
                </a:solidFill>
                <a:latin typeface="Georgia"/>
              </a:rPr>
              <a:t>Don Troiani</a:t>
            </a:r>
            <a:r>
              <a:rPr lang="en-US" sz="1100">
                <a:solidFill>
                  <a:srgbClr val="003F77"/>
                </a:solidFill>
                <a:latin typeface="Georgia"/>
                <a:ea typeface="Georgia"/>
                <a:cs typeface="Georgia"/>
              </a:rPr>
              <a:t>​</a:t>
            </a:r>
            <a:endParaRPr lang="en-US" sz="1100"/>
          </a:p>
        </p:txBody>
      </p:sp>
    </p:spTree>
    <p:extLst>
      <p:ext uri="{BB962C8B-B14F-4D97-AF65-F5344CB8AC3E}">
        <p14:creationId xmlns:p14="http://schemas.microsoft.com/office/powerpoint/2010/main" val="246695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1738-6190-23A3-D9E1-A026B14DDE0E}"/>
              </a:ext>
            </a:extLst>
          </p:cNvPr>
          <p:cNvSpPr>
            <a:spLocks noGrp="1"/>
          </p:cNvSpPr>
          <p:nvPr>
            <p:ph type="title"/>
          </p:nvPr>
        </p:nvSpPr>
        <p:spPr/>
        <p:txBody>
          <a:bodyPr/>
          <a:lstStyle/>
          <a:p>
            <a:r>
              <a:rPr lang="en-US"/>
              <a:t>Forming the Continental Army</a:t>
            </a:r>
          </a:p>
        </p:txBody>
      </p:sp>
      <p:sp>
        <p:nvSpPr>
          <p:cNvPr id="3" name="Content Placeholder 2">
            <a:extLst>
              <a:ext uri="{FF2B5EF4-FFF2-40B4-BE49-F238E27FC236}">
                <a16:creationId xmlns:a16="http://schemas.microsoft.com/office/drawing/2014/main" id="{427E7C29-7A29-EA07-C3BD-78EB342F2760}"/>
              </a:ext>
            </a:extLst>
          </p:cNvPr>
          <p:cNvSpPr>
            <a:spLocks noGrp="1"/>
          </p:cNvSpPr>
          <p:nvPr>
            <p:ph idx="1"/>
          </p:nvPr>
        </p:nvSpPr>
        <p:spPr>
          <a:xfrm>
            <a:off x="330997" y="2013773"/>
            <a:ext cx="6459783" cy="2563427"/>
          </a:xfrm>
        </p:spPr>
        <p:txBody>
          <a:bodyPr vert="horz" lIns="91440" tIns="45720" rIns="91440" bIns="45720" rtlCol="0" anchor="t">
            <a:normAutofit/>
          </a:bodyPr>
          <a:lstStyle/>
          <a:p>
            <a:r>
              <a:rPr lang="en-US" sz="1800" b="0"/>
              <a:t>The Continental Army— a regular standing army to oppose the British— was created with George Washington as its commander.</a:t>
            </a:r>
          </a:p>
          <a:p>
            <a:r>
              <a:rPr lang="en-US" sz="1800" b="0"/>
              <a:t>Washington saw the Continental Army as the best way to mold a new nation.</a:t>
            </a:r>
          </a:p>
          <a:p>
            <a:pPr lvl="1"/>
            <a:r>
              <a:rPr lang="en-US" sz="1800">
                <a:solidFill>
                  <a:schemeClr val="tx1"/>
                </a:solidFill>
              </a:rPr>
              <a:t>A national army could remove sectional differences</a:t>
            </a:r>
          </a:p>
          <a:p>
            <a:r>
              <a:rPr lang="en-US" sz="1800" b="0">
                <a:ea typeface="+mn-lt"/>
                <a:cs typeface="+mn-lt"/>
              </a:rPr>
              <a:t>Continental Army contained soldiers from all colonies </a:t>
            </a:r>
            <a:endParaRPr lang="en-US" sz="1800" b="0"/>
          </a:p>
        </p:txBody>
      </p:sp>
      <p:sp>
        <p:nvSpPr>
          <p:cNvPr id="7" name="TextBox 6">
            <a:extLst>
              <a:ext uri="{FF2B5EF4-FFF2-40B4-BE49-F238E27FC236}">
                <a16:creationId xmlns:a16="http://schemas.microsoft.com/office/drawing/2014/main" id="{AC919F27-A0F7-B229-2DC0-D0D47C66FF2F}"/>
              </a:ext>
            </a:extLst>
          </p:cNvPr>
          <p:cNvSpPr txBox="1"/>
          <p:nvPr/>
        </p:nvSpPr>
        <p:spPr>
          <a:xfrm>
            <a:off x="11171891" y="5891960"/>
            <a:ext cx="14352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3F77"/>
                </a:solidFill>
                <a:latin typeface="Georgia"/>
              </a:rPr>
              <a:t>Don Troiani</a:t>
            </a:r>
            <a:r>
              <a:rPr lang="en-US" sz="1100">
                <a:solidFill>
                  <a:srgbClr val="003F77"/>
                </a:solidFill>
                <a:latin typeface="Georgia"/>
                <a:ea typeface="Georgia"/>
                <a:cs typeface="Georgia"/>
              </a:rPr>
              <a:t>​</a:t>
            </a:r>
            <a:endParaRPr lang="en-US" sz="1100"/>
          </a:p>
        </p:txBody>
      </p:sp>
      <p:pic>
        <p:nvPicPr>
          <p:cNvPr id="8" name="Picture 8" descr="A picture containing person, grass, posing, outdoor&#10;&#10;Description automatically generated">
            <a:extLst>
              <a:ext uri="{FF2B5EF4-FFF2-40B4-BE49-F238E27FC236}">
                <a16:creationId xmlns:a16="http://schemas.microsoft.com/office/drawing/2014/main" id="{E5CD36DD-4754-156F-5C13-6A8DD6424CAF}"/>
              </a:ext>
            </a:extLst>
          </p:cNvPr>
          <p:cNvPicPr>
            <a:picLocks noChangeAspect="1"/>
          </p:cNvPicPr>
          <p:nvPr/>
        </p:nvPicPr>
        <p:blipFill>
          <a:blip r:embed="rId3"/>
          <a:stretch>
            <a:fillRect/>
          </a:stretch>
        </p:blipFill>
        <p:spPr>
          <a:xfrm>
            <a:off x="6721931" y="1388118"/>
            <a:ext cx="5376450" cy="4397654"/>
          </a:xfrm>
          <a:prstGeom prst="rect">
            <a:avLst/>
          </a:prstGeom>
        </p:spPr>
      </p:pic>
      <p:sp>
        <p:nvSpPr>
          <p:cNvPr id="10" name="Rectangle 9">
            <a:extLst>
              <a:ext uri="{FF2B5EF4-FFF2-40B4-BE49-F238E27FC236}">
                <a16:creationId xmlns:a16="http://schemas.microsoft.com/office/drawing/2014/main" id="{9E66381F-1889-B819-983C-DCB9C7C682E6}"/>
              </a:ext>
            </a:extLst>
          </p:cNvPr>
          <p:cNvSpPr/>
          <p:nvPr/>
        </p:nvSpPr>
        <p:spPr>
          <a:xfrm>
            <a:off x="1013567" y="4492090"/>
            <a:ext cx="2604304" cy="1157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a typeface="+mn-lt"/>
                <a:cs typeface="+mn-lt"/>
              </a:rPr>
              <a:t>militia:</a:t>
            </a:r>
          </a:p>
          <a:p>
            <a:pPr algn="ctr"/>
            <a:r>
              <a:rPr lang="en-US">
                <a:ea typeface="+mn-lt"/>
                <a:cs typeface="+mn-lt"/>
              </a:rPr>
              <a:t>Males 16-60 years old who were citizen soldiers.  </a:t>
            </a:r>
            <a:endParaRPr lang="en-US"/>
          </a:p>
        </p:txBody>
      </p:sp>
      <p:sp>
        <p:nvSpPr>
          <p:cNvPr id="11" name="Rectangle 10">
            <a:extLst>
              <a:ext uri="{FF2B5EF4-FFF2-40B4-BE49-F238E27FC236}">
                <a16:creationId xmlns:a16="http://schemas.microsoft.com/office/drawing/2014/main" id="{4CB8F4B5-A919-5F04-0707-E2927C8A4652}"/>
              </a:ext>
            </a:extLst>
          </p:cNvPr>
          <p:cNvSpPr/>
          <p:nvPr/>
        </p:nvSpPr>
        <p:spPr>
          <a:xfrm>
            <a:off x="3767210" y="4495085"/>
            <a:ext cx="2623594" cy="1687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ea typeface="+mn-lt"/>
                <a:cs typeface="+mn-lt"/>
              </a:rPr>
              <a:t>minuteman:</a:t>
            </a:r>
          </a:p>
          <a:p>
            <a:pPr algn="ctr"/>
            <a:r>
              <a:rPr lang="en-US">
                <a:ea typeface="+mn-lt"/>
                <a:cs typeface="+mn-lt"/>
              </a:rPr>
              <a:t>One subset of the Massachusetts or New England militia that was prepared to fight at a moment's notice.</a:t>
            </a:r>
            <a:endParaRPr lang="en-US"/>
          </a:p>
        </p:txBody>
      </p:sp>
      <p:sp>
        <p:nvSpPr>
          <p:cNvPr id="5" name="TextBox 4">
            <a:extLst>
              <a:ext uri="{FF2B5EF4-FFF2-40B4-BE49-F238E27FC236}">
                <a16:creationId xmlns:a16="http://schemas.microsoft.com/office/drawing/2014/main" id="{DC8E647B-2E46-9F92-99DB-4DAD2F7A8F84}"/>
              </a:ext>
            </a:extLst>
          </p:cNvPr>
          <p:cNvSpPr txBox="1"/>
          <p:nvPr/>
        </p:nvSpPr>
        <p:spPr>
          <a:xfrm>
            <a:off x="222784" y="1326016"/>
            <a:ext cx="2747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solidFill>
                  <a:srgbClr val="C00000"/>
                </a:solidFill>
              </a:rPr>
              <a:t>June 14, 1775</a:t>
            </a:r>
            <a:endParaRPr lang="en-US"/>
          </a:p>
        </p:txBody>
      </p:sp>
    </p:spTree>
    <p:extLst>
      <p:ext uri="{BB962C8B-B14F-4D97-AF65-F5344CB8AC3E}">
        <p14:creationId xmlns:p14="http://schemas.microsoft.com/office/powerpoint/2010/main" val="951363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group of men sitting at a table&#10;&#10;Description automatically generated">
            <a:extLst>
              <a:ext uri="{FF2B5EF4-FFF2-40B4-BE49-F238E27FC236}">
                <a16:creationId xmlns:a16="http://schemas.microsoft.com/office/drawing/2014/main" id="{5659C17F-7D0D-F560-D3FF-8771321FC148}"/>
              </a:ext>
            </a:extLst>
          </p:cNvPr>
          <p:cNvPicPr>
            <a:picLocks noChangeAspect="1"/>
          </p:cNvPicPr>
          <p:nvPr/>
        </p:nvPicPr>
        <p:blipFill rotWithShape="1">
          <a:blip r:embed="rId3"/>
          <a:srcRect l="5884" r="-1" b="-1"/>
          <a:stretch/>
        </p:blipFill>
        <p:spPr>
          <a:xfrm>
            <a:off x="4808356" y="10"/>
            <a:ext cx="9960587" cy="6857990"/>
          </a:xfrm>
          <a:prstGeom prst="rect">
            <a:avLst/>
          </a:prstGeom>
        </p:spPr>
      </p:pic>
      <p:sp>
        <p:nvSpPr>
          <p:cNvPr id="2" name="Title 1">
            <a:extLst>
              <a:ext uri="{FF2B5EF4-FFF2-40B4-BE49-F238E27FC236}">
                <a16:creationId xmlns:a16="http://schemas.microsoft.com/office/drawing/2014/main" id="{8C3F2A8C-DD6D-3451-FD32-925F9C3C06BF}"/>
              </a:ext>
            </a:extLst>
          </p:cNvPr>
          <p:cNvSpPr>
            <a:spLocks noGrp="1"/>
          </p:cNvSpPr>
          <p:nvPr>
            <p:ph type="title"/>
          </p:nvPr>
        </p:nvSpPr>
        <p:spPr>
          <a:xfrm>
            <a:off x="387221" y="365125"/>
            <a:ext cx="4273168" cy="1899912"/>
          </a:xfrm>
        </p:spPr>
        <p:txBody>
          <a:bodyPr>
            <a:normAutofit/>
          </a:bodyPr>
          <a:lstStyle/>
          <a:p>
            <a:r>
              <a:rPr lang="en-US" sz="4000"/>
              <a:t>The Declaration of Independence</a:t>
            </a:r>
          </a:p>
        </p:txBody>
      </p:sp>
      <p:sp>
        <p:nvSpPr>
          <p:cNvPr id="3" name="Content Placeholder 2">
            <a:extLst>
              <a:ext uri="{FF2B5EF4-FFF2-40B4-BE49-F238E27FC236}">
                <a16:creationId xmlns:a16="http://schemas.microsoft.com/office/drawing/2014/main" id="{C62FACD4-2EAE-951F-7DBF-6D32E25A1980}"/>
              </a:ext>
            </a:extLst>
          </p:cNvPr>
          <p:cNvSpPr>
            <a:spLocks noGrp="1"/>
          </p:cNvSpPr>
          <p:nvPr>
            <p:ph idx="1"/>
          </p:nvPr>
        </p:nvSpPr>
        <p:spPr>
          <a:xfrm>
            <a:off x="511629" y="2375551"/>
            <a:ext cx="3822189" cy="3742762"/>
          </a:xfrm>
        </p:spPr>
        <p:txBody>
          <a:bodyPr vert="horz" lIns="91440" tIns="45720" rIns="91440" bIns="45720" rtlCol="0" anchor="t">
            <a:noAutofit/>
          </a:bodyPr>
          <a:lstStyle/>
          <a:p>
            <a:r>
              <a:rPr lang="en-US" sz="2000" b="0" dirty="0">
                <a:ea typeface="+mn-lt"/>
                <a:cs typeface="+mn-lt"/>
              </a:rPr>
              <a:t>Declared independence from Great Britain</a:t>
            </a:r>
            <a:endParaRPr lang="en-US" sz="2000" dirty="0">
              <a:ea typeface="+mn-lt"/>
              <a:cs typeface="+mn-lt"/>
            </a:endParaRPr>
          </a:p>
          <a:p>
            <a:r>
              <a:rPr lang="en-US" sz="2000" b="0" dirty="0"/>
              <a:t>56 men signed the Declaration of Independence</a:t>
            </a:r>
          </a:p>
          <a:p>
            <a:r>
              <a:rPr lang="en-US" sz="2000" b="0" dirty="0"/>
              <a:t>Formed the United States as a separate nation.</a:t>
            </a:r>
          </a:p>
        </p:txBody>
      </p:sp>
      <p:sp>
        <p:nvSpPr>
          <p:cNvPr id="4" name="TextBox 1">
            <a:extLst>
              <a:ext uri="{FF2B5EF4-FFF2-40B4-BE49-F238E27FC236}">
                <a16:creationId xmlns:a16="http://schemas.microsoft.com/office/drawing/2014/main" id="{420268B9-95C6-C2F2-D75B-A4CE49C81FEC}"/>
              </a:ext>
            </a:extLst>
          </p:cNvPr>
          <p:cNvSpPr txBox="1"/>
          <p:nvPr/>
        </p:nvSpPr>
        <p:spPr>
          <a:xfrm>
            <a:off x="1797279" y="1769592"/>
            <a:ext cx="27478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C00000"/>
                </a:solidFill>
              </a:rPr>
              <a:t>July 4, 1776</a:t>
            </a:r>
            <a:endParaRPr lang="en-US" dirty="0"/>
          </a:p>
        </p:txBody>
      </p:sp>
    </p:spTree>
    <p:extLst>
      <p:ext uri="{BB962C8B-B14F-4D97-AF65-F5344CB8AC3E}">
        <p14:creationId xmlns:p14="http://schemas.microsoft.com/office/powerpoint/2010/main" val="57223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2BE2-D4E3-5DA6-834A-EEE86B7C55FA}"/>
              </a:ext>
            </a:extLst>
          </p:cNvPr>
          <p:cNvSpPr>
            <a:spLocks noGrp="1"/>
          </p:cNvSpPr>
          <p:nvPr>
            <p:ph type="title"/>
          </p:nvPr>
        </p:nvSpPr>
        <p:spPr>
          <a:xfrm>
            <a:off x="6902151" y="197565"/>
            <a:ext cx="4490156" cy="699081"/>
          </a:xfrm>
        </p:spPr>
        <p:txBody>
          <a:bodyPr vert="horz" lIns="91440" tIns="45720" rIns="91440" bIns="45720" rtlCol="0" anchor="ctr">
            <a:normAutofit/>
          </a:bodyPr>
          <a:lstStyle/>
          <a:p>
            <a:pPr algn="ctr"/>
            <a:r>
              <a:rPr lang="en-US" sz="3200" dirty="0">
                <a:solidFill>
                  <a:srgbClr val="FF0000"/>
                </a:solidFill>
              </a:rPr>
              <a:t>“Victory or Death”</a:t>
            </a:r>
            <a:endParaRPr lang="en-US" dirty="0"/>
          </a:p>
        </p:txBody>
      </p:sp>
      <p:sp>
        <p:nvSpPr>
          <p:cNvPr id="3" name="Content Placeholder 2">
            <a:extLst>
              <a:ext uri="{FF2B5EF4-FFF2-40B4-BE49-F238E27FC236}">
                <a16:creationId xmlns:a16="http://schemas.microsoft.com/office/drawing/2014/main" id="{5DEBFF09-B6EA-BE8E-E728-F428848D040F}"/>
              </a:ext>
            </a:extLst>
          </p:cNvPr>
          <p:cNvSpPr>
            <a:spLocks noGrp="1"/>
          </p:cNvSpPr>
          <p:nvPr>
            <p:ph type="body" sz="half" idx="4294967295"/>
          </p:nvPr>
        </p:nvSpPr>
        <p:spPr>
          <a:xfrm>
            <a:off x="6511680" y="1448820"/>
            <a:ext cx="5271098" cy="5958686"/>
          </a:xfrm>
        </p:spPr>
        <p:txBody>
          <a:bodyPr vert="horz" lIns="91440" tIns="45720" rIns="91440" bIns="45720" rtlCol="0" anchor="t">
            <a:noAutofit/>
          </a:bodyPr>
          <a:lstStyle/>
          <a:p>
            <a:r>
              <a:rPr lang="en-US" sz="2000" b="0" dirty="0"/>
              <a:t>With morale running low </a:t>
            </a:r>
            <a:r>
              <a:rPr lang="en-US" sz="2000" dirty="0"/>
              <a:t>by the end of 1776 with the loss of New York City,  </a:t>
            </a:r>
            <a:r>
              <a:rPr lang="en-US" sz="2000" b="0" dirty="0"/>
              <a:t>Washington </a:t>
            </a:r>
            <a:r>
              <a:rPr lang="en-US" sz="2000" dirty="0"/>
              <a:t>recognized the need to</a:t>
            </a:r>
            <a:r>
              <a:rPr lang="en-US" sz="2000" b="0" dirty="0"/>
              <a:t> make a bold offensive move to alter the</a:t>
            </a:r>
            <a:r>
              <a:rPr lang="en-US" sz="2000" dirty="0"/>
              <a:t> course</a:t>
            </a:r>
            <a:r>
              <a:rPr lang="en-US" sz="2000" b="0" dirty="0"/>
              <a:t> of the war.</a:t>
            </a:r>
          </a:p>
          <a:p>
            <a:r>
              <a:rPr lang="en-US" sz="2000" dirty="0"/>
              <a:t>On Christmas night 1776, Washington decided to cross the icy Delaware River back</a:t>
            </a:r>
            <a:r>
              <a:rPr lang="en-US" sz="2000" b="0" dirty="0"/>
              <a:t> into New Jersey</a:t>
            </a:r>
            <a:r>
              <a:rPr lang="en-US" sz="2000" dirty="0"/>
              <a:t> </a:t>
            </a:r>
            <a:r>
              <a:rPr lang="en-US" sz="2000" b="0" dirty="0"/>
              <a:t>and launch a surprise attack on Hessian soldiers stationed at Trenton under the command of Colonel Rall.</a:t>
            </a:r>
          </a:p>
          <a:p>
            <a:r>
              <a:rPr lang="en-US" sz="2000" dirty="0">
                <a:ea typeface="+mn-lt"/>
                <a:cs typeface="+mn-lt"/>
              </a:rPr>
              <a:t>Over "The 10 Crucial Days," Washington won victories and Trenton and Princeton which kept his army together and the Revolution alive. </a:t>
            </a:r>
            <a:endParaRPr lang="en-US" dirty="0">
              <a:ea typeface="+mn-lt"/>
              <a:cs typeface="+mn-lt"/>
            </a:endParaRPr>
          </a:p>
        </p:txBody>
      </p:sp>
      <p:pic>
        <p:nvPicPr>
          <p:cNvPr id="4" name="Picture 4" descr="A picture containing text, group, line, raft&#10;&#10;Description automatically generated">
            <a:extLst>
              <a:ext uri="{FF2B5EF4-FFF2-40B4-BE49-F238E27FC236}">
                <a16:creationId xmlns:a16="http://schemas.microsoft.com/office/drawing/2014/main" id="{0322328E-60BA-476D-F193-CEFA2FD70E1D}"/>
              </a:ext>
            </a:extLst>
          </p:cNvPr>
          <p:cNvPicPr>
            <a:picLocks noChangeAspect="1"/>
          </p:cNvPicPr>
          <p:nvPr/>
        </p:nvPicPr>
        <p:blipFill rotWithShape="1">
          <a:blip r:embed="rId3"/>
          <a:srcRect l="19146" r="20652"/>
          <a:stretch/>
        </p:blipFill>
        <p:spPr>
          <a:xfrm>
            <a:off x="20" y="197565"/>
            <a:ext cx="6511660" cy="666043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0" name="TextBox 19">
            <a:extLst>
              <a:ext uri="{FF2B5EF4-FFF2-40B4-BE49-F238E27FC236}">
                <a16:creationId xmlns:a16="http://schemas.microsoft.com/office/drawing/2014/main" id="{71E6BA3E-6233-5912-60FF-D9FAB83FC8B6}"/>
              </a:ext>
            </a:extLst>
          </p:cNvPr>
          <p:cNvSpPr txBox="1"/>
          <p:nvPr/>
        </p:nvSpPr>
        <p:spPr>
          <a:xfrm>
            <a:off x="3965821" y="6506546"/>
            <a:ext cx="34289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Painting by</a:t>
            </a:r>
            <a:r>
              <a:rPr lang="en-US" sz="1400" dirty="0">
                <a:ea typeface="+mn-lt"/>
                <a:cs typeface="+mn-lt"/>
              </a:rPr>
              <a:t> Emanual Leutze</a:t>
            </a:r>
          </a:p>
        </p:txBody>
      </p:sp>
    </p:spTree>
    <p:extLst>
      <p:ext uri="{BB962C8B-B14F-4D97-AF65-F5344CB8AC3E}">
        <p14:creationId xmlns:p14="http://schemas.microsoft.com/office/powerpoint/2010/main" val="149482709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FDE6-03BE-E688-FA78-B5072829E343}"/>
              </a:ext>
            </a:extLst>
          </p:cNvPr>
          <p:cNvSpPr>
            <a:spLocks noGrp="1"/>
          </p:cNvSpPr>
          <p:nvPr>
            <p:ph type="title"/>
          </p:nvPr>
        </p:nvSpPr>
        <p:spPr>
          <a:xfrm>
            <a:off x="401320" y="794512"/>
            <a:ext cx="4485861" cy="1088136"/>
          </a:xfrm>
        </p:spPr>
        <p:txBody>
          <a:bodyPr anchor="b">
            <a:normAutofit/>
          </a:bodyPr>
          <a:lstStyle/>
          <a:p>
            <a:pPr algn="ctr"/>
            <a:r>
              <a:rPr lang="en-US" sz="3400" dirty="0"/>
              <a:t>The Battles of Saratoga</a:t>
            </a:r>
            <a:endParaRPr lang="en-US" dirty="0"/>
          </a:p>
        </p:txBody>
      </p:sp>
      <p:sp>
        <p:nvSpPr>
          <p:cNvPr id="3" name="Content Placeholder 2">
            <a:extLst>
              <a:ext uri="{FF2B5EF4-FFF2-40B4-BE49-F238E27FC236}">
                <a16:creationId xmlns:a16="http://schemas.microsoft.com/office/drawing/2014/main" id="{24406FDD-A528-D062-BCBB-8AA6DE19FE80}"/>
              </a:ext>
            </a:extLst>
          </p:cNvPr>
          <p:cNvSpPr>
            <a:spLocks noGrp="1"/>
          </p:cNvSpPr>
          <p:nvPr>
            <p:ph idx="1"/>
          </p:nvPr>
        </p:nvSpPr>
        <p:spPr>
          <a:xfrm>
            <a:off x="401182" y="2132282"/>
            <a:ext cx="4488551" cy="3738907"/>
          </a:xfrm>
        </p:spPr>
        <p:txBody>
          <a:bodyPr vert="horz" lIns="91440" tIns="45720" rIns="91440" bIns="45720" rtlCol="0" anchor="t">
            <a:normAutofit fontScale="85000" lnSpcReduction="20000"/>
          </a:bodyPr>
          <a:lstStyle/>
          <a:p>
            <a:r>
              <a:rPr lang="en-US" sz="2400" b="0" dirty="0"/>
              <a:t>American General Horatio Gates fought and trapped Burgoyne at Saratoga, New York, preventing the British armies from uniting and forcing Burgoyne to surrender on October 17, 1777.</a:t>
            </a:r>
          </a:p>
          <a:p>
            <a:r>
              <a:rPr lang="en-US" sz="2400" b="0" dirty="0"/>
              <a:t>The surrender of Burgoyne's 5,000-man army was key in gaining international support for the American cause.</a:t>
            </a:r>
            <a:endParaRPr lang="en-US" b="0"/>
          </a:p>
          <a:p>
            <a:r>
              <a:rPr lang="en-US" sz="2400" b="0" dirty="0">
                <a:solidFill>
                  <a:srgbClr val="FF0000"/>
                </a:solidFill>
              </a:rPr>
              <a:t>Discuss:</a:t>
            </a:r>
            <a:r>
              <a:rPr lang="en-US" sz="2400" b="0" dirty="0"/>
              <a:t> Why would countries like France and Spain be more likely to support the United States after the victory at Saratoga?</a:t>
            </a:r>
          </a:p>
        </p:txBody>
      </p:sp>
      <p:pic>
        <p:nvPicPr>
          <p:cNvPr id="4" name="Picture 4" descr="A picture containing outdoor, group, people&#10;&#10;Description automatically generated">
            <a:extLst>
              <a:ext uri="{FF2B5EF4-FFF2-40B4-BE49-F238E27FC236}">
                <a16:creationId xmlns:a16="http://schemas.microsoft.com/office/drawing/2014/main" id="{41EC330D-7C75-0B85-84CD-5942A93B7FA8}"/>
              </a:ext>
            </a:extLst>
          </p:cNvPr>
          <p:cNvPicPr>
            <a:picLocks noChangeAspect="1"/>
          </p:cNvPicPr>
          <p:nvPr/>
        </p:nvPicPr>
        <p:blipFill rotWithShape="1">
          <a:blip r:embed="rId3"/>
          <a:srcRect l="16677" r="16822"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2261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grass, outdoor&#10;&#10;Description automatically generated">
            <a:extLst>
              <a:ext uri="{FF2B5EF4-FFF2-40B4-BE49-F238E27FC236}">
                <a16:creationId xmlns:a16="http://schemas.microsoft.com/office/drawing/2014/main" id="{6883BC9F-F24B-711D-7048-B835D67E6593}"/>
              </a:ext>
            </a:extLst>
          </p:cNvPr>
          <p:cNvPicPr>
            <a:picLocks noChangeAspect="1"/>
          </p:cNvPicPr>
          <p:nvPr/>
        </p:nvPicPr>
        <p:blipFill rotWithShape="1">
          <a:blip r:embed="rId3"/>
          <a:srcRect b="11068"/>
          <a:stretch/>
        </p:blipFill>
        <p:spPr>
          <a:xfrm>
            <a:off x="-2996513" y="10"/>
            <a:ext cx="9669642" cy="6857990"/>
          </a:xfrm>
          <a:prstGeom prst="rect">
            <a:avLst/>
          </a:prstGeom>
        </p:spPr>
      </p:pic>
      <p:sp>
        <p:nvSpPr>
          <p:cNvPr id="2" name="Title 1">
            <a:extLst>
              <a:ext uri="{FF2B5EF4-FFF2-40B4-BE49-F238E27FC236}">
                <a16:creationId xmlns:a16="http://schemas.microsoft.com/office/drawing/2014/main" id="{0C516960-C60F-A121-3618-C8D125572290}"/>
              </a:ext>
            </a:extLst>
          </p:cNvPr>
          <p:cNvSpPr>
            <a:spLocks noGrp="1"/>
          </p:cNvSpPr>
          <p:nvPr>
            <p:ph type="title"/>
          </p:nvPr>
        </p:nvSpPr>
        <p:spPr>
          <a:xfrm>
            <a:off x="7531610" y="365125"/>
            <a:ext cx="3822189" cy="1899912"/>
          </a:xfrm>
        </p:spPr>
        <p:txBody>
          <a:bodyPr>
            <a:normAutofit/>
          </a:bodyPr>
          <a:lstStyle/>
          <a:p>
            <a:r>
              <a:rPr lang="en-US" sz="4000"/>
              <a:t>The Birth of an Alliance</a:t>
            </a:r>
          </a:p>
        </p:txBody>
      </p:sp>
      <p:sp>
        <p:nvSpPr>
          <p:cNvPr id="3" name="Content Placeholder 2">
            <a:extLst>
              <a:ext uri="{FF2B5EF4-FFF2-40B4-BE49-F238E27FC236}">
                <a16:creationId xmlns:a16="http://schemas.microsoft.com/office/drawing/2014/main" id="{681A0CF9-69C1-9D45-0C71-6E8CB83C0863}"/>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1700" dirty="0">
                <a:solidFill>
                  <a:srgbClr val="003F77"/>
                </a:solidFill>
              </a:rPr>
              <a:t>Early in 1776, </a:t>
            </a:r>
            <a:r>
              <a:rPr lang="en-US" sz="1700" dirty="0">
                <a:solidFill>
                  <a:srgbClr val="FF0000"/>
                </a:solidFill>
              </a:rPr>
              <a:t>France</a:t>
            </a:r>
            <a:r>
              <a:rPr lang="en-US" sz="1700" dirty="0"/>
              <a:t> began secretly providing support to the Americans, including </a:t>
            </a:r>
            <a:r>
              <a:rPr lang="en-US" sz="1700" dirty="0">
                <a:solidFill>
                  <a:srgbClr val="FF0000"/>
                </a:solidFill>
              </a:rPr>
              <a:t>gunpowder and arms.</a:t>
            </a:r>
            <a:endParaRPr lang="en-US" sz="1700" dirty="0"/>
          </a:p>
          <a:p>
            <a:r>
              <a:rPr lang="en-US" sz="1700" dirty="0"/>
              <a:t>France had a long history of war with Great Britain and hoped to regain some of the territory it lost in 1763.</a:t>
            </a:r>
          </a:p>
          <a:p>
            <a:r>
              <a:rPr lang="en-US" sz="1700" dirty="0"/>
              <a:t>The victory at </a:t>
            </a:r>
            <a:r>
              <a:rPr lang="en-US" sz="1700" dirty="0">
                <a:solidFill>
                  <a:srgbClr val="FF0000"/>
                </a:solidFill>
              </a:rPr>
              <a:t>Saratoga</a:t>
            </a:r>
            <a:r>
              <a:rPr lang="en-US" sz="1700" dirty="0"/>
              <a:t>, along with Benjamin Franklin's skillful diplomacy, convinced France to support the United States openly.</a:t>
            </a:r>
          </a:p>
          <a:p>
            <a:endParaRPr lang="en-US" sz="1700"/>
          </a:p>
        </p:txBody>
      </p:sp>
      <p:sp>
        <p:nvSpPr>
          <p:cNvPr id="4" name="TextBox 3">
            <a:extLst>
              <a:ext uri="{FF2B5EF4-FFF2-40B4-BE49-F238E27FC236}">
                <a16:creationId xmlns:a16="http://schemas.microsoft.com/office/drawing/2014/main" id="{F5CD51B8-6566-28E4-FCB5-6B8B67A641D2}"/>
              </a:ext>
            </a:extLst>
          </p:cNvPr>
          <p:cNvSpPr txBox="1"/>
          <p:nvPr/>
        </p:nvSpPr>
        <p:spPr>
          <a:xfrm>
            <a:off x="6842760" y="64922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Don Troiani</a:t>
            </a:r>
          </a:p>
        </p:txBody>
      </p:sp>
    </p:spTree>
    <p:extLst>
      <p:ext uri="{BB962C8B-B14F-4D97-AF65-F5344CB8AC3E}">
        <p14:creationId xmlns:p14="http://schemas.microsoft.com/office/powerpoint/2010/main" val="3844294135"/>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9" ma:contentTypeDescription="Create a new document." ma:contentTypeScope="" ma:versionID="9c965575291eab50b220704f5f20f3de">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78b606f8f58bcb8f901b4e3558625dc"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Thumbnail xmlns="99639bad-cfa9-4ce6-b936-580a309075cc" xsi:nil="true"/>
  </documentManagement>
</p:properties>
</file>

<file path=customXml/itemProps1.xml><?xml version="1.0" encoding="utf-8"?>
<ds:datastoreItem xmlns:ds="http://schemas.openxmlformats.org/officeDocument/2006/customXml" ds:itemID="{1A92B8FA-EB86-4D68-AC58-D6B3DEE4E765}">
  <ds:schemaRefs>
    <ds:schemaRef ds:uri="http://schemas.microsoft.com/sharepoint/v3/contenttype/forms"/>
  </ds:schemaRefs>
</ds:datastoreItem>
</file>

<file path=customXml/itemProps2.xml><?xml version="1.0" encoding="utf-8"?>
<ds:datastoreItem xmlns:ds="http://schemas.openxmlformats.org/officeDocument/2006/customXml" ds:itemID="{41111727-B28C-469D-99C7-25EB8BE79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51952C-6BDD-488D-9C3F-50E9888765E2}">
  <ds:schemaRefs>
    <ds:schemaRef ds:uri="http://schemas.microsoft.com/office/2006/metadata/properties"/>
    <ds:schemaRef ds:uri="http://schemas.microsoft.com/office/infopath/2007/PartnerControls"/>
    <ds:schemaRef ds:uri="99639bad-cfa9-4ce6-b936-580a309075cc"/>
    <ds:schemaRef ds:uri="962a2ba3-4e85-4590-8cac-33237e5999c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American Revolution Experience</vt:lpstr>
      <vt:lpstr>1775-1783  The American Revolution began with the Battles of Lexington and Concord in 1775.  It ended with the Treaty of Paris in 1783.  Outcome: Independence  for the United States</vt:lpstr>
      <vt:lpstr>Toward Revolution</vt:lpstr>
      <vt:lpstr>Lexington and Concord: The First Battle of the Revolution</vt:lpstr>
      <vt:lpstr>Forming the Continental Army</vt:lpstr>
      <vt:lpstr>The Declaration of Independence</vt:lpstr>
      <vt:lpstr>“Victory or Death”</vt:lpstr>
      <vt:lpstr>The Battles of Saratoga</vt:lpstr>
      <vt:lpstr>The Birth of an Alliance</vt:lpstr>
      <vt:lpstr>Valley Forge</vt:lpstr>
      <vt:lpstr>Southern Focus</vt:lpstr>
      <vt:lpstr>Communities at War</vt:lpstr>
      <vt:lpstr>Yorktown</vt:lpstr>
      <vt:lpstr>Experiences...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1881</cp:revision>
  <dcterms:created xsi:type="dcterms:W3CDTF">2023-07-06T17:01:20Z</dcterms:created>
  <dcterms:modified xsi:type="dcterms:W3CDTF">2024-06-18T01:47:17Z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1500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