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0"/>
  </p:notesMasterIdLst>
  <p:sldIdLst>
    <p:sldId id="256" r:id="rId5"/>
    <p:sldId id="927" r:id="rId6"/>
    <p:sldId id="928" r:id="rId7"/>
    <p:sldId id="929" r:id="rId8"/>
    <p:sldId id="930" r:id="rId9"/>
    <p:sldId id="932" r:id="rId10"/>
    <p:sldId id="931" r:id="rId11"/>
    <p:sldId id="933" r:id="rId12"/>
    <p:sldId id="934" r:id="rId13"/>
    <p:sldId id="939" r:id="rId14"/>
    <p:sldId id="935" r:id="rId15"/>
    <p:sldId id="936" r:id="rId16"/>
    <p:sldId id="940" r:id="rId17"/>
    <p:sldId id="937" r:id="rId18"/>
    <p:sldId id="92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opher White" initials="KW" lastIdx="2" clrIdx="0">
    <p:extLst>
      <p:ext uri="{19B8F6BF-5375-455C-9EA6-DF929625EA0E}">
        <p15:presenceInfo xmlns:p15="http://schemas.microsoft.com/office/powerpoint/2012/main" userId="S::kWhite@civilwar.org::a4023de2-8562-49cd-ab15-dfde532063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6E0A10-09C8-277A-EC99-733D3F958982}" v="34" dt="2023-06-27T18:06:49.752"/>
    <p1510:client id="{8291BCD2-DFA4-5E8E-FCBE-1BFBC0F374E2}" v="53" dt="2024-01-09T20:29:19.400"/>
    <p1510:client id="{A5EA694D-E1C1-374A-8900-17F75EAB48B6}" v="670" dt="2023-06-28T16:00:55.709"/>
    <p1510:client id="{C963B8DF-080E-0902-6C0F-EB5ABDA868A3}" v="16" dt="2023-06-28T15:41:10.9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8073"/>
  </p:normalViewPr>
  <p:slideViewPr>
    <p:cSldViewPr snapToGrid="0">
      <p:cViewPr varScale="1">
        <p:scale>
          <a:sx n="99" d="100"/>
          <a:sy n="99" d="100"/>
        </p:scale>
        <p:origin x="105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F9B052-27EB-4C5B-8900-9F9ECE8C41DB}" type="datetimeFigureOut">
              <a:rPr lang="en-US" smtClean="0"/>
              <a:t>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76A47-E3E8-4124-BEE6-F406A911155E}" type="slidenum">
              <a:rPr lang="en-US" smtClean="0"/>
              <a:t>‹#›</a:t>
            </a:fld>
            <a:endParaRPr lang="en-US"/>
          </a:p>
        </p:txBody>
      </p:sp>
    </p:spTree>
    <p:extLst>
      <p:ext uri="{BB962C8B-B14F-4D97-AF65-F5344CB8AC3E}">
        <p14:creationId xmlns:p14="http://schemas.microsoft.com/office/powerpoint/2010/main" val="2083643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battlefields.org/learn/articles/fighting-man-continental-army"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attlefields.org/visit/virtual-tours/princeton-virtual-tour"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battlefields.org/learn/articles/10-facts-philadelphia-campaig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senate.gov/about/resources/graphics/xlarge/congress-hall-exterior.jpg"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battlefields.org/learn/videos/valley-forg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attlefields.org/learn/articles/ten-facts-valley-forge"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loc.gov/resource/cph.3g06877/" TargetMode="External"/><Relationship Id="rId5" Type="http://schemas.openxmlformats.org/officeDocument/2006/relationships/hyperlink" Target="https://www.battlefields.org/learn/biographies/alexander-hamilton" TargetMode="External"/><Relationship Id="rId4" Type="http://schemas.openxmlformats.org/officeDocument/2006/relationships/hyperlink" Target="https://www.battlefields.org/learn/biographies/marquis-de-Lafayette"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ps.gov/vafo/planyourvisit/images/marchtovalleyforge_trego_1883_ARC2.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attlefields.org/learn/primary-sources/george-washington-martha-washington"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loc.gov/resource/cph.3b19847/" TargetMode="External"/><Relationship Id="rId5" Type="http://schemas.openxmlformats.org/officeDocument/2006/relationships/hyperlink" Target="https://www.battlefields.org/learn/articles/george-washingtons-rise-rebellion" TargetMode="External"/><Relationship Id="rId4" Type="http://schemas.openxmlformats.org/officeDocument/2006/relationships/hyperlink" Target="https://www.battlefields.org/learn/articles/george-washingtons-military-leadership"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attlefields.org/learn/biographies/william-howe"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upload.wikimedia.org/wikipedia/commons/5/5c/Combat_naval_devant_la_Chesapeake%2C_3_septembre_1781.jpg"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attlefields.org/learn/biographies/nathan-hal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battlefields.org/learn/videos/untold/ten-crucial-day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battlefields.org/learn/biographies/john-glover"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mountvernon.org/library/digitalhistory/digital-encyclopedia/article/crossing-of-the-delawar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ps.gov/people/charles-cornwallis.ht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https://www.battlefields.org/learn/articles/fighting-man-continental-army</a:t>
            </a:r>
            <a:endParaRPr lang="en-US">
              <a:cs typeface="Calibri"/>
            </a:endParaRPr>
          </a:p>
          <a:p>
            <a:endParaRPr lang="en-US">
              <a:cs typeface="Calibri"/>
            </a:endParaRPr>
          </a:p>
          <a:p>
            <a:r>
              <a:rPr lang="en-US"/>
              <a:t>Most of the men fighting in this war were between the ages of 15-30 consisting mainly of merchants, mechanics, and farmers. By 1780, nearly 30,000 men were serving in the Continental Army. On January 10, 1776, (two months before Britain evacuated Boston), Thomas Paine’s </a:t>
            </a:r>
            <a:r>
              <a:rPr lang="en-US" i="1"/>
              <a:t>Common Sense</a:t>
            </a:r>
            <a:r>
              <a:rPr lang="en-US" i="0"/>
              <a:t> was published. This </a:t>
            </a:r>
            <a:r>
              <a:rPr lang="en-US"/>
              <a:t>pamphlet argued</a:t>
            </a:r>
            <a:r>
              <a:rPr lang="en-US" i="0"/>
              <a:t> for independence from Britain and was a crucial work that further ignited the fire of freedom in the hearts of colonists. Subsequently, a mere six months after the release of </a:t>
            </a:r>
            <a:r>
              <a:rPr lang="en-US" i="1"/>
              <a:t>Common Sense, </a:t>
            </a:r>
            <a:r>
              <a:rPr lang="en-US" i="0"/>
              <a:t>Congress adopted the Declaration of Independence and officially declared independence from Britain.</a:t>
            </a:r>
            <a:endParaRPr lang="en-US" i="0">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2</a:t>
            </a:fld>
            <a:endParaRPr lang="en-US"/>
          </a:p>
        </p:txBody>
      </p:sp>
    </p:spTree>
    <p:extLst>
      <p:ext uri="{BB962C8B-B14F-4D97-AF65-F5344CB8AC3E}">
        <p14:creationId xmlns:p14="http://schemas.microsoft.com/office/powerpoint/2010/main" val="3732881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https://www.battlefields.org/visit/virtual-tours/princeton-virtual-tour</a:t>
            </a:r>
            <a:endParaRPr lang="en-US"/>
          </a:p>
          <a:p>
            <a:endParaRPr lang="en-US">
              <a:ea typeface="Calibri"/>
              <a:cs typeface="Calibri"/>
            </a:endParaRPr>
          </a:p>
          <a:p>
            <a:r>
              <a:rPr lang="en-US"/>
              <a:t>Nathanael </a:t>
            </a:r>
            <a:r>
              <a:rPr lang="en-US">
                <a:ea typeface="Calibri"/>
                <a:cs typeface="Calibri"/>
              </a:rPr>
              <a:t>Greene initially led the attack on Princeton which was commanded by Lt. Col. Charles </a:t>
            </a:r>
            <a:r>
              <a:rPr lang="en-US" err="1">
                <a:ea typeface="Calibri"/>
                <a:cs typeface="Calibri"/>
              </a:rPr>
              <a:t>Mawhood</a:t>
            </a:r>
            <a:r>
              <a:rPr lang="en-US">
                <a:ea typeface="Calibri"/>
                <a:cs typeface="Calibri"/>
              </a:rPr>
              <a:t>. Impressively, </a:t>
            </a:r>
            <a:r>
              <a:rPr lang="en-US" err="1">
                <a:ea typeface="Calibri"/>
                <a:cs typeface="Calibri"/>
              </a:rPr>
              <a:t>Mawhood</a:t>
            </a:r>
            <a:r>
              <a:rPr lang="en-US">
                <a:ea typeface="Calibri"/>
                <a:cs typeface="Calibri"/>
              </a:rPr>
              <a:t> combatted this attack by stabilizing his lines and launching a counter-attack that pushed back the patriots. Washington, seeing that the battle was starting to not go in his favor, rushed to the battlefield and rallied his men. Courageously, he formulated </a:t>
            </a:r>
            <a:r>
              <a:rPr lang="en-US"/>
              <a:t>a battle line coming within 30 yards of British guns and opened fire upon them. Despite this line being particularly dangerous, Washington stood firm with his men and did not back down in the heat of the firing. One of Washington's officers, behind the battle line, covered his eyes because he believed that Washington was going to be shot and killed atop his charger and he refused to witness it. Nonetheless, after the smoke cleared, Washington remained on his charger unscathed and attacked the now retreating British Army shouting that this is going to be a "fox chase." The British shortly thereafter surrendered securing Washington's momentous victory at Princeton.</a:t>
            </a:r>
            <a:endParaRPr lang="en-US">
              <a:ea typeface="Calibri"/>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11</a:t>
            </a:fld>
            <a:endParaRPr lang="en-US"/>
          </a:p>
        </p:txBody>
      </p:sp>
    </p:spTree>
    <p:extLst>
      <p:ext uri="{BB962C8B-B14F-4D97-AF65-F5344CB8AC3E}">
        <p14:creationId xmlns:p14="http://schemas.microsoft.com/office/powerpoint/2010/main" val="2271310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https://www.battlefields.org/learn/articles/10-facts-philadelphia-campaign</a:t>
            </a:r>
            <a:endParaRPr lang="en-US"/>
          </a:p>
          <a:p>
            <a:endParaRPr lang="en-US">
              <a:cs typeface="Calibri"/>
            </a:endParaRPr>
          </a:p>
          <a:p>
            <a:r>
              <a:rPr lang="en-US"/>
              <a:t>Shortly after his victorious capture of New York, Howe set his sights on capturing Philadelphia. Instead of directly attacking it, he was patient and sacked Philadelphia from the south after sailing to Maryland and up the Chesapeake Bay. </a:t>
            </a:r>
            <a:r>
              <a:rPr lang="en-US">
                <a:cs typeface="Calibri"/>
              </a:rPr>
              <a:t>Philadelphia was the home of the Continental Congress and Howe believed this capture would be a critical blow to the patriots. However, prior to the city being captured, Congress had fled to York. Still, this capture did not please the patriots as shown by Washington's failed attempt to conquer Howe at Germantown. This loss resulted in him retreating to Valley Forge </a:t>
            </a:r>
            <a:r>
              <a:rPr lang="en-US"/>
              <a:t>exhausted</a:t>
            </a:r>
            <a:r>
              <a:rPr lang="en-US">
                <a:cs typeface="Calibri"/>
              </a:rPr>
              <a:t>. Yet, in times that "try men's souls," as Thomas Paine eloquently stated, George Washington thrived as demonstrated by his time at Valley Forge.</a:t>
            </a:r>
            <a:endParaRPr lang="en-US" dirty="0">
              <a:cs typeface="Calibri"/>
            </a:endParaRPr>
          </a:p>
          <a:p>
            <a:endParaRPr lang="en-US" dirty="0">
              <a:ea typeface="Calibri"/>
              <a:cs typeface="Calibri"/>
            </a:endParaRPr>
          </a:p>
          <a:p>
            <a:r>
              <a:rPr lang="en-US">
                <a:ea typeface="Calibri"/>
                <a:cs typeface="Calibri"/>
              </a:rPr>
              <a:t>Photo Credit:</a:t>
            </a:r>
          </a:p>
          <a:p>
            <a:r>
              <a:rPr lang="en-US" dirty="0">
                <a:hlinkClick r:id="rId4"/>
              </a:rPr>
              <a:t>https://www.senate.gov/about/resources/graphics/xlarge/congress-hall-exterior.jpg</a:t>
            </a:r>
            <a:r>
              <a:rPr lang="en-US" dirty="0"/>
              <a:t>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12</a:t>
            </a:fld>
            <a:endParaRPr lang="en-US"/>
          </a:p>
        </p:txBody>
      </p:sp>
    </p:spTree>
    <p:extLst>
      <p:ext uri="{BB962C8B-B14F-4D97-AF65-F5344CB8AC3E}">
        <p14:creationId xmlns:p14="http://schemas.microsoft.com/office/powerpoint/2010/main" val="2750324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video is embedded in the slide, but here is the link: </a:t>
            </a:r>
            <a:r>
              <a:rPr lang="en-US" dirty="0">
                <a:hlinkClick r:id="rId3"/>
              </a:rPr>
              <a:t>https://www.battlefields.org/learn/videos/valley-forge</a:t>
            </a:r>
            <a:r>
              <a:rPr lang="en-US" dirty="0"/>
              <a:t> </a:t>
            </a:r>
            <a:endParaRPr lang="en-US">
              <a:ea typeface="Calibri"/>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13</a:t>
            </a:fld>
            <a:endParaRPr lang="en-US"/>
          </a:p>
        </p:txBody>
      </p:sp>
    </p:spTree>
    <p:extLst>
      <p:ext uri="{BB962C8B-B14F-4D97-AF65-F5344CB8AC3E}">
        <p14:creationId xmlns:p14="http://schemas.microsoft.com/office/powerpoint/2010/main" val="207897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https://www.battlefields.org/learn/articles/ten-facts-valley-forge</a:t>
            </a:r>
            <a:endParaRPr lang="en-US" dirty="0"/>
          </a:p>
          <a:p>
            <a:r>
              <a:rPr lang="en-US" dirty="0">
                <a:hlinkClick r:id="rId4"/>
              </a:rPr>
              <a:t>https://www.battlefields.org/learn/biographies/marquis-de-Lafayette</a:t>
            </a:r>
            <a:endParaRPr lang="en-US" dirty="0">
              <a:cs typeface="Calibri"/>
              <a:hlinkClick r:id="rId4"/>
            </a:endParaRPr>
          </a:p>
          <a:p>
            <a:r>
              <a:rPr lang="en-US" dirty="0">
                <a:hlinkClick r:id="rId5"/>
              </a:rPr>
              <a:t>https://www.battlefields.org/learn/biographies/alexander-hamilton</a:t>
            </a:r>
            <a:endParaRPr lang="en-US" dirty="0">
              <a:cs typeface="Calibri"/>
              <a:hlinkClick r:id="rId5"/>
            </a:endParaRPr>
          </a:p>
          <a:p>
            <a:endParaRPr lang="en-US" dirty="0">
              <a:cs typeface="Calibri" panose="020F0502020204030204"/>
            </a:endParaRPr>
          </a:p>
          <a:p>
            <a:r>
              <a:rPr lang="en-US" dirty="0">
                <a:cs typeface="Calibri" panose="020F0502020204030204"/>
              </a:rPr>
              <a:t>One of the most significant figures that camped at Valley Forge and helped the Continental Army was Baron von Steuben who acted as an inspecting general. </a:t>
            </a:r>
            <a:r>
              <a:rPr lang="en-US" dirty="0"/>
              <a:t>He was instrumental in instructing soldiers the rudiments of military drill and in turn created a system of training. Additionally, Washington's aide-de-camps, Marquis de Lafayette and Alexander Hamilton, also resided at Valley Forge during the winter and aided Washington by giving him advice and support. Hamilton helped support Washington and the Continental Army at Valley Forge by writing letters to political leaders (i.e., governors and congressmen) requesting provisions. Meanwhile, Lafayette provided assistance to the encampment by distributing uniforms and muskets to men who were lacking them.</a:t>
            </a:r>
            <a:endParaRPr lang="en-US" dirty="0">
              <a:cs typeface="Calibri" panose="020F0502020204030204"/>
            </a:endParaRPr>
          </a:p>
          <a:p>
            <a:endParaRPr lang="en-US" dirty="0">
              <a:ea typeface="Calibri" panose="020F0502020204030204"/>
              <a:cs typeface="Calibri" panose="020F0502020204030204"/>
            </a:endParaRPr>
          </a:p>
          <a:p>
            <a:r>
              <a:rPr lang="en-US" dirty="0">
                <a:ea typeface="Calibri" panose="020F0502020204030204"/>
                <a:cs typeface="Calibri" panose="020F0502020204030204"/>
              </a:rPr>
              <a:t>Photo Credit:</a:t>
            </a:r>
          </a:p>
          <a:p>
            <a:r>
              <a:rPr lang="en-US" dirty="0">
                <a:hlinkClick r:id="rId6"/>
              </a:rPr>
              <a:t>https://www.loc.gov/resource/cph.3g06877/</a:t>
            </a:r>
            <a:r>
              <a:rPr lang="en-US" dirty="0"/>
              <a:t> </a:t>
            </a: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14</a:t>
            </a:fld>
            <a:endParaRPr lang="en-US"/>
          </a:p>
        </p:txBody>
      </p:sp>
    </p:spTree>
    <p:extLst>
      <p:ext uri="{BB962C8B-B14F-4D97-AF65-F5344CB8AC3E}">
        <p14:creationId xmlns:p14="http://schemas.microsoft.com/office/powerpoint/2010/main" val="3791206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Photo Credit:</a:t>
            </a:r>
          </a:p>
          <a:p>
            <a:r>
              <a:rPr lang="en-US" dirty="0">
                <a:hlinkClick r:id="rId3"/>
              </a:rPr>
              <a:t>https://www.nps.gov/vafo/planyourvisit/images/marchtovalleyforge_trego_1883_ARC2.jpg</a:t>
            </a:r>
            <a:r>
              <a:rPr lang="en-US" dirty="0"/>
              <a:t>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3</a:t>
            </a:fld>
            <a:endParaRPr lang="en-US"/>
          </a:p>
        </p:txBody>
      </p:sp>
    </p:spTree>
    <p:extLst>
      <p:ext uri="{BB962C8B-B14F-4D97-AF65-F5344CB8AC3E}">
        <p14:creationId xmlns:p14="http://schemas.microsoft.com/office/powerpoint/2010/main" val="1687330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https://www.battlefields.org/learn/primary-sources/george-washington-martha-washington</a:t>
            </a:r>
            <a:endParaRPr lang="en-US" dirty="0"/>
          </a:p>
          <a:p>
            <a:r>
              <a:rPr lang="en-US" dirty="0">
                <a:hlinkClick r:id="rId4"/>
              </a:rPr>
              <a:t>https://www.battlefields.org/learn/articles/george-washingtons-military-leadership</a:t>
            </a:r>
            <a:endParaRPr lang="en-US" dirty="0">
              <a:ea typeface="Calibri" panose="020F0502020204030204"/>
              <a:cs typeface="Calibri" panose="020F0502020204030204"/>
              <a:hlinkClick r:id="rId4"/>
            </a:endParaRPr>
          </a:p>
          <a:p>
            <a:r>
              <a:rPr lang="en-US" dirty="0">
                <a:hlinkClick r:id="rId5"/>
              </a:rPr>
              <a:t>https://www.battlefields.org/learn/articles/george-washingtons-rise-rebellion</a:t>
            </a:r>
            <a:endParaRPr lang="en-US" dirty="0">
              <a:ea typeface="Calibri"/>
              <a:cs typeface="Calibri"/>
            </a:endParaRPr>
          </a:p>
          <a:p>
            <a:endParaRPr lang="en-US" u="none" dirty="0">
              <a:latin typeface="Georgia" panose="02040502050405020303" pitchFamily="18" charset="0"/>
              <a:ea typeface="Calibri"/>
              <a:cs typeface="Calibri"/>
              <a:hlinkClick r:id="rId5"/>
            </a:endParaRPr>
          </a:p>
          <a:p>
            <a:r>
              <a:rPr lang="en-US" sz="1200" dirty="0">
                <a:solidFill>
                  <a:schemeClr val="tx1"/>
                </a:solidFill>
                <a:latin typeface="Georgia"/>
                <a:ea typeface="Calibri"/>
                <a:cs typeface="Calibri"/>
              </a:rPr>
              <a:t>Some of the men that Washington listened to </a:t>
            </a:r>
            <a:r>
              <a:rPr lang="en-US" dirty="0">
                <a:latin typeface="Georgia"/>
                <a:ea typeface="Calibri"/>
                <a:cs typeface="Calibri"/>
              </a:rPr>
              <a:t>intently and</a:t>
            </a:r>
            <a:r>
              <a:rPr lang="en-US" sz="1200" dirty="0">
                <a:solidFill>
                  <a:schemeClr val="tx1"/>
                </a:solidFill>
                <a:latin typeface="Georgia"/>
                <a:ea typeface="Calibri"/>
                <a:cs typeface="Calibri"/>
              </a:rPr>
              <a:t> </a:t>
            </a:r>
            <a:r>
              <a:rPr lang="en-US" dirty="0">
                <a:latin typeface="Georgia"/>
                <a:ea typeface="Calibri"/>
                <a:cs typeface="Calibri"/>
              </a:rPr>
              <a:t>highly valued</a:t>
            </a:r>
            <a:r>
              <a:rPr lang="en-US" sz="1200" dirty="0">
                <a:solidFill>
                  <a:schemeClr val="tx1"/>
                </a:solidFill>
                <a:latin typeface="Georgia"/>
                <a:ea typeface="Calibri"/>
                <a:cs typeface="Calibri"/>
              </a:rPr>
              <a:t> were Alexander Hamilton, John Laurens, and Baron von Steuben. These men pushed, prodded, and created dialogue that Washington absorbed and synthesized to evolve as a leader. </a:t>
            </a:r>
            <a:r>
              <a:rPr lang="en-US" sz="1200" b="0" i="0" dirty="0">
                <a:solidFill>
                  <a:schemeClr val="tx1"/>
                </a:solidFill>
                <a:effectLst/>
                <a:latin typeface="Georgia"/>
              </a:rPr>
              <a:t>The humility of being able to learn from various sources, put ego aside for the cause, and never lose the ultimate goal was a major strength of Washington’s character. Due to his notable role in the French and Indian War, Washington had a robust military resume. Some of his experiences in the war helped him learn how to train and discipline troops and fight skillfully in battles. </a:t>
            </a:r>
            <a:r>
              <a:rPr lang="en-US" sz="1200" dirty="0">
                <a:solidFill>
                  <a:schemeClr val="tx1"/>
                </a:solidFill>
                <a:latin typeface="Georgia"/>
                <a:ea typeface="Calibri"/>
                <a:cs typeface="Calibri"/>
              </a:rPr>
              <a:t>While he was fearless in battle, he also had an innate ability to recognize momentary defeat and retreat in a skillful manner. In this way, Washington symbolized the famous saying, “One can lose a battle, but win a war.” Despite his love for his wife, Washington simply could not </a:t>
            </a:r>
            <a:r>
              <a:rPr lang="en-US" dirty="0">
                <a:latin typeface="Georgia"/>
                <a:ea typeface="Calibri"/>
                <a:cs typeface="Calibri"/>
              </a:rPr>
              <a:t>decline the</a:t>
            </a:r>
            <a:r>
              <a:rPr lang="en-US" sz="1200" dirty="0">
                <a:solidFill>
                  <a:schemeClr val="tx1"/>
                </a:solidFill>
                <a:latin typeface="Georgia"/>
                <a:ea typeface="Calibri"/>
                <a:cs typeface="Calibri"/>
              </a:rPr>
              <a:t> offer as leader of the Continental Army due to his commitment and belief in the patriot's cause.</a:t>
            </a:r>
          </a:p>
          <a:p>
            <a:endParaRPr lang="en-US" dirty="0">
              <a:latin typeface="Georgia"/>
              <a:ea typeface="Calibri"/>
              <a:cs typeface="Calibri"/>
            </a:endParaRPr>
          </a:p>
          <a:p>
            <a:r>
              <a:rPr lang="en-US">
                <a:latin typeface="Georgia"/>
                <a:ea typeface="Calibri"/>
                <a:cs typeface="Calibri"/>
              </a:rPr>
              <a:t>Photo Credit:</a:t>
            </a:r>
          </a:p>
          <a:p>
            <a:r>
              <a:rPr lang="en-US" dirty="0">
                <a:hlinkClick r:id="rId6"/>
              </a:rPr>
              <a:t>https://www.loc.gov/resource/cph.3b19847/</a:t>
            </a:r>
            <a:r>
              <a:rPr lang="en-US" dirty="0"/>
              <a:t>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4</a:t>
            </a:fld>
            <a:endParaRPr lang="en-US"/>
          </a:p>
        </p:txBody>
      </p:sp>
    </p:spTree>
    <p:extLst>
      <p:ext uri="{BB962C8B-B14F-4D97-AF65-F5344CB8AC3E}">
        <p14:creationId xmlns:p14="http://schemas.microsoft.com/office/powerpoint/2010/main" val="1753558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https://www.battlefields.org/learn/biographies/william-howe</a:t>
            </a:r>
            <a:endParaRPr lang="en-US"/>
          </a:p>
          <a:p>
            <a:endParaRPr lang="en-US">
              <a:cs typeface="Calibri"/>
            </a:endParaRPr>
          </a:p>
          <a:p>
            <a:r>
              <a:rPr lang="en-US"/>
              <a:t>During the New York Campaign, Howe repeatedly defeated Washington in several battles. As a result, Washington was continually retreating from Howe which eventually forced him to fall back to Pennsylvania leaving Howe, at the time, victorious in the New York area. However, Howe’s failure to completely destroy Washington and the Continental Army kept the hope of independence alive in the hearts of patriots. Furthermore, Howe's decision to not pursue Washington into Pennsylvania proved to be a catastrophic mistake for Howe and Britain's conquest to squash the rebellious colonists.</a:t>
            </a:r>
            <a:endParaRPr lang="en-US" dirty="0"/>
          </a:p>
          <a:p>
            <a:endParaRPr lang="en-US" dirty="0">
              <a:ea typeface="Calibri"/>
              <a:cs typeface="Calibri"/>
            </a:endParaRPr>
          </a:p>
          <a:p>
            <a:r>
              <a:rPr lang="en-US" dirty="0">
                <a:ea typeface="Calibri"/>
                <a:cs typeface="Calibri"/>
              </a:rPr>
              <a:t>Photo Credit:</a:t>
            </a:r>
          </a:p>
          <a:p>
            <a:r>
              <a:rPr lang="en-US" dirty="0">
                <a:hlinkClick r:id="rId4"/>
              </a:rPr>
              <a:t>https://upload.wikimedia.org/wikipedia/commons/5/5c/Combat_naval_devant_la_Chesapeake%2C_3_septembre_1781.jpg</a:t>
            </a:r>
            <a:r>
              <a:rPr lang="en-US" dirty="0"/>
              <a:t>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5</a:t>
            </a:fld>
            <a:endParaRPr lang="en-US"/>
          </a:p>
        </p:txBody>
      </p:sp>
    </p:spTree>
    <p:extLst>
      <p:ext uri="{BB962C8B-B14F-4D97-AF65-F5344CB8AC3E}">
        <p14:creationId xmlns:p14="http://schemas.microsoft.com/office/powerpoint/2010/main" val="562116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https://www.battlefields.org/learn/biographies/nathan-hale</a:t>
            </a:r>
            <a:endParaRPr lang="en-US" dirty="0"/>
          </a:p>
          <a:p>
            <a:endParaRPr lang="en-US" dirty="0">
              <a:cs typeface="Calibri"/>
            </a:endParaRPr>
          </a:p>
          <a:p>
            <a:r>
              <a:rPr lang="en-US" dirty="0">
                <a:ea typeface="Calibri" panose="020F0502020204030204"/>
                <a:cs typeface="Calibri" panose="020F0502020204030204"/>
              </a:rPr>
              <a:t>After Washington withdrew from New York to Pennsylvania, he needed brave volunteers to remain in New York to spy and report on British movements. One of the most known men to stay behind and gather intelligence was Nathan Hale. </a:t>
            </a:r>
            <a:r>
              <a:rPr lang="en-US" dirty="0"/>
              <a:t>When Hale entered a British controlled city in September 1776, he disguised himself as a teacher looking for work (this disguise was appropriate for him as he had been a teacher prior to his enlistment in the army). Unfortunately for Hale, he was caught shortly thereafter and hung on the 21st of September 1776. Before his hanging, Hale infamously stated the words, "I only regret, that I have but one life to lose for my country." While Washington's courage and bravery should be praised, he also had to rely on brave men to risk their lives in dangerous missions for the hope of freedom which is exactly what Nathan Hale embodied.</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6</a:t>
            </a:fld>
            <a:endParaRPr lang="en-US"/>
          </a:p>
        </p:txBody>
      </p:sp>
    </p:spTree>
    <p:extLst>
      <p:ext uri="{BB962C8B-B14F-4D97-AF65-F5344CB8AC3E}">
        <p14:creationId xmlns:p14="http://schemas.microsoft.com/office/powerpoint/2010/main" val="2079598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video is embedded in the slide, but here is the link: </a:t>
            </a:r>
            <a:r>
              <a:rPr lang="en-US" dirty="0">
                <a:hlinkClick r:id="rId3"/>
              </a:rPr>
              <a:t>https://www.battlefields.org/learn/videos/untold/ten-crucial-days</a:t>
            </a:r>
            <a:r>
              <a:rPr lang="en-US" dirty="0"/>
              <a:t>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7</a:t>
            </a:fld>
            <a:endParaRPr lang="en-US"/>
          </a:p>
        </p:txBody>
      </p:sp>
    </p:spTree>
    <p:extLst>
      <p:ext uri="{BB962C8B-B14F-4D97-AF65-F5344CB8AC3E}">
        <p14:creationId xmlns:p14="http://schemas.microsoft.com/office/powerpoint/2010/main" val="1217979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https://www.battlefields.org/learn/biographies/john-glover</a:t>
            </a:r>
            <a:r>
              <a:rPr lang="en-US" dirty="0"/>
              <a:t> </a:t>
            </a:r>
            <a:endParaRPr lang="en-US" dirty="0">
              <a:cs typeface="Calibri"/>
            </a:endParaRPr>
          </a:p>
          <a:p>
            <a:endParaRPr lang="en-US" dirty="0">
              <a:ea typeface="Calibri"/>
              <a:cs typeface="Calibri"/>
            </a:endParaRPr>
          </a:p>
          <a:p>
            <a:r>
              <a:rPr lang="en-US" dirty="0">
                <a:ea typeface="Calibri"/>
                <a:cs typeface="Calibri"/>
              </a:rPr>
              <a:t>While Washington's decision to cross the Delaware River demonstrated his leadership and courageous decision-making, he also had to rely on others in his army to successfully cross the river and attack Trenton. One man in particular that aided Washington during the crossing was John Glover. As leader of the 14th </a:t>
            </a:r>
            <a:r>
              <a:rPr lang="en-US" dirty="0"/>
              <a:t>Continental Regiment, which Washington deemed men "bred to the sea," John Glover and his men valiantly led the Continental Army across the Delaware River in icy waters and blizzard conditions. Without the support of Glover and the 14th Continental Regiment, Washington may have been unsuccessful in his crossing which likely would have led to defeat for the patriots in the war. </a:t>
            </a:r>
          </a:p>
          <a:p>
            <a:endParaRPr lang="en-US" dirty="0">
              <a:ea typeface="Calibri"/>
              <a:cs typeface="Calibri"/>
            </a:endParaRPr>
          </a:p>
          <a:p>
            <a:r>
              <a:rPr lang="en-US" dirty="0">
                <a:ea typeface="Calibri"/>
                <a:cs typeface="Calibri"/>
              </a:rPr>
              <a:t>Photo Credit:</a:t>
            </a:r>
          </a:p>
          <a:p>
            <a:r>
              <a:rPr lang="en-US" dirty="0">
                <a:hlinkClick r:id="rId4"/>
              </a:rPr>
              <a:t>https://www.mountvernon.org/library/digitalhistory/digital-encyclopedia/article/crossing-of-the-delaware/</a:t>
            </a:r>
            <a:r>
              <a:rPr lang="en-US" dirty="0"/>
              <a:t>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8</a:t>
            </a:fld>
            <a:endParaRPr lang="en-US"/>
          </a:p>
        </p:txBody>
      </p:sp>
    </p:spTree>
    <p:extLst>
      <p:ext uri="{BB962C8B-B14F-4D97-AF65-F5344CB8AC3E}">
        <p14:creationId xmlns:p14="http://schemas.microsoft.com/office/powerpoint/2010/main" val="1417029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Prior to this battle, Colonel </a:t>
            </a:r>
            <a:r>
              <a:rPr lang="en-US" dirty="0" err="1">
                <a:cs typeface="Calibri"/>
              </a:rPr>
              <a:t>Rall</a:t>
            </a:r>
            <a:r>
              <a:rPr lang="en-US" dirty="0">
                <a:cs typeface="Calibri"/>
              </a:rPr>
              <a:t> was not particularly concerned that the patriots would attack despite his vulnerable defensive position at Trenton. Indeed, </a:t>
            </a:r>
            <a:r>
              <a:rPr lang="en-US" dirty="0" err="1">
                <a:cs typeface="Calibri"/>
              </a:rPr>
              <a:t>Rall</a:t>
            </a:r>
            <a:r>
              <a:rPr lang="en-US" dirty="0">
                <a:cs typeface="Calibri"/>
              </a:rPr>
              <a:t> is known to have scoffed at the patriots by stating, "Let them come … we will simply fall on them and rout them." This overconfidence certainly did not help him and his men when the patriots charged Trenton. On the patriots' side, both Greene and Sullivan were particularly important leading troops and enabling their victory. Notably, </a:t>
            </a:r>
            <a:r>
              <a:rPr lang="en-US" dirty="0"/>
              <a:t>under the leadership of Sullivan, the strategic crossing point south of Trenton (the bridge spanning the Assunpink Creek) was secured, effectively eliminating any avenue of escape for the Hessian soldiers.</a:t>
            </a:r>
            <a:endParaRPr lang="en-US" dirty="0">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9</a:t>
            </a:fld>
            <a:endParaRPr lang="en-US"/>
          </a:p>
        </p:txBody>
      </p:sp>
    </p:spTree>
    <p:extLst>
      <p:ext uri="{BB962C8B-B14F-4D97-AF65-F5344CB8AC3E}">
        <p14:creationId xmlns:p14="http://schemas.microsoft.com/office/powerpoint/2010/main" val="1924888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a:lnSpc>
                <a:spcPct val="90000"/>
              </a:lnSpc>
              <a:spcAft>
                <a:spcPts val="600"/>
              </a:spcAft>
            </a:pPr>
            <a:r>
              <a:rPr lang="en-US" dirty="0">
                <a:ea typeface="Calibri"/>
                <a:cs typeface="Calibri"/>
              </a:rPr>
              <a:t>Washington was certain of a British response after his victory at Trenton which is why he stationed a delay force in-between Trenton and Princeton. Washington hoped that this delay force would afford him some time to fend off the British attack and allow him to better organize his defensive position. Despite the battle being intense and dangerous, Washington stood firm at the bridge and ensured that each one of his men were safely across. His fearlessness and unequivocal confidence kept morale high in the patriots' camp which aided in his subsequent fight the following day at the Battle of Princeton.</a:t>
            </a:r>
          </a:p>
          <a:p>
            <a:pPr marL="57150">
              <a:lnSpc>
                <a:spcPct val="90000"/>
              </a:lnSpc>
              <a:spcAft>
                <a:spcPts val="600"/>
              </a:spcAft>
            </a:pPr>
            <a:endParaRPr lang="en-US" dirty="0">
              <a:ea typeface="Calibri"/>
              <a:cs typeface="Calibri"/>
            </a:endParaRPr>
          </a:p>
          <a:p>
            <a:pPr marL="57150">
              <a:lnSpc>
                <a:spcPct val="90000"/>
              </a:lnSpc>
              <a:spcAft>
                <a:spcPts val="600"/>
              </a:spcAft>
            </a:pPr>
            <a:r>
              <a:rPr lang="en-US" dirty="0">
                <a:ea typeface="Calibri"/>
                <a:cs typeface="Calibri"/>
              </a:rPr>
              <a:t>Photo Credit:</a:t>
            </a:r>
          </a:p>
          <a:p>
            <a:pPr marL="57150">
              <a:lnSpc>
                <a:spcPct val="90000"/>
              </a:lnSpc>
              <a:spcAft>
                <a:spcPts val="600"/>
              </a:spcAft>
            </a:pPr>
            <a:r>
              <a:rPr lang="en-US" dirty="0">
                <a:hlinkClick r:id="rId3"/>
              </a:rPr>
              <a:t>https://www.nps.gov/people/charles-cornwallis.htm</a:t>
            </a:r>
            <a:r>
              <a:rPr lang="en-US" dirty="0"/>
              <a:t>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10</a:t>
            </a:fld>
            <a:endParaRPr lang="en-US"/>
          </a:p>
        </p:txBody>
      </p:sp>
    </p:spTree>
    <p:extLst>
      <p:ext uri="{BB962C8B-B14F-4D97-AF65-F5344CB8AC3E}">
        <p14:creationId xmlns:p14="http://schemas.microsoft.com/office/powerpoint/2010/main" val="368022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bg1"/>
            </a:gs>
            <a:gs pos="54000">
              <a:schemeClr val="bg1"/>
            </a:gs>
            <a:gs pos="57531">
              <a:srgbClr val="FBFBFB"/>
            </a:gs>
            <a:gs pos="87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8BF847-AA19-4965-BD0D-169AC4E549B4}"/>
              </a:ext>
            </a:extLst>
          </p:cNvPr>
          <p:cNvSpPr/>
          <p:nvPr userDrawn="1"/>
        </p:nvSpPr>
        <p:spPr>
          <a:xfrm>
            <a:off x="0" y="4157932"/>
            <a:ext cx="12192000" cy="2700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0CBD19-FF76-4ABD-BB26-4CA7EB8D9C57}"/>
              </a:ext>
            </a:extLst>
          </p:cNvPr>
          <p:cNvSpPr>
            <a:spLocks noGrp="1"/>
          </p:cNvSpPr>
          <p:nvPr>
            <p:ph type="ctrTitle" hasCustomPrompt="1"/>
          </p:nvPr>
        </p:nvSpPr>
        <p:spPr>
          <a:xfrm>
            <a:off x="1524000" y="4324294"/>
            <a:ext cx="9144000" cy="1065841"/>
          </a:xfrm>
        </p:spPr>
        <p:txBody>
          <a:bodyPr anchor="b"/>
          <a:lstStyle>
            <a:lvl1pPr algn="ctr">
              <a:defRPr sz="6000" b="0">
                <a:solidFill>
                  <a:schemeClr val="bg1"/>
                </a:solidFill>
                <a:latin typeface="+mj-lt"/>
                <a:cs typeface="Adobe Devanagari" panose="02040503050201020203" pitchFamily="18" charset="0"/>
              </a:defRPr>
            </a:lvl1pPr>
          </a:lstStyle>
          <a:p>
            <a:r>
              <a:rPr lang="en-US"/>
              <a:t>Click to add title</a:t>
            </a:r>
          </a:p>
        </p:txBody>
      </p:sp>
      <p:sp>
        <p:nvSpPr>
          <p:cNvPr id="3" name="Subtitle 2">
            <a:extLst>
              <a:ext uri="{FF2B5EF4-FFF2-40B4-BE49-F238E27FC236}">
                <a16:creationId xmlns:a16="http://schemas.microsoft.com/office/drawing/2014/main" id="{B3FC82CA-864E-448B-AF3A-05F11046B4C0}"/>
              </a:ext>
            </a:extLst>
          </p:cNvPr>
          <p:cNvSpPr>
            <a:spLocks noGrp="1"/>
          </p:cNvSpPr>
          <p:nvPr>
            <p:ph type="subTitle" idx="1" hasCustomPrompt="1"/>
          </p:nvPr>
        </p:nvSpPr>
        <p:spPr>
          <a:xfrm>
            <a:off x="1524000" y="5490865"/>
            <a:ext cx="9144001" cy="969963"/>
          </a:xfrm>
        </p:spPr>
        <p:txBody>
          <a:bodyPr>
            <a:normAutofit/>
          </a:bodyPr>
          <a:lstStyle>
            <a:lvl1pPr marL="0" indent="0" algn="ctr">
              <a:buNone/>
              <a:defRPr sz="3200">
                <a:solidFill>
                  <a:schemeClr val="bg1"/>
                </a:solidFill>
                <a:latin typeface="Adobe Devanagari" panose="02040503050201020203" pitchFamily="18" charset="0"/>
                <a:cs typeface="Adobe Devanagari" panose="020405030502010202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pic>
        <p:nvPicPr>
          <p:cNvPr id="13" name="Picture 12">
            <a:extLst>
              <a:ext uri="{FF2B5EF4-FFF2-40B4-BE49-F238E27FC236}">
                <a16:creationId xmlns:a16="http://schemas.microsoft.com/office/drawing/2014/main" id="{0B76C4BA-354F-4F48-AA0F-4D52E334A1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93457" y="649802"/>
            <a:ext cx="7805085" cy="2882112"/>
          </a:xfrm>
          <a:prstGeom prst="rect">
            <a:avLst/>
          </a:prstGeom>
        </p:spPr>
      </p:pic>
      <p:pic>
        <p:nvPicPr>
          <p:cNvPr id="5" name="Picture 4">
            <a:extLst>
              <a:ext uri="{FF2B5EF4-FFF2-40B4-BE49-F238E27FC236}">
                <a16:creationId xmlns:a16="http://schemas.microsoft.com/office/drawing/2014/main" id="{F29214C5-FB6E-4274-BD09-473D689E5D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79877230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302B5-F41F-474D-B1F4-7BAF2C48F30E}"/>
              </a:ext>
            </a:extLst>
          </p:cNvPr>
          <p:cNvSpPr>
            <a:spLocks noGrp="1"/>
          </p:cNvSpPr>
          <p:nvPr>
            <p:ph type="title" hasCustomPrompt="1"/>
          </p:nvPr>
        </p:nvSpPr>
        <p:spPr/>
        <p:txBody>
          <a:bodyPr/>
          <a:lstStyle>
            <a:lvl1pPr>
              <a:defRPr/>
            </a:lvl1pPr>
          </a:lstStyle>
          <a:p>
            <a:r>
              <a:rPr lang="en-US"/>
              <a:t>Click to add title</a:t>
            </a:r>
          </a:p>
        </p:txBody>
      </p:sp>
      <p:sp>
        <p:nvSpPr>
          <p:cNvPr id="3" name="Vertical Text Placeholder 2">
            <a:extLst>
              <a:ext uri="{FF2B5EF4-FFF2-40B4-BE49-F238E27FC236}">
                <a16:creationId xmlns:a16="http://schemas.microsoft.com/office/drawing/2014/main" id="{67392F5D-D27B-4C4E-84EE-CE00E42DA5C6}"/>
              </a:ext>
            </a:extLst>
          </p:cNvPr>
          <p:cNvSpPr>
            <a:spLocks noGrp="1"/>
          </p:cNvSpPr>
          <p:nvPr>
            <p:ph type="body" orient="vert" idx="1"/>
          </p:nvPr>
        </p:nvSpPr>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FBE38C4-5C1D-4690-BDA5-809BB712F43D}"/>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795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E34B64-E79F-4DEF-904D-A1DBC7923215}"/>
              </a:ext>
            </a:extLst>
          </p:cNvPr>
          <p:cNvSpPr>
            <a:spLocks noGrp="1"/>
          </p:cNvSpPr>
          <p:nvPr>
            <p:ph type="title" orient="vert" hasCustomPrompt="1"/>
          </p:nvPr>
        </p:nvSpPr>
        <p:spPr>
          <a:xfrm>
            <a:off x="8724900" y="365125"/>
            <a:ext cx="2628900" cy="5229917"/>
          </a:xfrm>
        </p:spPr>
        <p:txBody>
          <a:bodyPr vert="eaVert"/>
          <a:lstStyle>
            <a:lvl1pPr>
              <a:defRPr/>
            </a:lvl1pPr>
          </a:lstStyle>
          <a:p>
            <a:r>
              <a:rPr lang="en-US"/>
              <a:t>Click to add title</a:t>
            </a:r>
          </a:p>
        </p:txBody>
      </p:sp>
      <p:sp>
        <p:nvSpPr>
          <p:cNvPr id="3" name="Vertical Text Placeholder 2">
            <a:extLst>
              <a:ext uri="{FF2B5EF4-FFF2-40B4-BE49-F238E27FC236}">
                <a16:creationId xmlns:a16="http://schemas.microsoft.com/office/drawing/2014/main" id="{449E4D2A-1CCA-441B-911C-97ACFFDFCF7E}"/>
              </a:ext>
            </a:extLst>
          </p:cNvPr>
          <p:cNvSpPr>
            <a:spLocks noGrp="1"/>
          </p:cNvSpPr>
          <p:nvPr>
            <p:ph type="body" orient="vert" idx="1"/>
          </p:nvPr>
        </p:nvSpPr>
        <p:spPr>
          <a:xfrm>
            <a:off x="838200" y="365125"/>
            <a:ext cx="7734300" cy="5229917"/>
          </a:xfrm>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CE2B16F2-1394-4247-9D08-D1493E81B0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393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ot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D25211-8C52-41C9-9B39-FB40600A7B43}"/>
              </a:ext>
            </a:extLst>
          </p:cNvPr>
          <p:cNvSpPr/>
          <p:nvPr userDrawn="1"/>
        </p:nvSpPr>
        <p:spPr>
          <a:xfrm>
            <a:off x="0" y="0"/>
            <a:ext cx="12192000" cy="6858000"/>
          </a:xfrm>
          <a:prstGeom prst="rect">
            <a:avLst/>
          </a:prstGeom>
          <a:gradFill flip="none" rotWithShape="1">
            <a:gsLst>
              <a:gs pos="30000">
                <a:schemeClr val="bg1"/>
              </a:gs>
              <a:gs pos="79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301A85D-0B33-497D-8EFF-167479CDA6FD}"/>
              </a:ext>
            </a:extLst>
          </p:cNvPr>
          <p:cNvPicPr>
            <a:picLocks noChangeAspect="1"/>
          </p:cNvPicPr>
          <p:nvPr userDrawn="1"/>
        </p:nvPicPr>
        <p:blipFill>
          <a:blip r:embed="rId2"/>
          <a:stretch>
            <a:fillRect/>
          </a:stretch>
        </p:blipFill>
        <p:spPr>
          <a:xfrm>
            <a:off x="1542565" y="1749921"/>
            <a:ext cx="9106870" cy="3358158"/>
          </a:xfrm>
          <a:prstGeom prst="rect">
            <a:avLst/>
          </a:prstGeom>
        </p:spPr>
      </p:pic>
      <p:pic>
        <p:nvPicPr>
          <p:cNvPr id="5" name="Picture 4">
            <a:extLst>
              <a:ext uri="{FF2B5EF4-FFF2-40B4-BE49-F238E27FC236}">
                <a16:creationId xmlns:a16="http://schemas.microsoft.com/office/drawing/2014/main" id="{D11B3660-33D6-4308-B272-6084FDD214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4023299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8BD4-35D6-4DB8-A9FB-37DA5ADA4318}"/>
              </a:ext>
            </a:extLst>
          </p:cNvPr>
          <p:cNvSpPr>
            <a:spLocks noGrp="1"/>
          </p:cNvSpPr>
          <p:nvPr>
            <p:ph type="title" hasCustomPrompt="1"/>
          </p:nvPr>
        </p:nvSpPr>
        <p:spPr/>
        <p:txBody>
          <a:bodyPr>
            <a:normAutofit/>
          </a:bodyPr>
          <a:lstStyle>
            <a:lvl1pPr>
              <a:defRPr sz="4800"/>
            </a:lvl1pPr>
          </a:lstStyle>
          <a:p>
            <a:r>
              <a:rPr lang="en-US"/>
              <a:t>Click to add title</a:t>
            </a:r>
          </a:p>
        </p:txBody>
      </p:sp>
      <p:sp>
        <p:nvSpPr>
          <p:cNvPr id="3" name="Content Placeholder 2">
            <a:extLst>
              <a:ext uri="{FF2B5EF4-FFF2-40B4-BE49-F238E27FC236}">
                <a16:creationId xmlns:a16="http://schemas.microsoft.com/office/drawing/2014/main" id="{392194AA-2C71-4DE4-A171-A67274C1562A}"/>
              </a:ext>
            </a:extLst>
          </p:cNvPr>
          <p:cNvSpPr>
            <a:spLocks noGrp="1"/>
          </p:cNvSpPr>
          <p:nvPr>
            <p:ph idx="1"/>
          </p:nvPr>
        </p:nvSpPr>
        <p:spPr/>
        <p:txBody>
          <a:bodyPr/>
          <a:lstStyle>
            <a:lvl1pPr>
              <a:defRPr b="1"/>
            </a:lvl1pPr>
            <a:lvl2pPr>
              <a:defRPr>
                <a:solidFill>
                  <a:schemeClr val="accent1"/>
                </a:solidFill>
              </a:defRPr>
            </a:lvl2pPr>
            <a:lvl3pPr>
              <a:defRPr>
                <a:solidFill>
                  <a:schemeClr val="tx1"/>
                </a:solidFill>
              </a:defRPr>
            </a:lvl3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B718D3A6-DBB2-49F0-9AB8-15E0B3B07E35}"/>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42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A10243F-00FA-43A9-A054-285221138B9C}"/>
              </a:ext>
            </a:extLst>
          </p:cNvPr>
          <p:cNvSpPr/>
          <p:nvPr userDrawn="1"/>
        </p:nvSpPr>
        <p:spPr>
          <a:xfrm>
            <a:off x="0" y="4205078"/>
            <a:ext cx="7490604" cy="25447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559417-12F3-4DD7-857D-513FC20D1240}"/>
              </a:ext>
            </a:extLst>
          </p:cNvPr>
          <p:cNvSpPr>
            <a:spLocks noGrp="1"/>
          </p:cNvSpPr>
          <p:nvPr>
            <p:ph type="title" hasCustomPrompt="1"/>
          </p:nvPr>
        </p:nvSpPr>
        <p:spPr>
          <a:xfrm>
            <a:off x="831850" y="2706986"/>
            <a:ext cx="10515600" cy="1855489"/>
          </a:xfrm>
        </p:spPr>
        <p:txBody>
          <a:bodyPr anchor="b"/>
          <a:lstStyle>
            <a:lvl1pPr>
              <a:defRPr sz="6000"/>
            </a:lvl1pPr>
          </a:lstStyle>
          <a:p>
            <a:r>
              <a:rPr lang="en-US"/>
              <a:t>Click to add title</a:t>
            </a:r>
          </a:p>
        </p:txBody>
      </p:sp>
      <p:sp>
        <p:nvSpPr>
          <p:cNvPr id="3" name="Text Placeholder 2">
            <a:extLst>
              <a:ext uri="{FF2B5EF4-FFF2-40B4-BE49-F238E27FC236}">
                <a16:creationId xmlns:a16="http://schemas.microsoft.com/office/drawing/2014/main" id="{70674777-5494-48D4-ADB7-221F50196A73}"/>
              </a:ext>
            </a:extLst>
          </p:cNvPr>
          <p:cNvSpPr>
            <a:spLocks noGrp="1"/>
          </p:cNvSpPr>
          <p:nvPr>
            <p:ph type="body" idx="1" hasCustomPrompt="1"/>
          </p:nvPr>
        </p:nvSpPr>
        <p:spPr>
          <a:xfrm>
            <a:off x="831850" y="4865298"/>
            <a:ext cx="10515600" cy="122435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pic>
        <p:nvPicPr>
          <p:cNvPr id="12" name="Picture 11">
            <a:extLst>
              <a:ext uri="{FF2B5EF4-FFF2-40B4-BE49-F238E27FC236}">
                <a16:creationId xmlns:a16="http://schemas.microsoft.com/office/drawing/2014/main" id="{73901E3B-9DE1-46CD-A251-31A85D349E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15" y="462632"/>
            <a:ext cx="4018536" cy="1483888"/>
          </a:xfrm>
          <a:prstGeom prst="rect">
            <a:avLst/>
          </a:prstGeom>
        </p:spPr>
      </p:pic>
      <p:sp>
        <p:nvSpPr>
          <p:cNvPr id="11" name="Rectangle 10">
            <a:extLst>
              <a:ext uri="{FF2B5EF4-FFF2-40B4-BE49-F238E27FC236}">
                <a16:creationId xmlns:a16="http://schemas.microsoft.com/office/drawing/2014/main" id="{57F6412B-22AF-4819-AA0C-369365C0ADE3}"/>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699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2DCBC-88DD-4DA0-A5FC-B38BC487BE2E}"/>
              </a:ext>
            </a:extLst>
          </p:cNvPr>
          <p:cNvSpPr>
            <a:spLocks noGrp="1"/>
          </p:cNvSpPr>
          <p:nvPr>
            <p:ph type="title" hasCustomPrompt="1"/>
          </p:nvPr>
        </p:nvSpPr>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D5756066-6BA3-416A-9575-10E94D4BE47A}"/>
              </a:ext>
            </a:extLst>
          </p:cNvPr>
          <p:cNvSpPr>
            <a:spLocks noGrp="1"/>
          </p:cNvSpPr>
          <p:nvPr>
            <p:ph sz="half" idx="1"/>
          </p:nvPr>
        </p:nvSpPr>
        <p:spPr>
          <a:xfrm>
            <a:off x="838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2EA0A3-FF05-44E3-A682-35A358D73968}"/>
              </a:ext>
            </a:extLst>
          </p:cNvPr>
          <p:cNvSpPr>
            <a:spLocks noGrp="1"/>
          </p:cNvSpPr>
          <p:nvPr>
            <p:ph sz="half" idx="2"/>
          </p:nvPr>
        </p:nvSpPr>
        <p:spPr>
          <a:xfrm>
            <a:off x="6172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2BE2E12-7EE6-419F-84B3-224F8E70617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0635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EEEC-CA7C-4BEC-9053-DE761AAEBD52}"/>
              </a:ext>
            </a:extLst>
          </p:cNvPr>
          <p:cNvSpPr>
            <a:spLocks noGrp="1"/>
          </p:cNvSpPr>
          <p:nvPr>
            <p:ph type="title" hasCustomPrompt="1"/>
          </p:nvPr>
        </p:nvSpPr>
        <p:spPr>
          <a:xfrm>
            <a:off x="839788" y="365125"/>
            <a:ext cx="10515600" cy="1325563"/>
          </a:xfrm>
        </p:spPr>
        <p:txBody>
          <a:bodyPr/>
          <a:lstStyle>
            <a:lvl1pPr>
              <a:defRPr/>
            </a:lvl1pPr>
          </a:lstStyle>
          <a:p>
            <a:r>
              <a:rPr lang="en-US"/>
              <a:t>Click to add title</a:t>
            </a:r>
          </a:p>
        </p:txBody>
      </p:sp>
      <p:sp>
        <p:nvSpPr>
          <p:cNvPr id="3" name="Text Placeholder 2">
            <a:extLst>
              <a:ext uri="{FF2B5EF4-FFF2-40B4-BE49-F238E27FC236}">
                <a16:creationId xmlns:a16="http://schemas.microsoft.com/office/drawing/2014/main" id="{AF9E2D48-414B-43BB-991F-F0471DA0EE10}"/>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F127716-C01F-44D7-9D4F-7571F43C46E3}"/>
              </a:ext>
            </a:extLst>
          </p:cNvPr>
          <p:cNvSpPr>
            <a:spLocks noGrp="1"/>
          </p:cNvSpPr>
          <p:nvPr>
            <p:ph sz="half" idx="2"/>
          </p:nvPr>
        </p:nvSpPr>
        <p:spPr>
          <a:xfrm>
            <a:off x="839788" y="2505075"/>
            <a:ext cx="5157787"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369EE9-3408-4A85-85B8-BAE89191DC7D}"/>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294DAD-BF95-441E-BB57-B912A300A0B1}"/>
              </a:ext>
            </a:extLst>
          </p:cNvPr>
          <p:cNvSpPr>
            <a:spLocks noGrp="1"/>
          </p:cNvSpPr>
          <p:nvPr>
            <p:ph sz="quarter" idx="4"/>
          </p:nvPr>
        </p:nvSpPr>
        <p:spPr>
          <a:xfrm>
            <a:off x="6172200" y="2505075"/>
            <a:ext cx="5183188"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F8C3B50F-65B6-4862-B28B-46DFC17026D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9097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3A8F-1E19-4BB4-84EF-DCD7AC986C19}"/>
              </a:ext>
            </a:extLst>
          </p:cNvPr>
          <p:cNvSpPr>
            <a:spLocks noGrp="1"/>
          </p:cNvSpPr>
          <p:nvPr>
            <p:ph type="title" hasCustomPrompt="1"/>
          </p:nvPr>
        </p:nvSpPr>
        <p:spPr/>
        <p:txBody>
          <a:bodyPr/>
          <a:lstStyle>
            <a:lvl1pPr>
              <a:defRPr/>
            </a:lvl1pPr>
          </a:lstStyle>
          <a:p>
            <a:r>
              <a:rPr lang="en-US"/>
              <a:t>Click to add title</a:t>
            </a:r>
          </a:p>
        </p:txBody>
      </p:sp>
      <p:sp>
        <p:nvSpPr>
          <p:cNvPr id="3" name="Rectangle 2">
            <a:extLst>
              <a:ext uri="{FF2B5EF4-FFF2-40B4-BE49-F238E27FC236}">
                <a16:creationId xmlns:a16="http://schemas.microsoft.com/office/drawing/2014/main" id="{A20FCA14-030F-4CBC-A2C7-9F333FCD84EE}"/>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944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A181A-A3A2-4378-92E6-E50F16C91CDA}"/>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C26669D-8BA1-4195-86FD-E72CC29F232E}"/>
              </a:ext>
            </a:extLst>
          </p:cNvPr>
          <p:cNvSpPr/>
          <p:nvPr userDrawn="1"/>
        </p:nvSpPr>
        <p:spPr>
          <a:xfrm>
            <a:off x="-77638" y="1104181"/>
            <a:ext cx="12269638" cy="5753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3640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7DF3-784B-4186-B260-7528F1456024}"/>
              </a:ext>
            </a:extLst>
          </p:cNvPr>
          <p:cNvSpPr>
            <a:spLocks noGrp="1"/>
          </p:cNvSpPr>
          <p:nvPr>
            <p:ph type="title" hasCustomPrompt="1"/>
          </p:nvPr>
        </p:nvSpPr>
        <p:spPr>
          <a:xfrm>
            <a:off x="839788" y="457200"/>
            <a:ext cx="3932237" cy="1600200"/>
          </a:xfrm>
        </p:spPr>
        <p:txBody>
          <a:bodyPr anchor="b"/>
          <a:lstStyle>
            <a:lvl1pPr>
              <a:defRPr sz="3200"/>
            </a:lvl1pPr>
          </a:lstStyle>
          <a:p>
            <a:r>
              <a:rPr lang="en-US"/>
              <a:t>Click to add title</a:t>
            </a:r>
          </a:p>
        </p:txBody>
      </p:sp>
      <p:sp>
        <p:nvSpPr>
          <p:cNvPr id="3" name="Content Placeholder 2">
            <a:extLst>
              <a:ext uri="{FF2B5EF4-FFF2-40B4-BE49-F238E27FC236}">
                <a16:creationId xmlns:a16="http://schemas.microsoft.com/office/drawing/2014/main" id="{78D8BF50-017B-4AAC-B0C9-9E726D316B88}"/>
              </a:ext>
            </a:extLst>
          </p:cNvPr>
          <p:cNvSpPr>
            <a:spLocks noGrp="1"/>
          </p:cNvSpPr>
          <p:nvPr>
            <p:ph idx="1"/>
          </p:nvPr>
        </p:nvSpPr>
        <p:spPr>
          <a:xfrm>
            <a:off x="5183188" y="987425"/>
            <a:ext cx="6172200" cy="4873625"/>
          </a:xfrm>
        </p:spPr>
        <p:txBody>
          <a:bodyPr/>
          <a:lstStyle>
            <a:lvl1pPr>
              <a:defRPr sz="3200"/>
            </a:lvl1pPr>
            <a:lvl2pPr>
              <a:defRPr sz="2800">
                <a:solidFill>
                  <a:schemeClr val="accent1"/>
                </a:solidFill>
              </a:defRPr>
            </a:lvl2pPr>
            <a:lvl3pPr>
              <a:defRPr sz="2400"/>
            </a:lvl3pPr>
            <a:lvl4pPr>
              <a:defRPr sz="2000">
                <a:solidFill>
                  <a:schemeClr val="bg1">
                    <a:lumMod val="50000"/>
                  </a:schemeClr>
                </a:solidFill>
              </a:defRPr>
            </a:lvl4pPr>
            <a:lvl5pPr>
              <a:defRPr sz="2000">
                <a:solidFill>
                  <a:schemeClr val="bg1">
                    <a:lumMod val="50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C61F7C-F3BE-4285-B499-1AF2C3BCF3F8}"/>
              </a:ext>
            </a:extLst>
          </p:cNvPr>
          <p:cNvSpPr>
            <a:spLocks noGrp="1"/>
          </p:cNvSpPr>
          <p:nvPr>
            <p:ph type="body" sz="half" idx="2"/>
          </p:nvPr>
        </p:nvSpPr>
        <p:spPr>
          <a:xfrm>
            <a:off x="839788" y="2057400"/>
            <a:ext cx="3932237" cy="35014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BAE84BB6-2131-4CE4-A11C-97B28C4B17E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1310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7A5CC-B401-4CAD-8CEB-F8CABE306320}"/>
              </a:ext>
            </a:extLst>
          </p:cNvPr>
          <p:cNvSpPr>
            <a:spLocks noGrp="1"/>
          </p:cNvSpPr>
          <p:nvPr>
            <p:ph type="title" hasCustomPrompt="1"/>
          </p:nvPr>
        </p:nvSpPr>
        <p:spPr>
          <a:xfrm>
            <a:off x="839788" y="457200"/>
            <a:ext cx="3932237" cy="1600200"/>
          </a:xfrm>
        </p:spPr>
        <p:txBody>
          <a:bodyPr anchor="b"/>
          <a:lstStyle>
            <a:lvl1pPr>
              <a:defRPr sz="3200"/>
            </a:lvl1pPr>
          </a:lstStyle>
          <a:p>
            <a:r>
              <a:rPr lang="en-US"/>
              <a:t>Click to add title</a:t>
            </a:r>
          </a:p>
        </p:txBody>
      </p:sp>
      <p:sp>
        <p:nvSpPr>
          <p:cNvPr id="3" name="Picture Placeholder 2">
            <a:extLst>
              <a:ext uri="{FF2B5EF4-FFF2-40B4-BE49-F238E27FC236}">
                <a16:creationId xmlns:a16="http://schemas.microsoft.com/office/drawing/2014/main" id="{9FD99118-0DF3-4C54-8807-67A069AA04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B7E69E-3577-48CB-A896-DC497EF1939E}"/>
              </a:ext>
            </a:extLst>
          </p:cNvPr>
          <p:cNvSpPr>
            <a:spLocks noGrp="1"/>
          </p:cNvSpPr>
          <p:nvPr>
            <p:ph type="body" sz="half" idx="2"/>
          </p:nvPr>
        </p:nvSpPr>
        <p:spPr>
          <a:xfrm>
            <a:off x="839788" y="2057400"/>
            <a:ext cx="3932237" cy="353764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35B9CDDB-1164-4E2F-ACF4-0352876FE7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2078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549750-D267-4309-9726-22D69C7FB6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add title</a:t>
            </a:r>
          </a:p>
        </p:txBody>
      </p:sp>
      <p:sp>
        <p:nvSpPr>
          <p:cNvPr id="3" name="Text Placeholder 2">
            <a:extLst>
              <a:ext uri="{FF2B5EF4-FFF2-40B4-BE49-F238E27FC236}">
                <a16:creationId xmlns:a16="http://schemas.microsoft.com/office/drawing/2014/main" id="{3DDEA752-C11A-40EC-98B1-CE5AA7782526}"/>
              </a:ext>
            </a:extLst>
          </p:cNvPr>
          <p:cNvSpPr>
            <a:spLocks noGrp="1"/>
          </p:cNvSpPr>
          <p:nvPr>
            <p:ph type="body" idx="1"/>
          </p:nvPr>
        </p:nvSpPr>
        <p:spPr>
          <a:xfrm>
            <a:off x="838200" y="1825625"/>
            <a:ext cx="10515600" cy="37815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4A3F459C-5A1C-4D27-9DAF-BA4FD5BCCDA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1269" y="5849187"/>
            <a:ext cx="2835625" cy="832779"/>
          </a:xfrm>
          <a:prstGeom prst="rect">
            <a:avLst/>
          </a:prstGeom>
        </p:spPr>
      </p:pic>
      <p:pic>
        <p:nvPicPr>
          <p:cNvPr id="5" name="Picture 4">
            <a:extLst>
              <a:ext uri="{FF2B5EF4-FFF2-40B4-BE49-F238E27FC236}">
                <a16:creationId xmlns:a16="http://schemas.microsoft.com/office/drawing/2014/main" id="{0419075F-507D-4DAC-9F02-31AFC0522F2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1097231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0pUSiVep0RU?feature=oembed" TargetMode="Externa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3B2u4cdu_gI?feature=oembed" TargetMode="Externa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4E14B-672D-4EBA-9BF0-AC97197BF9E2}"/>
              </a:ext>
            </a:extLst>
          </p:cNvPr>
          <p:cNvSpPr>
            <a:spLocks noGrp="1"/>
          </p:cNvSpPr>
          <p:nvPr>
            <p:ph type="ctrTitle"/>
          </p:nvPr>
        </p:nvSpPr>
        <p:spPr>
          <a:xfrm>
            <a:off x="152466" y="4653273"/>
            <a:ext cx="11887057" cy="870010"/>
          </a:xfrm>
        </p:spPr>
        <p:txBody>
          <a:bodyPr>
            <a:noAutofit/>
          </a:bodyPr>
          <a:lstStyle/>
          <a:p>
            <a:r>
              <a:rPr lang="en-US" sz="4800" dirty="0"/>
              <a:t>George Washington's Leadership</a:t>
            </a:r>
            <a:endParaRPr lang="en-US" dirty="0"/>
          </a:p>
        </p:txBody>
      </p:sp>
      <p:sp>
        <p:nvSpPr>
          <p:cNvPr id="3" name="Subtitle 2">
            <a:extLst>
              <a:ext uri="{FF2B5EF4-FFF2-40B4-BE49-F238E27FC236}">
                <a16:creationId xmlns:a16="http://schemas.microsoft.com/office/drawing/2014/main" id="{DE7B0C5A-586E-46DF-89F5-5A692ABE860E}"/>
              </a:ext>
            </a:extLst>
          </p:cNvPr>
          <p:cNvSpPr>
            <a:spLocks noGrp="1"/>
          </p:cNvSpPr>
          <p:nvPr>
            <p:ph type="subTitle" idx="1"/>
          </p:nvPr>
        </p:nvSpPr>
        <p:spPr>
          <a:xfrm>
            <a:off x="1523995" y="5523283"/>
            <a:ext cx="9144001" cy="742944"/>
          </a:xfrm>
        </p:spPr>
        <p:txBody>
          <a:bodyPr>
            <a:normAutofit/>
          </a:bodyPr>
          <a:lstStyle/>
          <a:p>
            <a:r>
              <a:rPr lang="en-US" sz="4000"/>
              <a:t>The American Battlefield Trust</a:t>
            </a:r>
          </a:p>
        </p:txBody>
      </p:sp>
    </p:spTree>
    <p:extLst>
      <p:ext uri="{BB962C8B-B14F-4D97-AF65-F5344CB8AC3E}">
        <p14:creationId xmlns:p14="http://schemas.microsoft.com/office/powerpoint/2010/main" val="67548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953F5-5C04-5F3E-72C0-C1E368EA266B}"/>
              </a:ext>
            </a:extLst>
          </p:cNvPr>
          <p:cNvSpPr>
            <a:spLocks noGrp="1"/>
          </p:cNvSpPr>
          <p:nvPr>
            <p:ph type="title"/>
          </p:nvPr>
        </p:nvSpPr>
        <p:spPr>
          <a:xfrm>
            <a:off x="6764864" y="828835"/>
            <a:ext cx="4899379" cy="1353785"/>
          </a:xfrm>
        </p:spPr>
        <p:txBody>
          <a:bodyPr vert="horz" lIns="91440" tIns="45720" rIns="91440" bIns="45720" rtlCol="0" anchor="ctr">
            <a:normAutofit/>
          </a:bodyPr>
          <a:lstStyle/>
          <a:p>
            <a:pPr algn="ctr"/>
            <a:r>
              <a:rPr lang="en-US" sz="3200" dirty="0">
                <a:solidFill>
                  <a:srgbClr val="FF0000"/>
                </a:solidFill>
              </a:rPr>
              <a:t>Assunpink Creek (Second Battle at Trenton)</a:t>
            </a:r>
            <a:endParaRPr lang="en-US" dirty="0"/>
          </a:p>
        </p:txBody>
      </p:sp>
      <p:pic>
        <p:nvPicPr>
          <p:cNvPr id="4" name="Picture 4">
            <a:extLst>
              <a:ext uri="{FF2B5EF4-FFF2-40B4-BE49-F238E27FC236}">
                <a16:creationId xmlns:a16="http://schemas.microsoft.com/office/drawing/2014/main" id="{331B657D-E074-3F2A-CFEE-6162BA26616D}"/>
              </a:ext>
            </a:extLst>
          </p:cNvPr>
          <p:cNvPicPr>
            <a:picLocks noChangeAspect="1"/>
          </p:cNvPicPr>
          <p:nvPr/>
        </p:nvPicPr>
        <p:blipFill rotWithShape="1">
          <a:blip r:embed="rId3"/>
          <a:srcRect l="13274" r="5777" b="2"/>
          <a:stretch/>
        </p:blipFill>
        <p:spPr>
          <a:xfrm>
            <a:off x="1" y="197565"/>
            <a:ext cx="6028341" cy="6660435"/>
          </a:xfrm>
          <a:custGeom>
            <a:avLst/>
            <a:gdLst/>
            <a:ahLst/>
            <a:cxnLst/>
            <a:rect l="l" t="t" r="r" b="b"/>
            <a:pathLst>
              <a:path w="6832674" h="6858000">
                <a:moveTo>
                  <a:pt x="0" y="0"/>
                </a:moveTo>
                <a:lnTo>
                  <a:pt x="6832674" y="0"/>
                </a:lnTo>
                <a:lnTo>
                  <a:pt x="6749707" y="183520"/>
                </a:lnTo>
                <a:cubicBezTo>
                  <a:pt x="6327787" y="1181050"/>
                  <a:pt x="6094475" y="2277779"/>
                  <a:pt x="6094475" y="3429000"/>
                </a:cubicBezTo>
                <a:cubicBezTo>
                  <a:pt x="6094475" y="4580222"/>
                  <a:pt x="6327787" y="5676950"/>
                  <a:pt x="6749707" y="6674481"/>
                </a:cubicBezTo>
                <a:lnTo>
                  <a:pt x="6832674" y="6858000"/>
                </a:lnTo>
                <a:lnTo>
                  <a:pt x="0" y="6858000"/>
                </a:lnTo>
                <a:close/>
              </a:path>
            </a:pathLst>
          </a:custGeom>
        </p:spPr>
      </p:pic>
      <p:sp>
        <p:nvSpPr>
          <p:cNvPr id="3" name="TextBox 2">
            <a:extLst>
              <a:ext uri="{FF2B5EF4-FFF2-40B4-BE49-F238E27FC236}">
                <a16:creationId xmlns:a16="http://schemas.microsoft.com/office/drawing/2014/main" id="{BD4BAE13-169A-7B30-B665-D859C6011D81}"/>
              </a:ext>
            </a:extLst>
          </p:cNvPr>
          <p:cNvSpPr txBox="1"/>
          <p:nvPr/>
        </p:nvSpPr>
        <p:spPr>
          <a:xfrm>
            <a:off x="6334198" y="2182620"/>
            <a:ext cx="5760713" cy="384469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285750" indent="-228600">
              <a:lnSpc>
                <a:spcPct val="90000"/>
              </a:lnSpc>
              <a:spcAft>
                <a:spcPts val="600"/>
              </a:spcAft>
              <a:buFont typeface="Arial" panose="020B0604020202020204" pitchFamily="34" charset="0"/>
              <a:buChar char="•"/>
            </a:pPr>
            <a:r>
              <a:rPr lang="en-US" sz="2000" dirty="0"/>
              <a:t>Washington withdrew his men following his victory at Trenton back across the Delaware. </a:t>
            </a:r>
          </a:p>
          <a:p>
            <a:pPr marL="285750" indent="-228600">
              <a:lnSpc>
                <a:spcPct val="90000"/>
              </a:lnSpc>
              <a:spcAft>
                <a:spcPts val="600"/>
              </a:spcAft>
              <a:buFont typeface="Arial" panose="020B0604020202020204" pitchFamily="34" charset="0"/>
              <a:buChar char="•"/>
            </a:pPr>
            <a:r>
              <a:rPr lang="en-US" sz="2000" dirty="0"/>
              <a:t>British troops under the command of Charles Cornwallis (pictured) attacked and pushed patriots back into Trenton and to the Assunpink Bridge where Washington resiliently and fiercely fought and repelled British efforts.</a:t>
            </a:r>
          </a:p>
          <a:p>
            <a:pPr marL="285750" indent="-228600">
              <a:lnSpc>
                <a:spcPct val="90000"/>
              </a:lnSpc>
              <a:spcAft>
                <a:spcPts val="600"/>
              </a:spcAft>
              <a:buFont typeface="Arial" panose="020B0604020202020204" pitchFamily="34" charset="0"/>
              <a:buChar char="•"/>
            </a:pPr>
            <a:r>
              <a:rPr lang="en-US" sz="2000" dirty="0"/>
              <a:t>The skirmish ended leaving Cornwallis frustrated as he had no choice but to wait until the next morning, eagerly believing it would finally be his opportunity to "bag" the "Old Fox (Washington)."</a:t>
            </a:r>
          </a:p>
        </p:txBody>
      </p:sp>
    </p:spTree>
    <p:extLst>
      <p:ext uri="{BB962C8B-B14F-4D97-AF65-F5344CB8AC3E}">
        <p14:creationId xmlns:p14="http://schemas.microsoft.com/office/powerpoint/2010/main" val="42739557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50ED-8691-79AD-B0D7-14CB0BAF74A5}"/>
              </a:ext>
            </a:extLst>
          </p:cNvPr>
          <p:cNvSpPr>
            <a:spLocks noGrp="1"/>
          </p:cNvSpPr>
          <p:nvPr>
            <p:ph type="title"/>
          </p:nvPr>
        </p:nvSpPr>
        <p:spPr>
          <a:xfrm>
            <a:off x="8534397" y="719106"/>
            <a:ext cx="2017886" cy="697442"/>
          </a:xfrm>
        </p:spPr>
        <p:txBody>
          <a:bodyPr anchor="b">
            <a:normAutofit/>
          </a:bodyPr>
          <a:lstStyle/>
          <a:p>
            <a:pPr algn="ctr"/>
            <a:r>
              <a:rPr lang="en-US" sz="3200" dirty="0">
                <a:solidFill>
                  <a:srgbClr val="FF0000"/>
                </a:solidFill>
              </a:rPr>
              <a:t>Princeton</a:t>
            </a:r>
            <a:endParaRPr lang="en-US" dirty="0"/>
          </a:p>
        </p:txBody>
      </p:sp>
      <p:pic>
        <p:nvPicPr>
          <p:cNvPr id="4" name="Picture 4" descr="A picture containing grass, outdoor, group&#10;&#10;Description automatically generated">
            <a:extLst>
              <a:ext uri="{FF2B5EF4-FFF2-40B4-BE49-F238E27FC236}">
                <a16:creationId xmlns:a16="http://schemas.microsoft.com/office/drawing/2014/main" id="{3122A9CC-D36D-5257-7CD6-1ABBFBEBA6EC}"/>
              </a:ext>
            </a:extLst>
          </p:cNvPr>
          <p:cNvPicPr>
            <a:picLocks noChangeAspect="1"/>
          </p:cNvPicPr>
          <p:nvPr/>
        </p:nvPicPr>
        <p:blipFill rotWithShape="1">
          <a:blip r:embed="rId3"/>
          <a:srcRect l="21281" r="17815" b="-2"/>
          <a:stretch/>
        </p:blipFill>
        <p:spPr>
          <a:xfrm>
            <a:off x="2" y="199142"/>
            <a:ext cx="6547554" cy="6658858"/>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4E885B20-9D4F-96A1-1390-D4F944E0E44C}"/>
              </a:ext>
            </a:extLst>
          </p:cNvPr>
          <p:cNvSpPr>
            <a:spLocks noGrp="1"/>
          </p:cNvSpPr>
          <p:nvPr>
            <p:ph idx="1"/>
          </p:nvPr>
        </p:nvSpPr>
        <p:spPr>
          <a:xfrm>
            <a:off x="6897510" y="1553572"/>
            <a:ext cx="5291663" cy="5164736"/>
          </a:xfrm>
        </p:spPr>
        <p:txBody>
          <a:bodyPr vert="horz" lIns="91440" tIns="45720" rIns="91440" bIns="45720" rtlCol="0" anchor="t">
            <a:normAutofit/>
          </a:bodyPr>
          <a:lstStyle/>
          <a:p>
            <a:r>
              <a:rPr lang="en-US" sz="2000" b="0" dirty="0"/>
              <a:t>With Cornwallis prepared to attack in the morning and end the patriots fight once and for all, Washington executed another daring and impressive maneuver.</a:t>
            </a:r>
          </a:p>
          <a:p>
            <a:endParaRPr lang="en-US" sz="2000" b="0" dirty="0"/>
          </a:p>
          <a:p>
            <a:endParaRPr lang="en-US" sz="2000" b="0" dirty="0"/>
          </a:p>
          <a:p>
            <a:endParaRPr lang="en-US" sz="2000" b="0" dirty="0"/>
          </a:p>
          <a:p>
            <a:endParaRPr lang="en-US" sz="2000" b="0" dirty="0"/>
          </a:p>
          <a:p>
            <a:r>
              <a:rPr lang="en-US" sz="2000" b="0" dirty="0"/>
              <a:t>He quietly </a:t>
            </a:r>
            <a:r>
              <a:rPr lang="en-US" sz="2000" b="0" dirty="0">
                <a:ea typeface="+mn-lt"/>
                <a:cs typeface="+mn-lt"/>
              </a:rPr>
              <a:t>flanked </a:t>
            </a:r>
            <a:r>
              <a:rPr lang="en-US" sz="2000" b="0" dirty="0"/>
              <a:t>Cornwallis and attacked a strong British stronghold at Princeton. </a:t>
            </a:r>
          </a:p>
          <a:p>
            <a:r>
              <a:rPr lang="en-US" sz="2000" b="0" dirty="0"/>
              <a:t>The battle resulted in a patriot victory officially ending the Ten Crucial Days that entirely shifted the momentum of the war.</a:t>
            </a:r>
          </a:p>
          <a:p>
            <a:pPr marL="0" indent="0">
              <a:buNone/>
            </a:pPr>
            <a:endParaRPr lang="en-US" sz="2000" b="0" dirty="0"/>
          </a:p>
          <a:p>
            <a:endParaRPr lang="en-US" sz="2000" dirty="0"/>
          </a:p>
          <a:p>
            <a:endParaRPr lang="en-US" sz="1500" dirty="0"/>
          </a:p>
        </p:txBody>
      </p:sp>
      <p:sp>
        <p:nvSpPr>
          <p:cNvPr id="5" name="TextBox 4">
            <a:extLst>
              <a:ext uri="{FF2B5EF4-FFF2-40B4-BE49-F238E27FC236}">
                <a16:creationId xmlns:a16="http://schemas.microsoft.com/office/drawing/2014/main" id="{A99D1D33-E591-B2DF-E259-582AFD4D0AE7}"/>
              </a:ext>
            </a:extLst>
          </p:cNvPr>
          <p:cNvSpPr txBox="1"/>
          <p:nvPr/>
        </p:nvSpPr>
        <p:spPr>
          <a:xfrm>
            <a:off x="6406444" y="6547555"/>
            <a:ext cx="11853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Don Troiani</a:t>
            </a:r>
          </a:p>
        </p:txBody>
      </p:sp>
      <p:sp>
        <p:nvSpPr>
          <p:cNvPr id="7" name="Line Callout 2 6">
            <a:extLst>
              <a:ext uri="{FF2B5EF4-FFF2-40B4-BE49-F238E27FC236}">
                <a16:creationId xmlns:a16="http://schemas.microsoft.com/office/drawing/2014/main" id="{F05DAC93-183E-FA86-BE74-888E7F846322}"/>
              </a:ext>
            </a:extLst>
          </p:cNvPr>
          <p:cNvSpPr/>
          <p:nvPr/>
        </p:nvSpPr>
        <p:spPr>
          <a:xfrm>
            <a:off x="7479590" y="2993492"/>
            <a:ext cx="4127501" cy="1057071"/>
          </a:xfrm>
          <a:prstGeom prst="borderCallout2">
            <a:avLst>
              <a:gd name="adj1" fmla="val 52463"/>
              <a:gd name="adj2" fmla="val -2500"/>
              <a:gd name="adj3" fmla="val 56549"/>
              <a:gd name="adj4" fmla="val -12778"/>
              <a:gd name="adj5" fmla="val 126803"/>
              <a:gd name="adj6" fmla="val 28889"/>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n w="0"/>
                <a:solidFill>
                  <a:schemeClr val="accent1"/>
                </a:solidFill>
                <a:effectLst>
                  <a:outerShdw blurRad="38100" dist="25400" dir="5400000" algn="ctr" rotWithShape="0">
                    <a:srgbClr val="6E747A">
                      <a:alpha val="43000"/>
                    </a:srgbClr>
                  </a:outerShdw>
                </a:effectLst>
              </a:rPr>
              <a:t>Did You Know?</a:t>
            </a:r>
          </a:p>
          <a:p>
            <a:pPr algn="ctr"/>
            <a:r>
              <a:rPr lang="en-US" sz="1600" dirty="0"/>
              <a:t>A flank is to move around and gain the side of an enemy position, avoiding a frontal assault.</a:t>
            </a:r>
          </a:p>
        </p:txBody>
      </p:sp>
    </p:spTree>
    <p:extLst>
      <p:ext uri="{BB962C8B-B14F-4D97-AF65-F5344CB8AC3E}">
        <p14:creationId xmlns:p14="http://schemas.microsoft.com/office/powerpoint/2010/main" val="114774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0BF44-F5D3-10B4-E4EE-C112C12FE983}"/>
              </a:ext>
            </a:extLst>
          </p:cNvPr>
          <p:cNvSpPr>
            <a:spLocks noGrp="1"/>
          </p:cNvSpPr>
          <p:nvPr>
            <p:ph type="title"/>
          </p:nvPr>
        </p:nvSpPr>
        <p:spPr>
          <a:xfrm>
            <a:off x="285322" y="4199079"/>
            <a:ext cx="4236332" cy="731132"/>
          </a:xfrm>
        </p:spPr>
        <p:txBody>
          <a:bodyPr vert="horz" lIns="91440" tIns="45720" rIns="91440" bIns="45720" rtlCol="0" anchor="ctr">
            <a:normAutofit/>
          </a:bodyPr>
          <a:lstStyle/>
          <a:p>
            <a:pPr algn="ctr"/>
            <a:r>
              <a:rPr lang="en-US" sz="3200">
                <a:solidFill>
                  <a:srgbClr val="FF0000"/>
                </a:solidFill>
              </a:rPr>
              <a:t>Chaos in Philadelphia</a:t>
            </a:r>
            <a:endParaRPr lang="en-US"/>
          </a:p>
        </p:txBody>
      </p:sp>
      <p:pic>
        <p:nvPicPr>
          <p:cNvPr id="5" name="Picture 5">
            <a:extLst>
              <a:ext uri="{FF2B5EF4-FFF2-40B4-BE49-F238E27FC236}">
                <a16:creationId xmlns:a16="http://schemas.microsoft.com/office/drawing/2014/main" id="{FE953BF9-1921-0563-6626-C0149861066C}"/>
              </a:ext>
            </a:extLst>
          </p:cNvPr>
          <p:cNvPicPr>
            <a:picLocks noChangeAspect="1"/>
          </p:cNvPicPr>
          <p:nvPr/>
        </p:nvPicPr>
        <p:blipFill rotWithShape="1">
          <a:blip r:embed="rId3"/>
          <a:srcRect t="29641" b="7929"/>
          <a:stretch/>
        </p:blipFill>
        <p:spPr>
          <a:xfrm>
            <a:off x="20" y="183454"/>
            <a:ext cx="12191980" cy="354127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934A9EBA-EDC0-98CB-F834-B53E79DE0F17}"/>
              </a:ext>
            </a:extLst>
          </p:cNvPr>
          <p:cNvSpPr>
            <a:spLocks noGrp="1"/>
          </p:cNvSpPr>
          <p:nvPr>
            <p:ph idx="4294967295"/>
          </p:nvPr>
        </p:nvSpPr>
        <p:spPr>
          <a:xfrm>
            <a:off x="4506204" y="3428295"/>
            <a:ext cx="7682968" cy="3496908"/>
          </a:xfrm>
        </p:spPr>
        <p:txBody>
          <a:bodyPr vert="horz" lIns="91440" tIns="45720" rIns="91440" bIns="45720" rtlCol="0" anchor="ctr">
            <a:normAutofit/>
          </a:bodyPr>
          <a:lstStyle/>
          <a:p>
            <a:r>
              <a:rPr lang="en-US" sz="2000" dirty="0">
                <a:ea typeface="+mn-lt"/>
                <a:cs typeface="+mn-lt"/>
              </a:rPr>
              <a:t>Less than a year after</a:t>
            </a:r>
            <a:r>
              <a:rPr lang="en-US" sz="2000" b="0" dirty="0">
                <a:ea typeface="+mn-lt"/>
                <a:cs typeface="+mn-lt"/>
              </a:rPr>
              <a:t> the </a:t>
            </a:r>
            <a:r>
              <a:rPr lang="en-US" sz="2000" dirty="0">
                <a:ea typeface="+mn-lt"/>
                <a:cs typeface="+mn-lt"/>
              </a:rPr>
              <a:t>results of the Ten</a:t>
            </a:r>
            <a:r>
              <a:rPr lang="en-US" sz="2000" b="0" dirty="0">
                <a:ea typeface="+mn-lt"/>
                <a:cs typeface="+mn-lt"/>
              </a:rPr>
              <a:t> Crucial Days, Washington and the Continental Army </a:t>
            </a:r>
            <a:r>
              <a:rPr lang="en-US" sz="2000" dirty="0">
                <a:ea typeface="+mn-lt"/>
                <a:cs typeface="+mn-lt"/>
              </a:rPr>
              <a:t>suffered setbacks, including </a:t>
            </a:r>
            <a:r>
              <a:rPr lang="en-US" sz="2000" b="0" dirty="0">
                <a:ea typeface="+mn-lt"/>
                <a:cs typeface="+mn-lt"/>
              </a:rPr>
              <a:t>losses at the Battle of Brandywine and the Battle of Paoli</a:t>
            </a:r>
            <a:r>
              <a:rPr lang="en-US" sz="2000" dirty="0">
                <a:ea typeface="+mn-lt"/>
                <a:cs typeface="+mn-lt"/>
              </a:rPr>
              <a:t>,</a:t>
            </a:r>
            <a:r>
              <a:rPr lang="en-US" sz="2000" b="0" dirty="0">
                <a:ea typeface="+mn-lt"/>
                <a:cs typeface="+mn-lt"/>
              </a:rPr>
              <a:t> as well as </a:t>
            </a:r>
            <a:r>
              <a:rPr lang="en-US" sz="2000" dirty="0">
                <a:ea typeface="+mn-lt"/>
                <a:cs typeface="+mn-lt"/>
              </a:rPr>
              <a:t>the surrender of</a:t>
            </a:r>
            <a:r>
              <a:rPr lang="en-US" sz="2000" b="0" dirty="0">
                <a:ea typeface="+mn-lt"/>
                <a:cs typeface="+mn-lt"/>
              </a:rPr>
              <a:t> Fort Mifflin and Mercer to British forces.</a:t>
            </a:r>
            <a:endParaRPr lang="en-US" sz="2000" dirty="0">
              <a:ea typeface="+mn-lt"/>
              <a:cs typeface="+mn-lt"/>
            </a:endParaRPr>
          </a:p>
          <a:p>
            <a:r>
              <a:rPr lang="en-US" sz="2000" b="0" dirty="0"/>
              <a:t>General William Howe utilized this momentum to capture Philadelphia, the </a:t>
            </a:r>
            <a:r>
              <a:rPr lang="en-US" sz="2000" dirty="0"/>
              <a:t>largest city</a:t>
            </a:r>
            <a:r>
              <a:rPr lang="en-US" sz="2000" b="0" dirty="0"/>
              <a:t> in America.</a:t>
            </a:r>
          </a:p>
          <a:p>
            <a:r>
              <a:rPr lang="en-US" sz="2000" b="0" dirty="0"/>
              <a:t>Washington attempted to </a:t>
            </a:r>
            <a:r>
              <a:rPr lang="en-US" sz="2000" dirty="0"/>
              <a:t>recapture Philadelphia</a:t>
            </a:r>
            <a:r>
              <a:rPr lang="en-US" sz="2000" b="0" dirty="0"/>
              <a:t> in the Battle of Germantown but was unsuccessful forcing him to retreat to a location nearly 20 miles away called Valley Forge.</a:t>
            </a:r>
          </a:p>
        </p:txBody>
      </p:sp>
    </p:spTree>
    <p:extLst>
      <p:ext uri="{BB962C8B-B14F-4D97-AF65-F5344CB8AC3E}">
        <p14:creationId xmlns:p14="http://schemas.microsoft.com/office/powerpoint/2010/main" val="19339764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29AA9-1498-1829-EE46-B498075070D4}"/>
              </a:ext>
            </a:extLst>
          </p:cNvPr>
          <p:cNvSpPr>
            <a:spLocks noGrp="1"/>
          </p:cNvSpPr>
          <p:nvPr>
            <p:ph type="title"/>
          </p:nvPr>
        </p:nvSpPr>
        <p:spPr>
          <a:xfrm>
            <a:off x="4464755" y="195792"/>
            <a:ext cx="3262489" cy="704674"/>
          </a:xfrm>
        </p:spPr>
        <p:txBody>
          <a:bodyPr>
            <a:normAutofit/>
          </a:bodyPr>
          <a:lstStyle/>
          <a:p>
            <a:pPr algn="ctr"/>
            <a:r>
              <a:rPr lang="en-US" sz="3200">
                <a:solidFill>
                  <a:srgbClr val="FF0000"/>
                </a:solidFill>
              </a:rPr>
              <a:t>Valley Forge</a:t>
            </a:r>
            <a:endParaRPr lang="en-US" sz="3200"/>
          </a:p>
        </p:txBody>
      </p:sp>
      <p:pic>
        <p:nvPicPr>
          <p:cNvPr id="4" name="Online Media 3" title="Valley Forge: The Revolutionary War in Four Minutes">
            <a:hlinkClick r:id="" action="ppaction://media"/>
            <a:extLst>
              <a:ext uri="{FF2B5EF4-FFF2-40B4-BE49-F238E27FC236}">
                <a16:creationId xmlns:a16="http://schemas.microsoft.com/office/drawing/2014/main" id="{A97E11DE-7766-6DE7-F341-74069BEFB403}"/>
              </a:ext>
            </a:extLst>
          </p:cNvPr>
          <p:cNvPicPr>
            <a:picLocks noGrp="1" noRot="1" noChangeAspect="1"/>
          </p:cNvPicPr>
          <p:nvPr>
            <p:ph idx="1"/>
            <a:videoFile r:link="rId1"/>
          </p:nvPr>
        </p:nvPicPr>
        <p:blipFill>
          <a:blip r:embed="rId4"/>
          <a:stretch>
            <a:fillRect/>
          </a:stretch>
        </p:blipFill>
        <p:spPr>
          <a:xfrm>
            <a:off x="1622778" y="1042283"/>
            <a:ext cx="8946445" cy="4614332"/>
          </a:xfrm>
        </p:spPr>
      </p:pic>
    </p:spTree>
    <p:extLst>
      <p:ext uri="{BB962C8B-B14F-4D97-AF65-F5344CB8AC3E}">
        <p14:creationId xmlns:p14="http://schemas.microsoft.com/office/powerpoint/2010/main" val="3881611754"/>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B9F02-FF6C-292C-11C8-192E2428333D}"/>
              </a:ext>
            </a:extLst>
          </p:cNvPr>
          <p:cNvSpPr>
            <a:spLocks noGrp="1"/>
          </p:cNvSpPr>
          <p:nvPr>
            <p:ph type="title"/>
          </p:nvPr>
        </p:nvSpPr>
        <p:spPr>
          <a:xfrm>
            <a:off x="7786511" y="561092"/>
            <a:ext cx="2455330" cy="626887"/>
          </a:xfrm>
        </p:spPr>
        <p:txBody>
          <a:bodyPr anchor="b">
            <a:normAutofit/>
          </a:bodyPr>
          <a:lstStyle/>
          <a:p>
            <a:r>
              <a:rPr lang="en-US" sz="3200">
                <a:solidFill>
                  <a:srgbClr val="FF0000"/>
                </a:solidFill>
              </a:rPr>
              <a:t>Valley Forge</a:t>
            </a:r>
          </a:p>
        </p:txBody>
      </p:sp>
      <p:pic>
        <p:nvPicPr>
          <p:cNvPr id="4" name="Picture 4">
            <a:extLst>
              <a:ext uri="{FF2B5EF4-FFF2-40B4-BE49-F238E27FC236}">
                <a16:creationId xmlns:a16="http://schemas.microsoft.com/office/drawing/2014/main" id="{3BE7999F-A18C-EA25-1D56-DDB53DFBBDD4}"/>
              </a:ext>
            </a:extLst>
          </p:cNvPr>
          <p:cNvPicPr>
            <a:picLocks noChangeAspect="1"/>
          </p:cNvPicPr>
          <p:nvPr/>
        </p:nvPicPr>
        <p:blipFill rotWithShape="1">
          <a:blip r:embed="rId3"/>
          <a:srcRect l="23020" r="9409"/>
          <a:stretch/>
        </p:blipFill>
        <p:spPr>
          <a:xfrm>
            <a:off x="2" y="199142"/>
            <a:ext cx="6095999" cy="6658858"/>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4E552ED2-C6E4-207A-6F21-C5816AE51BB9}"/>
              </a:ext>
            </a:extLst>
          </p:cNvPr>
          <p:cNvSpPr>
            <a:spLocks noGrp="1"/>
          </p:cNvSpPr>
          <p:nvPr>
            <p:ph idx="1"/>
          </p:nvPr>
        </p:nvSpPr>
        <p:spPr>
          <a:xfrm>
            <a:off x="6487171" y="1560976"/>
            <a:ext cx="5291663" cy="4514848"/>
          </a:xfrm>
        </p:spPr>
        <p:txBody>
          <a:bodyPr vert="horz" lIns="91440" tIns="45720" rIns="91440" bIns="45720" rtlCol="0" anchor="t">
            <a:noAutofit/>
          </a:bodyPr>
          <a:lstStyle/>
          <a:p>
            <a:r>
              <a:rPr lang="en-US" sz="2000" b="0"/>
              <a:t>Washington </a:t>
            </a:r>
            <a:r>
              <a:rPr lang="en-US" sz="2000" b="0" dirty="0"/>
              <a:t>exhibited his leadership and was able to turn the British capture of Philadelphia to his favor. </a:t>
            </a:r>
          </a:p>
          <a:p>
            <a:r>
              <a:rPr lang="en-US" sz="2000" b="0" dirty="0"/>
              <a:t>With the help of men such as</a:t>
            </a:r>
            <a:r>
              <a:rPr lang="en-US" sz="2000" b="0" dirty="0">
                <a:ea typeface="+mn-lt"/>
                <a:cs typeface="+mn-lt"/>
              </a:rPr>
              <a:t> Baron von Steuben, Marquis de Lafayette, and Alexander Hamilton, Washington utilized Valley Forge as a place to regroup and train his soldiers.</a:t>
            </a:r>
          </a:p>
          <a:p>
            <a:r>
              <a:rPr lang="en-US" sz="2000" b="0" dirty="0">
                <a:ea typeface="+mn-lt"/>
                <a:cs typeface="+mn-lt"/>
              </a:rPr>
              <a:t>Despite the significant loss of life due to the harsh winter, the time spent at Valley Forge turned out to be largely successful as a result of the training and regrouping endeavors that took place. </a:t>
            </a:r>
            <a:endParaRPr lang="en-US" dirty="0">
              <a:ea typeface="+mn-lt"/>
              <a:cs typeface="+mn-lt"/>
            </a:endParaRPr>
          </a:p>
        </p:txBody>
      </p:sp>
    </p:spTree>
    <p:extLst>
      <p:ext uri="{BB962C8B-B14F-4D97-AF65-F5344CB8AC3E}">
        <p14:creationId xmlns:p14="http://schemas.microsoft.com/office/powerpoint/2010/main" val="1565877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5986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203CA-4A15-3104-C23A-1325A8FFACBB}"/>
              </a:ext>
            </a:extLst>
          </p:cNvPr>
          <p:cNvSpPr>
            <a:spLocks noGrp="1"/>
          </p:cNvSpPr>
          <p:nvPr>
            <p:ph type="title"/>
          </p:nvPr>
        </p:nvSpPr>
        <p:spPr>
          <a:xfrm>
            <a:off x="6096000" y="462519"/>
            <a:ext cx="6245526" cy="673085"/>
          </a:xfrm>
        </p:spPr>
        <p:txBody>
          <a:bodyPr anchor="b">
            <a:normAutofit/>
          </a:bodyPr>
          <a:lstStyle/>
          <a:p>
            <a:pPr algn="ctr"/>
            <a:r>
              <a:rPr lang="en-US" sz="3200" dirty="0">
                <a:solidFill>
                  <a:srgbClr val="C00000"/>
                </a:solidFill>
              </a:rPr>
              <a:t>Origins of the War</a:t>
            </a:r>
            <a:endParaRPr lang="en-US" dirty="0"/>
          </a:p>
        </p:txBody>
      </p:sp>
      <p:sp>
        <p:nvSpPr>
          <p:cNvPr id="8" name="Content Placeholder 7">
            <a:extLst>
              <a:ext uri="{FF2B5EF4-FFF2-40B4-BE49-F238E27FC236}">
                <a16:creationId xmlns:a16="http://schemas.microsoft.com/office/drawing/2014/main" id="{1B2505DD-2550-A323-B130-D7093E1BADC4}"/>
              </a:ext>
            </a:extLst>
          </p:cNvPr>
          <p:cNvSpPr>
            <a:spLocks noGrp="1"/>
          </p:cNvSpPr>
          <p:nvPr>
            <p:ph type="body" idx="1"/>
          </p:nvPr>
        </p:nvSpPr>
        <p:spPr>
          <a:xfrm>
            <a:off x="6096001" y="1121493"/>
            <a:ext cx="6099714" cy="5736507"/>
          </a:xfrm>
        </p:spPr>
        <p:txBody>
          <a:bodyPr anchor="t">
            <a:normAutofit/>
          </a:bodyPr>
          <a:lstStyle/>
          <a:p>
            <a:pPr marL="285750" indent="-285750">
              <a:buFont typeface="Arial"/>
              <a:buChar char="•"/>
            </a:pPr>
            <a:r>
              <a:rPr lang="en-US" sz="2000" dirty="0">
                <a:solidFill>
                  <a:schemeClr val="tx1"/>
                </a:solidFill>
              </a:rPr>
              <a:t>The "Shot heard round the world" is fired at Concord beginning the Revolutionary War on April 19, 1775.</a:t>
            </a:r>
            <a:endParaRPr lang="en-US" sz="2000" dirty="0">
              <a:solidFill>
                <a:schemeClr val="tx1"/>
              </a:solidFill>
              <a:ea typeface="+mn-lt"/>
              <a:cs typeface="+mn-lt"/>
            </a:endParaRPr>
          </a:p>
          <a:p>
            <a:pPr marL="285750" indent="-285750">
              <a:buFont typeface="Arial"/>
              <a:buChar char="•"/>
            </a:pPr>
            <a:r>
              <a:rPr lang="en-US" sz="2000" dirty="0">
                <a:solidFill>
                  <a:schemeClr val="tx1"/>
                </a:solidFill>
                <a:ea typeface="+mn-lt"/>
                <a:cs typeface="+mn-lt"/>
              </a:rPr>
              <a:t>Boosted by victories at Lexington &amp; Concord, Fort Ticonderoga, and a resilient stand at Bunker Hill despite defeat, the Continental Congress formed the Continental Army under George Washington's leadership.</a:t>
            </a:r>
          </a:p>
          <a:p>
            <a:pPr marL="285750" indent="-285750">
              <a:buFont typeface="Arial"/>
              <a:buChar char="•"/>
            </a:pPr>
            <a:endParaRPr lang="en-US" sz="2000" dirty="0">
              <a:solidFill>
                <a:schemeClr val="tx1"/>
              </a:solidFill>
              <a:ea typeface="+mn-lt"/>
              <a:cs typeface="+mn-lt"/>
            </a:endParaRPr>
          </a:p>
          <a:p>
            <a:pPr marL="285750" indent="-285750">
              <a:buFont typeface="Arial"/>
              <a:buChar char="•"/>
            </a:pPr>
            <a:endParaRPr lang="en-US" sz="2000" dirty="0">
              <a:solidFill>
                <a:schemeClr val="tx1"/>
              </a:solidFill>
              <a:ea typeface="+mn-lt"/>
              <a:cs typeface="+mn-lt"/>
            </a:endParaRPr>
          </a:p>
          <a:p>
            <a:pPr marL="342900" indent="-342900">
              <a:buFont typeface="Arial" panose="020B0604020202020204" pitchFamily="34" charset="0"/>
              <a:buChar char="•"/>
            </a:pPr>
            <a:r>
              <a:rPr lang="en-US" sz="2000" dirty="0">
                <a:solidFill>
                  <a:schemeClr val="tx1"/>
                </a:solidFill>
                <a:ea typeface="+mn-lt"/>
                <a:cs typeface="+mn-lt"/>
              </a:rPr>
              <a:t>Aided by patriot Henry Knox and artillery from Fort Ticonderoga, Washington forces Britain out of Boston securing an early victory for the patriot cause.</a:t>
            </a:r>
          </a:p>
          <a:p>
            <a:pPr marL="285750" indent="-285750">
              <a:buFont typeface="Arial"/>
              <a:buChar char="•"/>
            </a:pPr>
            <a:r>
              <a:rPr lang="en-US" sz="2000" dirty="0">
                <a:solidFill>
                  <a:schemeClr val="tx1"/>
                </a:solidFill>
                <a:ea typeface="+mn-lt"/>
                <a:cs typeface="+mn-lt"/>
              </a:rPr>
              <a:t>This victory is the beginning of a long and brutal war.</a:t>
            </a:r>
          </a:p>
        </p:txBody>
      </p:sp>
      <p:pic>
        <p:nvPicPr>
          <p:cNvPr id="4" name="Picture 4" descr="A picture containing outdoor&#10;&#10;Description automatically generated">
            <a:extLst>
              <a:ext uri="{FF2B5EF4-FFF2-40B4-BE49-F238E27FC236}">
                <a16:creationId xmlns:a16="http://schemas.microsoft.com/office/drawing/2014/main" id="{D9B35E9A-9C55-936F-EA1F-1A067963B1E6}"/>
              </a:ext>
            </a:extLst>
          </p:cNvPr>
          <p:cNvPicPr>
            <a:picLocks noChangeAspect="1"/>
          </p:cNvPicPr>
          <p:nvPr/>
        </p:nvPicPr>
        <p:blipFill rotWithShape="1">
          <a:blip r:embed="rId3"/>
          <a:srcRect l="6916" r="20356" b="1"/>
          <a:stretch/>
        </p:blipFill>
        <p:spPr>
          <a:xfrm>
            <a:off x="20" y="197565"/>
            <a:ext cx="5955436" cy="6660435"/>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5" name="TextBox 4">
            <a:extLst>
              <a:ext uri="{FF2B5EF4-FFF2-40B4-BE49-F238E27FC236}">
                <a16:creationId xmlns:a16="http://schemas.microsoft.com/office/drawing/2014/main" id="{5BA47044-ED89-68BD-8695-07FD1CA34130}"/>
              </a:ext>
            </a:extLst>
          </p:cNvPr>
          <p:cNvSpPr txBox="1"/>
          <p:nvPr/>
        </p:nvSpPr>
        <p:spPr>
          <a:xfrm>
            <a:off x="5616222" y="6547555"/>
            <a:ext cx="16509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Don Troiani</a:t>
            </a:r>
          </a:p>
        </p:txBody>
      </p:sp>
      <p:sp>
        <p:nvSpPr>
          <p:cNvPr id="10" name="Line Callout 2 (No Border) 9">
            <a:extLst>
              <a:ext uri="{FF2B5EF4-FFF2-40B4-BE49-F238E27FC236}">
                <a16:creationId xmlns:a16="http://schemas.microsoft.com/office/drawing/2014/main" id="{E0FEBB62-0B19-64AD-70A2-7EBD06BE658A}"/>
              </a:ext>
            </a:extLst>
          </p:cNvPr>
          <p:cNvSpPr/>
          <p:nvPr/>
        </p:nvSpPr>
        <p:spPr>
          <a:xfrm>
            <a:off x="8010596" y="3394072"/>
            <a:ext cx="2919562" cy="955975"/>
          </a:xfrm>
          <a:prstGeom prst="callout2">
            <a:avLst>
              <a:gd name="adj1" fmla="val 44587"/>
              <a:gd name="adj2" fmla="val 107804"/>
              <a:gd name="adj3" fmla="val 33297"/>
              <a:gd name="adj4" fmla="val 106712"/>
              <a:gd name="adj5" fmla="val 97057"/>
              <a:gd name="adj6" fmla="val 98204"/>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n w="0"/>
                <a:solidFill>
                  <a:schemeClr val="accent1"/>
                </a:solidFill>
                <a:effectLst>
                  <a:outerShdw blurRad="38100" dist="25400" dir="5400000" algn="ctr" rotWithShape="0">
                    <a:srgbClr val="6E747A">
                      <a:alpha val="43000"/>
                    </a:srgbClr>
                  </a:outerShdw>
                </a:effectLst>
              </a:rPr>
              <a:t>Did You Know?</a:t>
            </a:r>
          </a:p>
          <a:p>
            <a:pPr algn="ctr"/>
            <a:r>
              <a:rPr lang="en-US" sz="1600" dirty="0"/>
              <a:t>Artillery is a term for larger weapons such as cannons and mortar guns.</a:t>
            </a:r>
          </a:p>
        </p:txBody>
      </p:sp>
    </p:spTree>
    <p:extLst>
      <p:ext uri="{BB962C8B-B14F-4D97-AF65-F5344CB8AC3E}">
        <p14:creationId xmlns:p14="http://schemas.microsoft.com/office/powerpoint/2010/main" val="4111688784"/>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2E889-2BE6-D8F6-C594-49799DE453F7}"/>
              </a:ext>
            </a:extLst>
          </p:cNvPr>
          <p:cNvSpPr>
            <a:spLocks noGrp="1"/>
          </p:cNvSpPr>
          <p:nvPr>
            <p:ph type="title"/>
          </p:nvPr>
        </p:nvSpPr>
        <p:spPr>
          <a:xfrm>
            <a:off x="-191910" y="2622903"/>
            <a:ext cx="5365045" cy="1974674"/>
          </a:xfrm>
          <a:noFill/>
        </p:spPr>
        <p:txBody>
          <a:bodyPr vert="horz" lIns="91440" tIns="45720" rIns="91440" bIns="45720" rtlCol="0" anchor="b">
            <a:normAutofit fontScale="90000"/>
          </a:bodyPr>
          <a:lstStyle/>
          <a:p>
            <a:pPr algn="ctr"/>
            <a:br>
              <a:rPr lang="en-US" sz="2900"/>
            </a:br>
            <a:r>
              <a:rPr lang="en-US" sz="2900"/>
              <a:t>How Did </a:t>
            </a:r>
            <a:br>
              <a:rPr lang="en-US" sz="2900"/>
            </a:br>
            <a:r>
              <a:rPr lang="en-US" sz="2900"/>
              <a:t>George Washington's </a:t>
            </a:r>
            <a:br>
              <a:rPr lang="en-US" sz="2900"/>
            </a:br>
            <a:r>
              <a:rPr lang="en-US" sz="2900"/>
              <a:t>Leadership Shape the Revolutionary War?</a:t>
            </a:r>
            <a:br>
              <a:rPr lang="en-US" sz="2900"/>
            </a:br>
            <a:br>
              <a:rPr lang="en-US" sz="2900"/>
            </a:br>
            <a:endParaRPr lang="en-US" sz="2900"/>
          </a:p>
        </p:txBody>
      </p:sp>
      <p:pic>
        <p:nvPicPr>
          <p:cNvPr id="3" name="Picture 3">
            <a:extLst>
              <a:ext uri="{FF2B5EF4-FFF2-40B4-BE49-F238E27FC236}">
                <a16:creationId xmlns:a16="http://schemas.microsoft.com/office/drawing/2014/main" id="{90793E0C-AFCF-14E4-7AB2-0737B22D9A8E}"/>
              </a:ext>
            </a:extLst>
          </p:cNvPr>
          <p:cNvPicPr>
            <a:picLocks noChangeAspect="1"/>
          </p:cNvPicPr>
          <p:nvPr/>
        </p:nvPicPr>
        <p:blipFill rotWithShape="1">
          <a:blip r:embed="rId3"/>
          <a:srcRect l="22236" r="22238" b="1"/>
          <a:stretch/>
        </p:blipFill>
        <p:spPr>
          <a:xfrm>
            <a:off x="5003945" y="197700"/>
            <a:ext cx="7192514" cy="6656346"/>
          </a:xfrm>
          <a:prstGeom prst="rect">
            <a:avLst/>
          </a:prstGeom>
          <a:effectLst>
            <a:outerShdw blurRad="406400" dist="317500" dir="5400000" sx="89000" sy="89000" rotWithShape="0">
              <a:prstClr val="black">
                <a:alpha val="15000"/>
              </a:prstClr>
            </a:outerShdw>
          </a:effectLst>
        </p:spPr>
      </p:pic>
      <p:sp>
        <p:nvSpPr>
          <p:cNvPr id="6" name="TextBox 5">
            <a:extLst>
              <a:ext uri="{FF2B5EF4-FFF2-40B4-BE49-F238E27FC236}">
                <a16:creationId xmlns:a16="http://schemas.microsoft.com/office/drawing/2014/main" id="{2A282787-171D-CB40-AADD-B015428655B4}"/>
              </a:ext>
            </a:extLst>
          </p:cNvPr>
          <p:cNvSpPr txBox="1"/>
          <p:nvPr/>
        </p:nvSpPr>
        <p:spPr>
          <a:xfrm>
            <a:off x="1065390" y="1851487"/>
            <a:ext cx="2850444"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dirty="0">
                <a:solidFill>
                  <a:srgbClr val="FF0000"/>
                </a:solidFill>
              </a:rPr>
              <a:t>Inquiry Question:</a:t>
            </a:r>
            <a:endParaRPr lang="en-US" dirty="0"/>
          </a:p>
        </p:txBody>
      </p:sp>
    </p:spTree>
    <p:extLst>
      <p:ext uri="{BB962C8B-B14F-4D97-AF65-F5344CB8AC3E}">
        <p14:creationId xmlns:p14="http://schemas.microsoft.com/office/powerpoint/2010/main" val="17396105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45FFC-C0ED-400A-2D4B-38E760CD1011}"/>
              </a:ext>
            </a:extLst>
          </p:cNvPr>
          <p:cNvSpPr>
            <a:spLocks noGrp="1"/>
          </p:cNvSpPr>
          <p:nvPr>
            <p:ph type="title"/>
          </p:nvPr>
        </p:nvSpPr>
        <p:spPr>
          <a:xfrm>
            <a:off x="1614309" y="928470"/>
            <a:ext cx="3939823" cy="704675"/>
          </a:xfrm>
          <a:noFill/>
        </p:spPr>
        <p:txBody>
          <a:bodyPr vert="horz" lIns="91440" tIns="45720" rIns="91440" bIns="45720" rtlCol="0" anchor="b">
            <a:normAutofit/>
          </a:bodyPr>
          <a:lstStyle/>
          <a:p>
            <a:pPr algn="ctr"/>
            <a:r>
              <a:rPr lang="en-US" sz="3200" dirty="0">
                <a:solidFill>
                  <a:srgbClr val="C00000"/>
                </a:solidFill>
              </a:rPr>
              <a:t>George Washington </a:t>
            </a:r>
          </a:p>
        </p:txBody>
      </p:sp>
      <p:pic>
        <p:nvPicPr>
          <p:cNvPr id="6" name="Picture 6">
            <a:extLst>
              <a:ext uri="{FF2B5EF4-FFF2-40B4-BE49-F238E27FC236}">
                <a16:creationId xmlns:a16="http://schemas.microsoft.com/office/drawing/2014/main" id="{6206E411-45CD-3AE5-312E-4CA5AD917405}"/>
              </a:ext>
            </a:extLst>
          </p:cNvPr>
          <p:cNvPicPr>
            <a:picLocks noGrp="1" noChangeAspect="1"/>
          </p:cNvPicPr>
          <p:nvPr>
            <p:ph idx="4294967295"/>
          </p:nvPr>
        </p:nvPicPr>
        <p:blipFill rotWithShape="1">
          <a:blip r:embed="rId3"/>
          <a:srcRect l="13894" r="23010" b="1"/>
          <a:stretch/>
        </p:blipFill>
        <p:spPr>
          <a:xfrm>
            <a:off x="4059945" y="197555"/>
            <a:ext cx="9848267" cy="6656832"/>
          </a:xfrm>
          <a:prstGeom prst="rect">
            <a:avLst/>
          </a:prstGeom>
        </p:spPr>
      </p:pic>
      <p:sp>
        <p:nvSpPr>
          <p:cNvPr id="7" name="TextBox 6">
            <a:extLst>
              <a:ext uri="{FF2B5EF4-FFF2-40B4-BE49-F238E27FC236}">
                <a16:creationId xmlns:a16="http://schemas.microsoft.com/office/drawing/2014/main" id="{21D07ADC-5E77-9908-7337-DC613332A437}"/>
              </a:ext>
            </a:extLst>
          </p:cNvPr>
          <p:cNvSpPr txBox="1"/>
          <p:nvPr/>
        </p:nvSpPr>
        <p:spPr>
          <a:xfrm>
            <a:off x="352777" y="1633145"/>
            <a:ext cx="6462889"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000" dirty="0">
                <a:ea typeface="+mn-lt"/>
                <a:cs typeface="+mn-lt"/>
              </a:rPr>
              <a:t>Humble leader that valued advice from his officers.</a:t>
            </a:r>
          </a:p>
          <a:p>
            <a:pPr marL="342900" indent="-342900">
              <a:buFont typeface="Arial" panose="020B0604020202020204" pitchFamily="34" charset="0"/>
              <a:buChar char="•"/>
            </a:pPr>
            <a:r>
              <a:rPr lang="en-US" sz="2000" dirty="0">
                <a:ea typeface="+mn-lt"/>
                <a:cs typeface="+mn-lt"/>
              </a:rPr>
              <a:t>Experienced military officer before Revolutionary War (French and Indian War)</a:t>
            </a:r>
            <a:r>
              <a:rPr lang="en-US" sz="2000" dirty="0"/>
              <a:t>. </a:t>
            </a:r>
          </a:p>
          <a:p>
            <a:pPr marL="342900" indent="-342900">
              <a:buFont typeface="Arial"/>
              <a:buChar char="•"/>
            </a:pPr>
            <a:r>
              <a:rPr lang="en-US" sz="2000" dirty="0">
                <a:ea typeface="+mn-lt"/>
                <a:cs typeface="+mn-lt"/>
              </a:rPr>
              <a:t>Fearless in battle. </a:t>
            </a:r>
          </a:p>
          <a:p>
            <a:pPr marL="342900" indent="-342900">
              <a:buFont typeface="Arial"/>
              <a:buChar char="•"/>
            </a:pPr>
            <a:r>
              <a:rPr lang="en-US" sz="2000" dirty="0"/>
              <a:t>Had an "unwillingness to depart" from his wife and used "every endeavor" to avoid being appointed leader of the Continental Army.</a:t>
            </a:r>
          </a:p>
          <a:p>
            <a:pPr marL="342900" indent="-342900">
              <a:buFont typeface="Arial"/>
              <a:buChar char="•"/>
            </a:pPr>
            <a:r>
              <a:rPr lang="en-US" sz="2000" dirty="0">
                <a:ea typeface="+mn-lt"/>
                <a:cs typeface="+mn-lt"/>
              </a:rPr>
              <a:t>Driven by a profound sense of "destiny," he accepted the position, solidifying his role as the future "Father of His Country." </a:t>
            </a:r>
            <a:endParaRPr lang="en-US" dirty="0">
              <a:ea typeface="+mn-lt"/>
              <a:cs typeface="+mn-lt"/>
            </a:endParaRPr>
          </a:p>
          <a:p>
            <a:pPr marL="342900" indent="-342900">
              <a:buFont typeface="Arial"/>
              <a:buChar char="•"/>
            </a:pPr>
            <a:endParaRPr lang="en-US" sz="2000" dirty="0"/>
          </a:p>
          <a:p>
            <a:pPr marL="342900" indent="-342900">
              <a:buFont typeface="Arial"/>
              <a:buChar char="•"/>
            </a:pPr>
            <a:endParaRPr lang="en-US" sz="2000" dirty="0"/>
          </a:p>
        </p:txBody>
      </p:sp>
    </p:spTree>
    <p:extLst>
      <p:ext uri="{BB962C8B-B14F-4D97-AF65-F5344CB8AC3E}">
        <p14:creationId xmlns:p14="http://schemas.microsoft.com/office/powerpoint/2010/main" val="2924459878"/>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A0B58-5C9B-5FA2-FA39-F9AF32C437B8}"/>
              </a:ext>
            </a:extLst>
          </p:cNvPr>
          <p:cNvSpPr>
            <a:spLocks noGrp="1"/>
          </p:cNvSpPr>
          <p:nvPr>
            <p:ph type="title"/>
          </p:nvPr>
        </p:nvSpPr>
        <p:spPr>
          <a:xfrm>
            <a:off x="6719333" y="520191"/>
            <a:ext cx="4551335" cy="750469"/>
          </a:xfrm>
        </p:spPr>
        <p:txBody>
          <a:bodyPr anchor="b">
            <a:normAutofit/>
          </a:bodyPr>
          <a:lstStyle/>
          <a:p>
            <a:pPr algn="ctr"/>
            <a:r>
              <a:rPr lang="en-US" sz="3200" dirty="0">
                <a:solidFill>
                  <a:srgbClr val="C00000"/>
                </a:solidFill>
              </a:rPr>
              <a:t>"All of London is Afloat"</a:t>
            </a:r>
          </a:p>
        </p:txBody>
      </p:sp>
      <p:sp>
        <p:nvSpPr>
          <p:cNvPr id="3" name="Content Placeholder 2">
            <a:extLst>
              <a:ext uri="{FF2B5EF4-FFF2-40B4-BE49-F238E27FC236}">
                <a16:creationId xmlns:a16="http://schemas.microsoft.com/office/drawing/2014/main" id="{CD0C5391-150E-CA19-4A57-DA4EC620B4A8}"/>
              </a:ext>
            </a:extLst>
          </p:cNvPr>
          <p:cNvSpPr>
            <a:spLocks noGrp="1"/>
          </p:cNvSpPr>
          <p:nvPr>
            <p:ph type="body" idx="4294967295"/>
          </p:nvPr>
        </p:nvSpPr>
        <p:spPr>
          <a:xfrm>
            <a:off x="6297284" y="1270660"/>
            <a:ext cx="5727942" cy="5587340"/>
          </a:xfrm>
        </p:spPr>
        <p:txBody>
          <a:bodyPr vert="horz" lIns="91440" tIns="45720" rIns="91440" bIns="45720" rtlCol="0" anchor="t">
            <a:noAutofit/>
          </a:bodyPr>
          <a:lstStyle/>
          <a:p>
            <a:r>
              <a:rPr lang="en-US" sz="2000" b="0" dirty="0"/>
              <a:t>Following the patriots' victory in Boston, Britain returned to </a:t>
            </a:r>
            <a:r>
              <a:rPr lang="en-US" sz="2000" dirty="0"/>
              <a:t>America</a:t>
            </a:r>
            <a:r>
              <a:rPr lang="en-US" sz="2000" b="0" dirty="0"/>
              <a:t> with </a:t>
            </a:r>
            <a:r>
              <a:rPr lang="en-US" sz="2000" dirty="0"/>
              <a:t>vengeance (132 ships) </a:t>
            </a:r>
            <a:r>
              <a:rPr lang="en-US" sz="2000" b="0" dirty="0"/>
              <a:t>docking in Long Island</a:t>
            </a:r>
            <a:r>
              <a:rPr lang="en-US" sz="2000" dirty="0"/>
              <a:t>, New York</a:t>
            </a:r>
            <a:r>
              <a:rPr lang="en-US" sz="2000" b="0" dirty="0"/>
              <a:t> under the command of William Howe</a:t>
            </a:r>
            <a:r>
              <a:rPr lang="en-US" sz="2000" dirty="0"/>
              <a:t> (depicted).</a:t>
            </a:r>
            <a:endParaRPr lang="en-US" sz="2000" b="0" dirty="0">
              <a:ea typeface="+mn-lt"/>
              <a:cs typeface="+mn-lt"/>
            </a:endParaRPr>
          </a:p>
          <a:p>
            <a:r>
              <a:rPr lang="en-US" sz="2000" b="0" dirty="0">
                <a:ea typeface="+mn-lt"/>
                <a:cs typeface="+mn-lt"/>
              </a:rPr>
              <a:t>Howe</a:t>
            </a:r>
            <a:r>
              <a:rPr lang="en-US" sz="2000" dirty="0">
                <a:ea typeface="+mn-lt"/>
                <a:cs typeface="+mn-lt"/>
              </a:rPr>
              <a:t> achieved a decisive victory over </a:t>
            </a:r>
            <a:r>
              <a:rPr lang="en-US" sz="2000" b="0" dirty="0">
                <a:ea typeface="+mn-lt"/>
                <a:cs typeface="+mn-lt"/>
              </a:rPr>
              <a:t>Washington's </a:t>
            </a:r>
            <a:r>
              <a:rPr lang="en-US" sz="2000" dirty="0">
                <a:ea typeface="+mn-lt"/>
                <a:cs typeface="+mn-lt"/>
              </a:rPr>
              <a:t>troops </a:t>
            </a:r>
            <a:r>
              <a:rPr lang="en-US" sz="2000" b="0" dirty="0">
                <a:ea typeface="+mn-lt"/>
                <a:cs typeface="+mn-lt"/>
              </a:rPr>
              <a:t>at the Battle of Brooklyn</a:t>
            </a:r>
            <a:r>
              <a:rPr lang="en-US" sz="2000" dirty="0">
                <a:ea typeface="+mn-lt"/>
                <a:cs typeface="+mn-lt"/>
              </a:rPr>
              <a:t> and later forced them to retreat from </a:t>
            </a:r>
            <a:r>
              <a:rPr lang="en-US" sz="2000" b="0" dirty="0">
                <a:ea typeface="+mn-lt"/>
                <a:cs typeface="+mn-lt"/>
              </a:rPr>
              <a:t>Harlem Heights.</a:t>
            </a:r>
          </a:p>
          <a:p>
            <a:endParaRPr lang="en-US" sz="2000" dirty="0">
              <a:ea typeface="+mn-lt"/>
              <a:cs typeface="+mn-lt"/>
            </a:endParaRPr>
          </a:p>
          <a:p>
            <a:endParaRPr lang="en-US" sz="2000" b="0" dirty="0">
              <a:ea typeface="+mn-lt"/>
              <a:cs typeface="+mn-lt"/>
            </a:endParaRPr>
          </a:p>
          <a:p>
            <a:pPr marL="0" indent="0">
              <a:buNone/>
            </a:pPr>
            <a:endParaRPr lang="en-US" sz="2000" dirty="0">
              <a:ea typeface="+mn-lt"/>
              <a:cs typeface="+mn-lt"/>
            </a:endParaRPr>
          </a:p>
          <a:p>
            <a:r>
              <a:rPr lang="en-US" sz="2000" dirty="0">
                <a:ea typeface="+mn-lt"/>
                <a:cs typeface="+mn-lt"/>
              </a:rPr>
              <a:t>Washington, after numerous difficult</a:t>
            </a:r>
            <a:r>
              <a:rPr lang="en-US" sz="2000" b="0" dirty="0">
                <a:ea typeface="+mn-lt"/>
                <a:cs typeface="+mn-lt"/>
              </a:rPr>
              <a:t> defeats</a:t>
            </a:r>
            <a:r>
              <a:rPr lang="en-US" sz="2000" dirty="0">
                <a:ea typeface="+mn-lt"/>
                <a:cs typeface="+mn-lt"/>
              </a:rPr>
              <a:t>,</a:t>
            </a:r>
            <a:r>
              <a:rPr lang="en-US" sz="2000" b="0" dirty="0">
                <a:ea typeface="+mn-lt"/>
                <a:cs typeface="+mn-lt"/>
              </a:rPr>
              <a:t> </a:t>
            </a:r>
            <a:r>
              <a:rPr lang="en-US" sz="2000" dirty="0">
                <a:ea typeface="+mn-lt"/>
                <a:cs typeface="+mn-lt"/>
              </a:rPr>
              <a:t>withdrew </a:t>
            </a:r>
            <a:r>
              <a:rPr lang="en-US" sz="2000" b="0" dirty="0">
                <a:ea typeface="+mn-lt"/>
                <a:cs typeface="+mn-lt"/>
              </a:rPr>
              <a:t>to Pennsylvania with his weary soldiers in December 1776.</a:t>
            </a:r>
            <a:endParaRPr lang="en-US" dirty="0">
              <a:ea typeface="+mn-lt"/>
              <a:cs typeface="+mn-lt"/>
            </a:endParaRPr>
          </a:p>
          <a:p>
            <a:endParaRPr lang="en-US" sz="1700" dirty="0">
              <a:ea typeface="+mn-lt"/>
              <a:cs typeface="+mn-lt"/>
            </a:endParaRPr>
          </a:p>
        </p:txBody>
      </p:sp>
      <p:pic>
        <p:nvPicPr>
          <p:cNvPr id="5" name="Picture 5">
            <a:extLst>
              <a:ext uri="{FF2B5EF4-FFF2-40B4-BE49-F238E27FC236}">
                <a16:creationId xmlns:a16="http://schemas.microsoft.com/office/drawing/2014/main" id="{C87B31D3-845E-ECA0-1CDF-5BD4DD3DDD8F}"/>
              </a:ext>
            </a:extLst>
          </p:cNvPr>
          <p:cNvPicPr>
            <a:picLocks noChangeAspect="1"/>
          </p:cNvPicPr>
          <p:nvPr/>
        </p:nvPicPr>
        <p:blipFill rotWithShape="1">
          <a:blip r:embed="rId3"/>
          <a:srcRect r="1" b="15497"/>
          <a:stretch/>
        </p:blipFill>
        <p:spPr>
          <a:xfrm>
            <a:off x="1744" y="228322"/>
            <a:ext cx="5975721" cy="4091095"/>
          </a:xfrm>
          <a:custGeom>
            <a:avLst/>
            <a:gdLst/>
            <a:ahLst/>
            <a:cxnLst/>
            <a:rect l="l" t="t" r="r" b="b"/>
            <a:pathLst>
              <a:path w="6105136" h="4191746">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007468" y="4190779"/>
                  <a:pt x="1790648" y="4201115"/>
                  <a:pt x="1535079" y="4190306"/>
                </a:cubicBez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pic>
      <p:pic>
        <p:nvPicPr>
          <p:cNvPr id="6" name="Picture 6" descr="A picture containing outdoor, traveling&#10;&#10;Description automatically generated">
            <a:extLst>
              <a:ext uri="{FF2B5EF4-FFF2-40B4-BE49-F238E27FC236}">
                <a16:creationId xmlns:a16="http://schemas.microsoft.com/office/drawing/2014/main" id="{DBD176A1-398F-1374-7C92-D861C500CBAB}"/>
              </a:ext>
            </a:extLst>
          </p:cNvPr>
          <p:cNvPicPr>
            <a:picLocks noChangeAspect="1"/>
          </p:cNvPicPr>
          <p:nvPr/>
        </p:nvPicPr>
        <p:blipFill rotWithShape="1">
          <a:blip r:embed="rId4"/>
          <a:srcRect t="3251" r="-2" b="-2"/>
          <a:stretch/>
        </p:blipFill>
        <p:spPr>
          <a:xfrm>
            <a:off x="-56494" y="4361927"/>
            <a:ext cx="6092196" cy="2496073"/>
          </a:xfrm>
          <a:custGeom>
            <a:avLst/>
            <a:gdLst/>
            <a:ahLst/>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pic>
      <p:sp>
        <p:nvSpPr>
          <p:cNvPr id="7" name="Line Callout 1 (No Border) 6">
            <a:extLst>
              <a:ext uri="{FF2B5EF4-FFF2-40B4-BE49-F238E27FC236}">
                <a16:creationId xmlns:a16="http://schemas.microsoft.com/office/drawing/2014/main" id="{383E7D71-D4AB-2A4E-6F62-C5125EC39C33}"/>
              </a:ext>
            </a:extLst>
          </p:cNvPr>
          <p:cNvSpPr/>
          <p:nvPr/>
        </p:nvSpPr>
        <p:spPr>
          <a:xfrm>
            <a:off x="9167752" y="3597688"/>
            <a:ext cx="2857474" cy="1188067"/>
          </a:xfrm>
          <a:prstGeom prst="callout1">
            <a:avLst>
              <a:gd name="adj1" fmla="val 55579"/>
              <a:gd name="adj2" fmla="val -4437"/>
              <a:gd name="adj3" fmla="val -25087"/>
              <a:gd name="adj4" fmla="val 9689"/>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8" name="Line Callout 1 (No Border) 7">
            <a:extLst>
              <a:ext uri="{FF2B5EF4-FFF2-40B4-BE49-F238E27FC236}">
                <a16:creationId xmlns:a16="http://schemas.microsoft.com/office/drawing/2014/main" id="{768147D3-71A2-BBF7-4CD4-FB3F292E1979}"/>
              </a:ext>
            </a:extLst>
          </p:cNvPr>
          <p:cNvSpPr/>
          <p:nvPr/>
        </p:nvSpPr>
        <p:spPr>
          <a:xfrm>
            <a:off x="7754955" y="3965830"/>
            <a:ext cx="3740727" cy="1104405"/>
          </a:xfrm>
          <a:prstGeom prst="callout1">
            <a:avLst>
              <a:gd name="adj1" fmla="val -6777"/>
              <a:gd name="adj2" fmla="val 48953"/>
              <a:gd name="adj3" fmla="val -27669"/>
              <a:gd name="adj4" fmla="val 42516"/>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n w="0"/>
                <a:solidFill>
                  <a:schemeClr val="accent1"/>
                </a:solidFill>
                <a:effectLst>
                  <a:outerShdw blurRad="38100" dist="25400" dir="5400000" algn="ctr" rotWithShape="0">
                    <a:srgbClr val="6E747A">
                      <a:alpha val="43000"/>
                    </a:srgbClr>
                  </a:outerShdw>
                </a:effectLst>
              </a:rPr>
              <a:t>Did You Know?</a:t>
            </a:r>
          </a:p>
          <a:p>
            <a:pPr algn="ctr"/>
            <a:r>
              <a:rPr lang="en-US" sz="1600" dirty="0"/>
              <a:t>A retreat is when soldiers withdraw from a battle or enemy territory to protect themselves and reassess their strategy.</a:t>
            </a:r>
          </a:p>
        </p:txBody>
      </p:sp>
    </p:spTree>
    <p:extLst>
      <p:ext uri="{BB962C8B-B14F-4D97-AF65-F5344CB8AC3E}">
        <p14:creationId xmlns:p14="http://schemas.microsoft.com/office/powerpoint/2010/main" val="339915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A0B58-5C9B-5FA2-FA39-F9AF32C437B8}"/>
              </a:ext>
            </a:extLst>
          </p:cNvPr>
          <p:cNvSpPr>
            <a:spLocks noGrp="1"/>
          </p:cNvSpPr>
          <p:nvPr>
            <p:ph type="title"/>
          </p:nvPr>
        </p:nvSpPr>
        <p:spPr>
          <a:xfrm>
            <a:off x="827196" y="478725"/>
            <a:ext cx="4645378" cy="1325563"/>
          </a:xfrm>
        </p:spPr>
        <p:txBody>
          <a:bodyPr>
            <a:normAutofit/>
          </a:bodyPr>
          <a:lstStyle/>
          <a:p>
            <a:pPr algn="ctr"/>
            <a:r>
              <a:rPr lang="en-US" sz="4000" dirty="0">
                <a:solidFill>
                  <a:srgbClr val="C00000"/>
                </a:solidFill>
              </a:rPr>
              <a:t>Courage in the Face of Defeat</a:t>
            </a:r>
            <a:endParaRPr lang="en-US" dirty="0">
              <a:solidFill>
                <a:srgbClr val="C00000"/>
              </a:solidFill>
            </a:endParaRPr>
          </a:p>
        </p:txBody>
      </p:sp>
      <p:sp>
        <p:nvSpPr>
          <p:cNvPr id="3" name="Content Placeholder 2">
            <a:extLst>
              <a:ext uri="{FF2B5EF4-FFF2-40B4-BE49-F238E27FC236}">
                <a16:creationId xmlns:a16="http://schemas.microsoft.com/office/drawing/2014/main" id="{CD0C5391-150E-CA19-4A57-DA4EC620B4A8}"/>
              </a:ext>
            </a:extLst>
          </p:cNvPr>
          <p:cNvSpPr>
            <a:spLocks noGrp="1"/>
          </p:cNvSpPr>
          <p:nvPr>
            <p:ph type="subTitle" idx="4294967295"/>
          </p:nvPr>
        </p:nvSpPr>
        <p:spPr>
          <a:xfrm>
            <a:off x="0" y="1946451"/>
            <a:ext cx="6448778" cy="4300184"/>
          </a:xfrm>
        </p:spPr>
        <p:txBody>
          <a:bodyPr vert="horz" lIns="91440" tIns="45720" rIns="91440" bIns="45720" rtlCol="0" anchor="t">
            <a:noAutofit/>
          </a:bodyPr>
          <a:lstStyle/>
          <a:p>
            <a:r>
              <a:rPr lang="en-US" sz="2000" dirty="0">
                <a:ea typeface="+mn-lt"/>
                <a:cs typeface="+mn-lt"/>
              </a:rPr>
              <a:t>During </a:t>
            </a:r>
            <a:r>
              <a:rPr lang="en-US" sz="2000" b="0" dirty="0">
                <a:ea typeface="+mn-lt"/>
                <a:cs typeface="+mn-lt"/>
              </a:rPr>
              <a:t>the New York </a:t>
            </a:r>
            <a:r>
              <a:rPr lang="en-US" sz="2000" dirty="0">
                <a:ea typeface="+mn-lt"/>
                <a:cs typeface="+mn-lt"/>
              </a:rPr>
              <a:t>Campaign</a:t>
            </a:r>
            <a:r>
              <a:rPr lang="en-US" sz="2000" b="0" dirty="0">
                <a:ea typeface="+mn-lt"/>
                <a:cs typeface="+mn-lt"/>
              </a:rPr>
              <a:t>, Washington </a:t>
            </a:r>
            <a:r>
              <a:rPr lang="en-US" sz="2000" dirty="0">
                <a:ea typeface="+mn-lt"/>
                <a:cs typeface="+mn-lt"/>
              </a:rPr>
              <a:t>exhibited remarkable </a:t>
            </a:r>
            <a:r>
              <a:rPr lang="en-US" sz="2000" b="0" dirty="0">
                <a:ea typeface="+mn-lt"/>
                <a:cs typeface="+mn-lt"/>
              </a:rPr>
              <a:t>courage and </a:t>
            </a:r>
            <a:r>
              <a:rPr lang="en-US" sz="2000" dirty="0">
                <a:ea typeface="+mn-lt"/>
                <a:cs typeface="+mn-lt"/>
              </a:rPr>
              <a:t>maneuvered </a:t>
            </a:r>
            <a:r>
              <a:rPr lang="en-US" sz="2000" b="0" dirty="0">
                <a:ea typeface="+mn-lt"/>
                <a:cs typeface="+mn-lt"/>
              </a:rPr>
              <a:t>his </a:t>
            </a:r>
            <a:r>
              <a:rPr lang="en-US" sz="2000" dirty="0">
                <a:ea typeface="+mn-lt"/>
                <a:cs typeface="+mn-lt"/>
              </a:rPr>
              <a:t>troops </a:t>
            </a:r>
            <a:r>
              <a:rPr lang="en-US" sz="2000" b="0" dirty="0">
                <a:ea typeface="+mn-lt"/>
                <a:cs typeface="+mn-lt"/>
              </a:rPr>
              <a:t>in </a:t>
            </a:r>
            <a:r>
              <a:rPr lang="en-US" sz="2000" dirty="0">
                <a:ea typeface="+mn-lt"/>
                <a:cs typeface="+mn-lt"/>
              </a:rPr>
              <a:t>strategic retreats, preserving </a:t>
            </a:r>
            <a:r>
              <a:rPr lang="en-US" sz="2000" b="0" dirty="0">
                <a:ea typeface="+mn-lt"/>
                <a:cs typeface="+mn-lt"/>
              </a:rPr>
              <a:t>the </a:t>
            </a:r>
            <a:r>
              <a:rPr lang="en-US" sz="2000" dirty="0">
                <a:ea typeface="+mn-lt"/>
                <a:cs typeface="+mn-lt"/>
              </a:rPr>
              <a:t>spirit </a:t>
            </a:r>
            <a:r>
              <a:rPr lang="en-US" sz="2000" b="0" dirty="0">
                <a:ea typeface="+mn-lt"/>
                <a:cs typeface="+mn-lt"/>
              </a:rPr>
              <a:t>of </a:t>
            </a:r>
            <a:r>
              <a:rPr lang="en-US" sz="2000" dirty="0">
                <a:ea typeface="+mn-lt"/>
                <a:cs typeface="+mn-lt"/>
              </a:rPr>
              <a:t>freedom.</a:t>
            </a:r>
            <a:endParaRPr lang="en-US" dirty="0">
              <a:ea typeface="+mn-lt"/>
              <a:cs typeface="+mn-lt"/>
            </a:endParaRPr>
          </a:p>
          <a:p>
            <a:r>
              <a:rPr lang="en-US" sz="2000" b="0" dirty="0"/>
              <a:t>His ability to evade potentially war-ending battles was a key ingredient in America ultimately winning the war.</a:t>
            </a:r>
          </a:p>
          <a:p>
            <a:r>
              <a:rPr lang="en-US" sz="2000" dirty="0">
                <a:ea typeface="+mn-lt"/>
                <a:cs typeface="+mn-lt"/>
              </a:rPr>
              <a:t>Amidst</a:t>
            </a:r>
            <a:r>
              <a:rPr lang="en-US" sz="2000" b="0" dirty="0">
                <a:ea typeface="+mn-lt"/>
                <a:cs typeface="+mn-lt"/>
              </a:rPr>
              <a:t> his retreat into Pennsylvania, Washington's </a:t>
            </a:r>
            <a:r>
              <a:rPr lang="en-US" sz="2000" dirty="0">
                <a:ea typeface="+mn-lt"/>
                <a:cs typeface="+mn-lt"/>
              </a:rPr>
              <a:t>leadership</a:t>
            </a:r>
            <a:r>
              <a:rPr lang="en-US" sz="2000" b="0" dirty="0">
                <a:ea typeface="+mn-lt"/>
                <a:cs typeface="+mn-lt"/>
              </a:rPr>
              <a:t> emerged as he embarked on </a:t>
            </a:r>
            <a:r>
              <a:rPr lang="en-US" sz="2000" dirty="0">
                <a:ea typeface="+mn-lt"/>
                <a:cs typeface="+mn-lt"/>
              </a:rPr>
              <a:t>one of the most pivotal campaigns in the Revolution, </a:t>
            </a:r>
            <a:r>
              <a:rPr lang="en-US" sz="2000" b="0" dirty="0">
                <a:ea typeface="+mn-lt"/>
                <a:cs typeface="+mn-lt"/>
              </a:rPr>
              <a:t>famously known as the "Ten Crucial Days."</a:t>
            </a:r>
          </a:p>
          <a:p>
            <a:endParaRPr lang="en-US" sz="1700" dirty="0"/>
          </a:p>
        </p:txBody>
      </p:sp>
      <p:pic>
        <p:nvPicPr>
          <p:cNvPr id="4" name="Picture 4" descr="A picture containing outdoor, horse, group, mammal&#10;&#10;Description automatically generated">
            <a:extLst>
              <a:ext uri="{FF2B5EF4-FFF2-40B4-BE49-F238E27FC236}">
                <a16:creationId xmlns:a16="http://schemas.microsoft.com/office/drawing/2014/main" id="{9A6E641B-3B25-5A12-2EC2-9985465C33C5}"/>
              </a:ext>
            </a:extLst>
          </p:cNvPr>
          <p:cNvPicPr>
            <a:picLocks noChangeAspect="1"/>
          </p:cNvPicPr>
          <p:nvPr/>
        </p:nvPicPr>
        <p:blipFill rotWithShape="1">
          <a:blip r:embed="rId3"/>
          <a:srcRect t="2666" r="-2" b="11647"/>
          <a:stretch/>
        </p:blipFill>
        <p:spPr>
          <a:xfrm>
            <a:off x="6299770" y="197565"/>
            <a:ext cx="5892230" cy="6660435"/>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TextBox 4">
            <a:extLst>
              <a:ext uri="{FF2B5EF4-FFF2-40B4-BE49-F238E27FC236}">
                <a16:creationId xmlns:a16="http://schemas.microsoft.com/office/drawing/2014/main" id="{5B51FF0E-D9A7-1713-24D6-42BC42D58712}"/>
              </a:ext>
            </a:extLst>
          </p:cNvPr>
          <p:cNvSpPr txBox="1"/>
          <p:nvPr/>
        </p:nvSpPr>
        <p:spPr>
          <a:xfrm>
            <a:off x="6237110" y="6491110"/>
            <a:ext cx="179211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Don Troiani</a:t>
            </a:r>
          </a:p>
        </p:txBody>
      </p:sp>
    </p:spTree>
    <p:extLst>
      <p:ext uri="{BB962C8B-B14F-4D97-AF65-F5344CB8AC3E}">
        <p14:creationId xmlns:p14="http://schemas.microsoft.com/office/powerpoint/2010/main" val="3559414823"/>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7B0E0-4A3F-37E2-7F56-648FEB2C368E}"/>
              </a:ext>
            </a:extLst>
          </p:cNvPr>
          <p:cNvSpPr>
            <a:spLocks noGrp="1"/>
          </p:cNvSpPr>
          <p:nvPr>
            <p:ph type="title"/>
          </p:nvPr>
        </p:nvSpPr>
        <p:spPr>
          <a:xfrm>
            <a:off x="5645" y="209903"/>
            <a:ext cx="12180710" cy="831674"/>
          </a:xfrm>
        </p:spPr>
        <p:txBody>
          <a:bodyPr>
            <a:normAutofit/>
          </a:bodyPr>
          <a:lstStyle/>
          <a:p>
            <a:pPr algn="ctr"/>
            <a:r>
              <a:rPr lang="en-US" sz="3200">
                <a:solidFill>
                  <a:srgbClr val="C00000"/>
                </a:solidFill>
              </a:rPr>
              <a:t>Ten Crucial Days </a:t>
            </a:r>
          </a:p>
        </p:txBody>
      </p:sp>
      <p:pic>
        <p:nvPicPr>
          <p:cNvPr id="4" name="Online Media 3" title="The Ten Crucial Days That Changed the American Revolution">
            <a:hlinkClick r:id="" action="ppaction://media"/>
            <a:extLst>
              <a:ext uri="{FF2B5EF4-FFF2-40B4-BE49-F238E27FC236}">
                <a16:creationId xmlns:a16="http://schemas.microsoft.com/office/drawing/2014/main" id="{43304187-E892-2E1C-779A-5F8EF0354EC2}"/>
              </a:ext>
            </a:extLst>
          </p:cNvPr>
          <p:cNvPicPr>
            <a:picLocks noGrp="1" noRot="1" noChangeAspect="1"/>
          </p:cNvPicPr>
          <p:nvPr>
            <p:ph idx="1"/>
            <a:videoFile r:link="rId1"/>
          </p:nvPr>
        </p:nvPicPr>
        <p:blipFill>
          <a:blip r:embed="rId4"/>
          <a:stretch>
            <a:fillRect/>
          </a:stretch>
        </p:blipFill>
        <p:spPr>
          <a:xfrm>
            <a:off x="1919112" y="943505"/>
            <a:ext cx="8367886" cy="4854219"/>
          </a:xfrm>
        </p:spPr>
      </p:pic>
    </p:spTree>
    <p:extLst>
      <p:ext uri="{BB962C8B-B14F-4D97-AF65-F5344CB8AC3E}">
        <p14:creationId xmlns:p14="http://schemas.microsoft.com/office/powerpoint/2010/main" val="8572420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A2BE2-D4E3-5DA6-834A-EEE86B7C55FA}"/>
              </a:ext>
            </a:extLst>
          </p:cNvPr>
          <p:cNvSpPr>
            <a:spLocks noGrp="1"/>
          </p:cNvSpPr>
          <p:nvPr>
            <p:ph type="title"/>
          </p:nvPr>
        </p:nvSpPr>
        <p:spPr>
          <a:xfrm>
            <a:off x="6902151" y="197565"/>
            <a:ext cx="4490156" cy="699081"/>
          </a:xfrm>
        </p:spPr>
        <p:txBody>
          <a:bodyPr vert="horz" lIns="91440" tIns="45720" rIns="91440" bIns="45720" rtlCol="0" anchor="ctr">
            <a:normAutofit/>
          </a:bodyPr>
          <a:lstStyle/>
          <a:p>
            <a:pPr algn="ctr"/>
            <a:r>
              <a:rPr lang="en-US" sz="3200" dirty="0">
                <a:solidFill>
                  <a:srgbClr val="FF0000"/>
                </a:solidFill>
              </a:rPr>
              <a:t>“Victory or Death”</a:t>
            </a:r>
            <a:endParaRPr lang="en-US" dirty="0"/>
          </a:p>
        </p:txBody>
      </p:sp>
      <p:sp>
        <p:nvSpPr>
          <p:cNvPr id="3" name="Content Placeholder 2">
            <a:extLst>
              <a:ext uri="{FF2B5EF4-FFF2-40B4-BE49-F238E27FC236}">
                <a16:creationId xmlns:a16="http://schemas.microsoft.com/office/drawing/2014/main" id="{5DEBFF09-B6EA-BE8E-E728-F428848D040F}"/>
              </a:ext>
            </a:extLst>
          </p:cNvPr>
          <p:cNvSpPr>
            <a:spLocks noGrp="1"/>
          </p:cNvSpPr>
          <p:nvPr>
            <p:ph type="body" sz="half" idx="4294967295"/>
          </p:nvPr>
        </p:nvSpPr>
        <p:spPr>
          <a:xfrm>
            <a:off x="6511680" y="896646"/>
            <a:ext cx="5271098" cy="5958686"/>
          </a:xfrm>
        </p:spPr>
        <p:txBody>
          <a:bodyPr vert="horz" lIns="91440" tIns="45720" rIns="91440" bIns="45720" rtlCol="0" anchor="t">
            <a:noAutofit/>
          </a:bodyPr>
          <a:lstStyle/>
          <a:p>
            <a:r>
              <a:rPr lang="en-US" sz="2000" b="0" dirty="0"/>
              <a:t>With morale running low, Washington </a:t>
            </a:r>
            <a:r>
              <a:rPr lang="en-US" sz="2000" dirty="0"/>
              <a:t>recognized the need to</a:t>
            </a:r>
            <a:r>
              <a:rPr lang="en-US" sz="2000" b="0" dirty="0"/>
              <a:t> make a bold offensive move to alter the</a:t>
            </a:r>
            <a:r>
              <a:rPr lang="en-US" sz="2000" dirty="0"/>
              <a:t> course</a:t>
            </a:r>
            <a:r>
              <a:rPr lang="en-US" sz="2000" b="0" dirty="0"/>
              <a:t> of the war.</a:t>
            </a:r>
          </a:p>
          <a:p>
            <a:r>
              <a:rPr lang="en-US" sz="2000" dirty="0"/>
              <a:t>On Christmas night 1776, Washington decided to cross the icy Delaware River back</a:t>
            </a:r>
            <a:r>
              <a:rPr lang="en-US" sz="2000" b="0" dirty="0"/>
              <a:t> into New Jersey</a:t>
            </a:r>
            <a:r>
              <a:rPr lang="en-US" sz="2000" dirty="0"/>
              <a:t> </a:t>
            </a:r>
            <a:r>
              <a:rPr lang="en-US" sz="2000" b="0" dirty="0"/>
              <a:t>and launch a surprise attack on Hessian soldiers stationed at Trenton under the command of Colonel Rall.</a:t>
            </a:r>
          </a:p>
          <a:p>
            <a:endParaRPr lang="en-US" sz="2000" dirty="0">
              <a:ea typeface="+mn-lt"/>
              <a:cs typeface="+mn-lt"/>
            </a:endParaRPr>
          </a:p>
          <a:p>
            <a:endParaRPr lang="en-US" sz="2000" dirty="0">
              <a:ea typeface="+mn-lt"/>
              <a:cs typeface="+mn-lt"/>
            </a:endParaRPr>
          </a:p>
          <a:p>
            <a:endParaRPr lang="en-US" sz="2000" dirty="0">
              <a:ea typeface="+mn-lt"/>
              <a:cs typeface="+mn-lt"/>
            </a:endParaRPr>
          </a:p>
          <a:p>
            <a:r>
              <a:rPr lang="en-US" sz="2000" dirty="0">
                <a:ea typeface="+mn-lt"/>
                <a:cs typeface="+mn-lt"/>
              </a:rPr>
              <a:t>As </a:t>
            </a:r>
            <a:r>
              <a:rPr lang="en-US" sz="2000" b="0" dirty="0">
                <a:ea typeface="+mn-lt"/>
                <a:cs typeface="+mn-lt"/>
              </a:rPr>
              <a:t>temperatures </a:t>
            </a:r>
            <a:r>
              <a:rPr lang="en-US" sz="2000" dirty="0">
                <a:ea typeface="+mn-lt"/>
                <a:cs typeface="+mn-lt"/>
              </a:rPr>
              <a:t>plummeted below freezing</a:t>
            </a:r>
            <a:r>
              <a:rPr lang="en-US" sz="2000" b="0" dirty="0">
                <a:ea typeface="+mn-lt"/>
                <a:cs typeface="+mn-lt"/>
              </a:rPr>
              <a:t> </a:t>
            </a:r>
            <a:r>
              <a:rPr lang="en-US" sz="2000" dirty="0">
                <a:ea typeface="+mn-lt"/>
                <a:cs typeface="+mn-lt"/>
              </a:rPr>
              <a:t>during </a:t>
            </a:r>
            <a:r>
              <a:rPr lang="en-US" sz="2000" b="0" dirty="0">
                <a:ea typeface="+mn-lt"/>
                <a:cs typeface="+mn-lt"/>
              </a:rPr>
              <a:t>the river</a:t>
            </a:r>
            <a:r>
              <a:rPr lang="en-US" sz="2000" dirty="0">
                <a:ea typeface="+mn-lt"/>
                <a:cs typeface="+mn-lt"/>
              </a:rPr>
              <a:t> crossing</a:t>
            </a:r>
            <a:r>
              <a:rPr lang="en-US" sz="2000" b="0" dirty="0">
                <a:ea typeface="+mn-lt"/>
                <a:cs typeface="+mn-lt"/>
              </a:rPr>
              <a:t>, Washington's leadership </a:t>
            </a:r>
            <a:r>
              <a:rPr lang="en-US" sz="2000" dirty="0">
                <a:ea typeface="+mn-lt"/>
                <a:cs typeface="+mn-lt"/>
              </a:rPr>
              <a:t>shone through as he encouraged </a:t>
            </a:r>
            <a:r>
              <a:rPr lang="en-US" sz="2000" b="0" dirty="0">
                <a:ea typeface="+mn-lt"/>
                <a:cs typeface="+mn-lt"/>
              </a:rPr>
              <a:t>his men </a:t>
            </a:r>
            <a:r>
              <a:rPr lang="en-US" sz="2000" dirty="0">
                <a:ea typeface="+mn-lt"/>
                <a:cs typeface="+mn-lt"/>
              </a:rPr>
              <a:t>in </a:t>
            </a:r>
            <a:r>
              <a:rPr lang="en-US" sz="2000" b="0" dirty="0">
                <a:ea typeface="+mn-lt"/>
                <a:cs typeface="+mn-lt"/>
              </a:rPr>
              <a:t>"a deep </a:t>
            </a:r>
            <a:r>
              <a:rPr lang="en-US" sz="2000" dirty="0">
                <a:ea typeface="+mn-lt"/>
                <a:cs typeface="+mn-lt"/>
              </a:rPr>
              <a:t>and solemn</a:t>
            </a:r>
            <a:r>
              <a:rPr lang="en-US" sz="2000" b="0" dirty="0">
                <a:ea typeface="+mn-lt"/>
                <a:cs typeface="+mn-lt"/>
              </a:rPr>
              <a:t> voice</a:t>
            </a:r>
            <a:r>
              <a:rPr lang="en-US" sz="2000" dirty="0">
                <a:ea typeface="+mn-lt"/>
                <a:cs typeface="+mn-lt"/>
              </a:rPr>
              <a:t>.</a:t>
            </a:r>
            <a:r>
              <a:rPr lang="en-US" sz="2000" b="0" dirty="0">
                <a:ea typeface="+mn-lt"/>
                <a:cs typeface="+mn-lt"/>
              </a:rPr>
              <a:t>"</a:t>
            </a:r>
            <a:endParaRPr lang="en-US" dirty="0">
              <a:ea typeface="+mn-lt"/>
              <a:cs typeface="+mn-lt"/>
            </a:endParaRPr>
          </a:p>
          <a:p>
            <a:pPr indent="-228600">
              <a:buFont typeface="Arial" panose="020B0604020202020204" pitchFamily="34" charset="0"/>
              <a:buChar char="•"/>
            </a:pPr>
            <a:endParaRPr lang="en-US" sz="1700" dirty="0"/>
          </a:p>
        </p:txBody>
      </p:sp>
      <p:pic>
        <p:nvPicPr>
          <p:cNvPr id="4" name="Picture 4" descr="A picture containing text, group, line, raft&#10;&#10;Description automatically generated">
            <a:extLst>
              <a:ext uri="{FF2B5EF4-FFF2-40B4-BE49-F238E27FC236}">
                <a16:creationId xmlns:a16="http://schemas.microsoft.com/office/drawing/2014/main" id="{0322328E-60BA-476D-F193-CEFA2FD70E1D}"/>
              </a:ext>
            </a:extLst>
          </p:cNvPr>
          <p:cNvPicPr>
            <a:picLocks noChangeAspect="1"/>
          </p:cNvPicPr>
          <p:nvPr/>
        </p:nvPicPr>
        <p:blipFill rotWithShape="1">
          <a:blip r:embed="rId3"/>
          <a:srcRect l="19146" r="20652"/>
          <a:stretch/>
        </p:blipFill>
        <p:spPr>
          <a:xfrm>
            <a:off x="20" y="197565"/>
            <a:ext cx="6511660" cy="6660435"/>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20" name="TextBox 19">
            <a:extLst>
              <a:ext uri="{FF2B5EF4-FFF2-40B4-BE49-F238E27FC236}">
                <a16:creationId xmlns:a16="http://schemas.microsoft.com/office/drawing/2014/main" id="{71E6BA3E-6233-5912-60FF-D9FAB83FC8B6}"/>
              </a:ext>
            </a:extLst>
          </p:cNvPr>
          <p:cNvSpPr txBox="1"/>
          <p:nvPr/>
        </p:nvSpPr>
        <p:spPr>
          <a:xfrm>
            <a:off x="3965821" y="6506546"/>
            <a:ext cx="34289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Painting by</a:t>
            </a:r>
            <a:r>
              <a:rPr lang="en-US" sz="1400" dirty="0">
                <a:ea typeface="+mn-lt"/>
                <a:cs typeface="+mn-lt"/>
              </a:rPr>
              <a:t> Emanual Leutze</a:t>
            </a:r>
          </a:p>
        </p:txBody>
      </p:sp>
      <p:sp>
        <p:nvSpPr>
          <p:cNvPr id="6" name="Line Callout 3 (Accent Bar) 5">
            <a:extLst>
              <a:ext uri="{FF2B5EF4-FFF2-40B4-BE49-F238E27FC236}">
                <a16:creationId xmlns:a16="http://schemas.microsoft.com/office/drawing/2014/main" id="{D2FF53CD-48E6-9473-DF25-A39D0B6EBB2A}"/>
              </a:ext>
            </a:extLst>
          </p:cNvPr>
          <p:cNvSpPr/>
          <p:nvPr/>
        </p:nvSpPr>
        <p:spPr>
          <a:xfrm>
            <a:off x="6825995" y="3952958"/>
            <a:ext cx="4642468" cy="1094326"/>
          </a:xfrm>
          <a:prstGeom prst="accentCallout3">
            <a:avLst>
              <a:gd name="adj1" fmla="val 28034"/>
              <a:gd name="adj2" fmla="val 3582"/>
              <a:gd name="adj3" fmla="val 28034"/>
              <a:gd name="adj4" fmla="val 2786"/>
              <a:gd name="adj5" fmla="val -8802"/>
              <a:gd name="adj6" fmla="val -10096"/>
              <a:gd name="adj7" fmla="val -38667"/>
              <a:gd name="adj8" fmla="val -880"/>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n w="0"/>
                <a:solidFill>
                  <a:schemeClr val="accent1"/>
                </a:solidFill>
                <a:effectLst>
                  <a:outerShdw blurRad="38100" dist="25400" dir="5400000" algn="ctr" rotWithShape="0">
                    <a:srgbClr val="6E747A">
                      <a:alpha val="43000"/>
                    </a:srgbClr>
                  </a:outerShdw>
                </a:effectLst>
              </a:rPr>
              <a:t>Did You Know?</a:t>
            </a:r>
          </a:p>
          <a:p>
            <a:pPr algn="ctr"/>
            <a:r>
              <a:rPr lang="en-US" sz="1600" dirty="0"/>
              <a:t>Hessians were professional soldiers from the German land of Hesse hired by the British to fight in America.</a:t>
            </a:r>
          </a:p>
        </p:txBody>
      </p:sp>
    </p:spTree>
    <p:extLst>
      <p:ext uri="{BB962C8B-B14F-4D97-AF65-F5344CB8AC3E}">
        <p14:creationId xmlns:p14="http://schemas.microsoft.com/office/powerpoint/2010/main" val="1494827098"/>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53F11-57C9-8F58-3DA9-40AAF5C3DFB6}"/>
              </a:ext>
            </a:extLst>
          </p:cNvPr>
          <p:cNvSpPr>
            <a:spLocks noGrp="1"/>
          </p:cNvSpPr>
          <p:nvPr>
            <p:ph type="title"/>
          </p:nvPr>
        </p:nvSpPr>
        <p:spPr>
          <a:xfrm>
            <a:off x="1451857" y="197565"/>
            <a:ext cx="1992489" cy="620008"/>
          </a:xfrm>
        </p:spPr>
        <p:txBody>
          <a:bodyPr anchor="b">
            <a:normAutofit/>
          </a:bodyPr>
          <a:lstStyle/>
          <a:p>
            <a:pPr algn="ctr"/>
            <a:r>
              <a:rPr lang="en-US" sz="3200" dirty="0">
                <a:solidFill>
                  <a:srgbClr val="FF0000"/>
                </a:solidFill>
              </a:rPr>
              <a:t>Trenton</a:t>
            </a:r>
            <a:endParaRPr lang="en-US" dirty="0"/>
          </a:p>
        </p:txBody>
      </p:sp>
      <p:sp>
        <p:nvSpPr>
          <p:cNvPr id="3" name="Content Placeholder 2">
            <a:extLst>
              <a:ext uri="{FF2B5EF4-FFF2-40B4-BE49-F238E27FC236}">
                <a16:creationId xmlns:a16="http://schemas.microsoft.com/office/drawing/2014/main" id="{88488CFB-4843-C6C7-DD67-68F85571550E}"/>
              </a:ext>
            </a:extLst>
          </p:cNvPr>
          <p:cNvSpPr>
            <a:spLocks noGrp="1"/>
          </p:cNvSpPr>
          <p:nvPr>
            <p:ph idx="4294967295"/>
          </p:nvPr>
        </p:nvSpPr>
        <p:spPr>
          <a:xfrm>
            <a:off x="141106" y="837495"/>
            <a:ext cx="4613993" cy="4885092"/>
          </a:xfrm>
        </p:spPr>
        <p:txBody>
          <a:bodyPr vert="horz" lIns="91440" tIns="45720" rIns="91440" bIns="45720" rtlCol="0" anchor="t">
            <a:normAutofit/>
          </a:bodyPr>
          <a:lstStyle/>
          <a:p>
            <a:r>
              <a:rPr lang="en-US" sz="2000" b="0" dirty="0"/>
              <a:t>After a long trek through the night, the Continental Army attacked Trenton at 8:00 am with Washington ordering, "Advance and charge!"</a:t>
            </a:r>
          </a:p>
          <a:p>
            <a:r>
              <a:rPr lang="en-US" sz="2000" dirty="0"/>
              <a:t>Washington, along with Nathanael</a:t>
            </a:r>
            <a:r>
              <a:rPr lang="en-US" sz="2000" b="0" dirty="0"/>
              <a:t> Greene and John Sullivan</a:t>
            </a:r>
            <a:r>
              <a:rPr lang="en-US" sz="2000" dirty="0"/>
              <a:t>,</a:t>
            </a:r>
            <a:r>
              <a:rPr lang="en-US" sz="2000" b="0" dirty="0"/>
              <a:t> led the</a:t>
            </a:r>
            <a:r>
              <a:rPr lang="en-US" sz="2000" dirty="0"/>
              <a:t> </a:t>
            </a:r>
            <a:r>
              <a:rPr lang="en-US" sz="2000" b="0" dirty="0"/>
              <a:t>attack </a:t>
            </a:r>
            <a:r>
              <a:rPr lang="en-US" sz="2000" dirty="0"/>
              <a:t>on Trenton from nearly every side of the garrison. </a:t>
            </a:r>
            <a:endParaRPr lang="en-US" sz="2000" b="0" dirty="0"/>
          </a:p>
          <a:p>
            <a:endParaRPr lang="en-US" sz="2000" dirty="0">
              <a:ea typeface="+mn-lt"/>
              <a:cs typeface="+mn-lt"/>
            </a:endParaRPr>
          </a:p>
          <a:p>
            <a:endParaRPr lang="en-US" sz="2000" dirty="0">
              <a:ea typeface="+mn-lt"/>
              <a:cs typeface="+mn-lt"/>
            </a:endParaRPr>
          </a:p>
          <a:p>
            <a:endParaRPr lang="en-US" sz="2000" dirty="0">
              <a:ea typeface="+mn-lt"/>
              <a:cs typeface="+mn-lt"/>
            </a:endParaRPr>
          </a:p>
          <a:p>
            <a:r>
              <a:rPr lang="en-US" sz="2000" dirty="0">
                <a:ea typeface="+mn-lt"/>
                <a:cs typeface="+mn-lt"/>
              </a:rPr>
              <a:t>The Hessians were overwhelmed as Colonel </a:t>
            </a:r>
            <a:r>
              <a:rPr lang="en-US" sz="2000" dirty="0" err="1">
                <a:ea typeface="+mn-lt"/>
                <a:cs typeface="+mn-lt"/>
              </a:rPr>
              <a:t>Rall</a:t>
            </a:r>
            <a:r>
              <a:rPr lang="en-US" sz="2000" dirty="0">
                <a:ea typeface="+mn-lt"/>
                <a:cs typeface="+mn-lt"/>
              </a:rPr>
              <a:t> attempted to execute a counterattack but was quickly and decisively defeated by Washington.   </a:t>
            </a:r>
          </a:p>
        </p:txBody>
      </p:sp>
      <p:pic>
        <p:nvPicPr>
          <p:cNvPr id="4" name="Picture 4" descr="A picture containing outdoor, transport, several&#10;&#10;Description automatically generated">
            <a:extLst>
              <a:ext uri="{FF2B5EF4-FFF2-40B4-BE49-F238E27FC236}">
                <a16:creationId xmlns:a16="http://schemas.microsoft.com/office/drawing/2014/main" id="{2B43F898-EF4C-5E99-4530-AA0F3418C07F}"/>
              </a:ext>
            </a:extLst>
          </p:cNvPr>
          <p:cNvPicPr>
            <a:picLocks noChangeAspect="1"/>
          </p:cNvPicPr>
          <p:nvPr/>
        </p:nvPicPr>
        <p:blipFill rotWithShape="1">
          <a:blip r:embed="rId3"/>
          <a:srcRect l="29959" r="15335" b="1"/>
          <a:stretch/>
        </p:blipFill>
        <p:spPr>
          <a:xfrm>
            <a:off x="5308052" y="197565"/>
            <a:ext cx="6883948" cy="6660435"/>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5" name="TextBox 4">
            <a:extLst>
              <a:ext uri="{FF2B5EF4-FFF2-40B4-BE49-F238E27FC236}">
                <a16:creationId xmlns:a16="http://schemas.microsoft.com/office/drawing/2014/main" id="{B98E058E-0795-A4D1-D39F-36D878B0D532}"/>
              </a:ext>
            </a:extLst>
          </p:cNvPr>
          <p:cNvSpPr txBox="1"/>
          <p:nvPr/>
        </p:nvSpPr>
        <p:spPr>
          <a:xfrm>
            <a:off x="4557888" y="6547555"/>
            <a:ext cx="115711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Don Troiani</a:t>
            </a:r>
          </a:p>
        </p:txBody>
      </p:sp>
      <p:sp>
        <p:nvSpPr>
          <p:cNvPr id="6" name="Line Callout 3 (No Border) 5">
            <a:extLst>
              <a:ext uri="{FF2B5EF4-FFF2-40B4-BE49-F238E27FC236}">
                <a16:creationId xmlns:a16="http://schemas.microsoft.com/office/drawing/2014/main" id="{F5243C53-1E15-72AC-38E5-F1C06000D8FC}"/>
              </a:ext>
            </a:extLst>
          </p:cNvPr>
          <p:cNvSpPr/>
          <p:nvPr/>
        </p:nvSpPr>
        <p:spPr>
          <a:xfrm>
            <a:off x="869245" y="3429000"/>
            <a:ext cx="3050646" cy="824088"/>
          </a:xfrm>
          <a:prstGeom prst="callout3">
            <a:avLst>
              <a:gd name="adj1" fmla="val 97936"/>
              <a:gd name="adj2" fmla="val 99686"/>
              <a:gd name="adj3" fmla="val -1168"/>
              <a:gd name="adj4" fmla="val 99381"/>
              <a:gd name="adj5" fmla="val -1345"/>
              <a:gd name="adj6" fmla="val 72327"/>
              <a:gd name="adj7" fmla="val -28678"/>
              <a:gd name="adj8" fmla="val 6442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n w="0"/>
                <a:solidFill>
                  <a:schemeClr val="accent1"/>
                </a:solidFill>
                <a:effectLst>
                  <a:outerShdw blurRad="38100" dist="25400" dir="5400000" algn="ctr" rotWithShape="0">
                    <a:srgbClr val="6E747A">
                      <a:alpha val="43000"/>
                    </a:srgbClr>
                  </a:outerShdw>
                </a:effectLst>
              </a:rPr>
              <a:t>Did You Know? </a:t>
            </a:r>
          </a:p>
          <a:p>
            <a:pPr algn="ctr"/>
            <a:r>
              <a:rPr lang="en-US" sz="1600" dirty="0"/>
              <a:t>A garrison is a group of soldiers stationed at a military post.</a:t>
            </a:r>
          </a:p>
        </p:txBody>
      </p:sp>
    </p:spTree>
    <p:extLst>
      <p:ext uri="{BB962C8B-B14F-4D97-AF65-F5344CB8AC3E}">
        <p14:creationId xmlns:p14="http://schemas.microsoft.com/office/powerpoint/2010/main" val="217428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American Battlefield Trust">
      <a:dk1>
        <a:srgbClr val="003F77"/>
      </a:dk1>
      <a:lt1>
        <a:sysClr val="window" lastClr="FFFFFF"/>
      </a:lt1>
      <a:dk2>
        <a:srgbClr val="003F77"/>
      </a:dk2>
      <a:lt2>
        <a:srgbClr val="E7E6E6"/>
      </a:lt2>
      <a:accent1>
        <a:srgbClr val="C00000"/>
      </a:accent1>
      <a:accent2>
        <a:srgbClr val="DEA900"/>
      </a:accent2>
      <a:accent3>
        <a:srgbClr val="538135"/>
      </a:accent3>
      <a:accent4>
        <a:srgbClr val="0563C1"/>
      </a:accent4>
      <a:accent5>
        <a:srgbClr val="5B9BD5"/>
      </a:accent5>
      <a:accent6>
        <a:srgbClr val="BDD7EE"/>
      </a:accent6>
      <a:hlink>
        <a:srgbClr val="0563C1"/>
      </a:hlink>
      <a:folHlink>
        <a:srgbClr val="954F72"/>
      </a:folHlink>
    </a:clrScheme>
    <a:fontScheme name="American Battlefield Trust">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9639bad-cfa9-4ce6-b936-580a309075cc">
      <Terms xmlns="http://schemas.microsoft.com/office/infopath/2007/PartnerControls"/>
    </lcf76f155ced4ddcb4097134ff3c332f>
    <TaxCatchAll xmlns="962a2ba3-4e85-4590-8cac-33237e5999c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968FF4A6ED4174B9CA6630ED60B7B10" ma:contentTypeVersion="18" ma:contentTypeDescription="Create a new document." ma:contentTypeScope="" ma:versionID="794113e266b32fb0d70d7ae2dd30478c">
  <xsd:schema xmlns:xsd="http://www.w3.org/2001/XMLSchema" xmlns:xs="http://www.w3.org/2001/XMLSchema" xmlns:p="http://schemas.microsoft.com/office/2006/metadata/properties" xmlns:ns2="99639bad-cfa9-4ce6-b936-580a309075cc" xmlns:ns3="962a2ba3-4e85-4590-8cac-33237e5999cc" targetNamespace="http://schemas.microsoft.com/office/2006/metadata/properties" ma:root="true" ma:fieldsID="957c7b666f945396924b7d25ff406f93" ns2:_="" ns3:_="">
    <xsd:import namespace="99639bad-cfa9-4ce6-b936-580a309075cc"/>
    <xsd:import namespace="962a2ba3-4e85-4590-8cac-33237e5999c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639bad-cfa9-4ce6-b936-580a309075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4b2ad94-8a05-4b2b-a460-e2f326edf0b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62a2ba3-4e85-4590-8cac-33237e5999c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407a600-a0f0-4922-adaa-ff6d68c60e13}" ma:internalName="TaxCatchAll" ma:showField="CatchAllData" ma:web="962a2ba3-4e85-4590-8cac-33237e5999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973A7F-0549-4C79-B043-8A0905A1909B}">
  <ds:schemaRefs>
    <ds:schemaRef ds:uri="962a2ba3-4e85-4590-8cac-33237e5999cc"/>
    <ds:schemaRef ds:uri="99639bad-cfa9-4ce6-b936-580a309075c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B3825F3-42FC-426E-9BC5-80FD5901A77B}">
  <ds:schemaRefs>
    <ds:schemaRef ds:uri="http://schemas.microsoft.com/sharepoint/v3/contenttype/forms"/>
  </ds:schemaRefs>
</ds:datastoreItem>
</file>

<file path=customXml/itemProps3.xml><?xml version="1.0" encoding="utf-8"?>
<ds:datastoreItem xmlns:ds="http://schemas.openxmlformats.org/officeDocument/2006/customXml" ds:itemID="{E4516921-DE5D-4112-B4F4-0869B2EC19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639bad-cfa9-4ce6-b936-580a309075cc"/>
    <ds:schemaRef ds:uri="962a2ba3-4e85-4590-8cac-33237e5999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38</TotalTime>
  <Words>2677</Words>
  <Application>Microsoft Office PowerPoint</Application>
  <PresentationFormat>Widescreen</PresentationFormat>
  <Paragraphs>141</Paragraphs>
  <Slides>15</Slides>
  <Notes>13</Notes>
  <HiddenSlides>0</HiddenSlides>
  <MMClips>2</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George Washington's Leadership</vt:lpstr>
      <vt:lpstr>Origins of the War</vt:lpstr>
      <vt:lpstr> How Did  George Washington's  Leadership Shape the Revolutionary War?  </vt:lpstr>
      <vt:lpstr>George Washington </vt:lpstr>
      <vt:lpstr>"All of London is Afloat"</vt:lpstr>
      <vt:lpstr>Courage in the Face of Defeat</vt:lpstr>
      <vt:lpstr>Ten Crucial Days </vt:lpstr>
      <vt:lpstr>“Victory or Death”</vt:lpstr>
      <vt:lpstr>Trenton</vt:lpstr>
      <vt:lpstr>Assunpink Creek (Second Battle at Trenton)</vt:lpstr>
      <vt:lpstr>Princeton</vt:lpstr>
      <vt:lpstr>Chaos in Philadelphia</vt:lpstr>
      <vt:lpstr>Valley Forge</vt:lpstr>
      <vt:lpstr>Valley Forge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Fight and Fight Again</dc:title>
  <dc:creator>Dan Davis</dc:creator>
  <cp:lastModifiedBy>Blickenstaff, Isaac Nehemiah</cp:lastModifiedBy>
  <cp:revision>22</cp:revision>
  <dcterms:created xsi:type="dcterms:W3CDTF">2019-06-11T12:13:11Z</dcterms:created>
  <dcterms:modified xsi:type="dcterms:W3CDTF">2024-01-09T20:29:48Z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0x0101001968FF4A6ED4174B9CA6630ED60B7B10</vt:lpwstr>
  </property>
  <property fmtid="{D5CDD505-2E9C-101B-9397-08002B2CF9AE}" pid="3" name="MediaServiceImageTags">
    <vt:lpwstr/>
  </property>
</Properties>
</file>