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2"/>
  </p:notesMasterIdLst>
  <p:sldIdLst>
    <p:sldId id="927" r:id="rId5"/>
    <p:sldId id="928" r:id="rId6"/>
    <p:sldId id="931" r:id="rId7"/>
    <p:sldId id="948" r:id="rId8"/>
    <p:sldId id="941" r:id="rId9"/>
    <p:sldId id="932" r:id="rId10"/>
    <p:sldId id="937" r:id="rId11"/>
    <p:sldId id="942" r:id="rId12"/>
    <p:sldId id="938" r:id="rId13"/>
    <p:sldId id="940" r:id="rId14"/>
    <p:sldId id="944" r:id="rId15"/>
    <p:sldId id="945" r:id="rId16"/>
    <p:sldId id="943" r:id="rId17"/>
    <p:sldId id="935" r:id="rId18"/>
    <p:sldId id="947" r:id="rId19"/>
    <p:sldId id="946" r:id="rId20"/>
    <p:sldId id="93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8B724E-ABDD-3058-CA1C-E1DFDC12D481}" v="142" dt="2023-08-10T14:47:16.525"/>
    <p1510:client id="{24F6DFCA-4D48-97D9-406A-6221E12B31D7}" v="23" dt="2023-08-24T12:46:10.623"/>
    <p1510:client id="{283EAEA4-9D23-F1B2-F9EF-2ED25FD95F02}" v="44" dt="2023-08-10T15:54:34.787"/>
    <p1510:client id="{2F6FBC33-2D59-3CD1-E7AE-C9E116685C8F}" v="139" dt="2023-08-09T19:34:26.950"/>
    <p1510:client id="{2FD3332A-D985-FDFC-1089-DBE089431953}" v="67" dt="2023-08-19T15:46:38.699"/>
    <p1510:client id="{37507BEA-8F6A-B3D8-3435-69F0914A8F97}" v="267" dt="2023-08-24T12:43:07.296"/>
    <p1510:client id="{4660EDE6-8106-F2A5-6E2F-B4BA2D1B084E}" v="464" dt="2023-08-10T15:36:45.030"/>
    <p1510:client id="{4DDC5CD6-5BFF-D34A-B09D-A4AED6EAE685}" v="828" dt="2023-08-09T20:40:51.624"/>
    <p1510:client id="{649F7F24-01D8-16A8-7C5E-542695436EB1}" v="1266" dt="2023-08-16T15:55:09.122"/>
    <p1510:client id="{745CAD99-3189-35A9-37ED-241A4B0A27A3}" v="402" dt="2023-08-10T19:38:06.773"/>
    <p1510:client id="{7BAAD7D1-1A79-E00B-899E-E99A5B2C45AE}" v="201" dt="2023-08-23T13:27:35.358"/>
    <p1510:client id="{A785E130-28FE-F12F-563B-2C85F3E693E4}" v="85" dt="2023-08-16T18:11:24.968"/>
    <p1510:client id="{C9A1CB73-B2FA-5D79-9DF2-DE9462182391}" v="70" dt="2023-08-22T13:14:59.557"/>
    <p1510:client id="{EB42F671-96F3-1571-B9D4-920FD1C92CC6}" v="830" dt="2023-08-09T19:25:06.106"/>
    <p1510:client id="{F43EFE41-97AF-59F0-050D-988F4E9868FE}" v="514" dt="2024-01-11T18:38:48.560"/>
    <p1510:client id="{F89E953F-B773-3D7D-2889-ED7A1CD98491}" v="7" dt="2023-08-19T15:48:53.350"/>
    <p1510:client id="{F91D0EF6-F358-4F74-8EC8-85E2E00FB570}" v="75" dt="2023-08-07T17:45:26.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30B1E5-646F-470E-B25A-2E87F71F5E20}" type="datetimeFigureOut">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CE76C4-B30A-42AF-8A1C-86CEB64197BE}" type="slidenum">
              <a:t>‹#›</a:t>
            </a:fld>
            <a:endParaRPr lang="en-US"/>
          </a:p>
        </p:txBody>
      </p:sp>
    </p:spTree>
    <p:extLst>
      <p:ext uri="{BB962C8B-B14F-4D97-AF65-F5344CB8AC3E}">
        <p14:creationId xmlns:p14="http://schemas.microsoft.com/office/powerpoint/2010/main" val="423665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attlefields.org/learn/articles/women-american-revolutio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battlefields.org/learn/biographies/rebecca-mott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attlefields.org/learn/biographies/nancy-hart"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battlefields.org/learn/revolutionary-war/battles/kettle-creek" TargetMode="External"/><Relationship Id="rId4" Type="http://schemas.openxmlformats.org/officeDocument/2006/relationships/hyperlink" Target="https://www.battlefields.org/learn/articles/southern-theater-american-revolutio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pedia.org/anchor/primary-source-peti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ttlefields.org/learn/articles/roles-native-americans-during-revolution"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battlefields.org/learn/articles/overview-american-revolutionary-war" TargetMode="External"/><Relationship Id="rId4" Type="http://schemas.openxmlformats.org/officeDocument/2006/relationships/hyperlink" Target="https://www.battlefields.org/learn/articles/native-american-impact-british-war-strategy-southern-campaign"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attlefields.org/learn/biographies/james-armistead-lafayett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attlefields.org/learn/articles/bloody-ban-backcountr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attlefields.org/learn/articles/british-supply-chain-south"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battlefields.org/node/459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qBWIzq0tJN0"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battlefields.org/learn/biographies/banastre-tarleton" TargetMode="External"/><Relationship Id="rId4" Type="http://schemas.openxmlformats.org/officeDocument/2006/relationships/hyperlink" Target="https://www.battlefields.org/learn/biographies/francis-marion"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battlefields.org/learn/biographies/daniel-morgan" TargetMode="External"/><Relationship Id="rId3" Type="http://schemas.openxmlformats.org/officeDocument/2006/relationships/hyperlink" Target="https://www.battlefields.org/visit/virtual-tours/waxhaws-virtual-tour" TargetMode="External"/><Relationship Id="rId7" Type="http://schemas.openxmlformats.org/officeDocument/2006/relationships/hyperlink" Target="https://www.battlefields.org/learn/battles/camden"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battlefields.org/learn/battles/waxhaws" TargetMode="External"/><Relationship Id="rId5" Type="http://schemas.openxmlformats.org/officeDocument/2006/relationships/hyperlink" Target="https://www.battlefields.org/learn/battles/charleston" TargetMode="External"/><Relationship Id="rId4" Type="http://schemas.openxmlformats.org/officeDocument/2006/relationships/hyperlink" Target="https://www.battlefields.org/learn/biographies/banastre-tarleton"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eachingamericanhistory.org/document/letter-to-catherine-green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teachingamericanhistory.org/document/letter-to-cornelia-barclay-de-lancey/"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attlefields.org/learn/articles/chained-and-tried-fate-loyalist-prisoners-kettle-cree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eachingamericanhistory.org/document/redcoats-in-south-carolina/"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ncpedia.org/anchor/primary-source-diary-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Ask students to create a hypothesis of the answer to this question. Have students either discuss in groups their ideas or as a class. Ask students how they produced those hypotheses.</a:t>
            </a:r>
          </a:p>
        </p:txBody>
      </p:sp>
      <p:sp>
        <p:nvSpPr>
          <p:cNvPr id="4" name="Slide Number Placeholder 3"/>
          <p:cNvSpPr>
            <a:spLocks noGrp="1"/>
          </p:cNvSpPr>
          <p:nvPr>
            <p:ph type="sldNum" sz="quarter" idx="5"/>
          </p:nvPr>
        </p:nvSpPr>
        <p:spPr/>
        <p:txBody>
          <a:bodyPr/>
          <a:lstStyle/>
          <a:p>
            <a:fld id="{54CE76C4-B30A-42AF-8A1C-86CEB64197BE}" type="slidenum">
              <a:rPr lang="en-US"/>
              <a:t>2</a:t>
            </a:fld>
            <a:endParaRPr lang="en-US"/>
          </a:p>
        </p:txBody>
      </p:sp>
    </p:spTree>
    <p:extLst>
      <p:ext uri="{BB962C8B-B14F-4D97-AF65-F5344CB8AC3E}">
        <p14:creationId xmlns:p14="http://schemas.microsoft.com/office/powerpoint/2010/main" val="3113575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Define </a:t>
            </a:r>
            <a:r>
              <a:rPr lang="en-US" b="1" dirty="0">
                <a:cs typeface="Calibri"/>
              </a:rPr>
              <a:t>quartering </a:t>
            </a:r>
            <a:r>
              <a:rPr lang="en-US" dirty="0">
                <a:cs typeface="Calibri"/>
              </a:rPr>
              <a:t>as providing lodgings for soldiers.</a:t>
            </a:r>
          </a:p>
          <a:p>
            <a:endParaRPr lang="en-US" dirty="0">
              <a:ea typeface="Calibri"/>
              <a:cs typeface="Calibri"/>
            </a:endParaRPr>
          </a:p>
          <a:p>
            <a:r>
              <a:rPr lang="en-US" dirty="0">
                <a:hlinkClick r:id="rId3"/>
              </a:rPr>
              <a:t>https://www.battlefields.org/learn/articles/women-american-revolution</a:t>
            </a:r>
            <a:r>
              <a:rPr lang="en-US" dirty="0"/>
              <a:t> </a:t>
            </a:r>
          </a:p>
          <a:p>
            <a:r>
              <a:rPr lang="en-US" dirty="0">
                <a:hlinkClick r:id="rId4"/>
              </a:rPr>
              <a:t>https://www.battlefields.org/learn/biographies/rebecca-motte</a:t>
            </a:r>
            <a:endParaRPr lang="en-US" dirty="0">
              <a:ea typeface="Calibri" panose="020F0502020204030204"/>
              <a:cs typeface="Calibri" panose="020F0502020204030204"/>
              <a:hlinkClick r:id="rId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4CE76C4-B30A-42AF-8A1C-86CEB64197BE}" type="slidenum">
              <a:rPr lang="en-US"/>
              <a:t>10</a:t>
            </a:fld>
            <a:endParaRPr lang="en-US"/>
          </a:p>
        </p:txBody>
      </p:sp>
    </p:spTree>
    <p:extLst>
      <p:ext uri="{BB962C8B-B14F-4D97-AF65-F5344CB8AC3E}">
        <p14:creationId xmlns:p14="http://schemas.microsoft.com/office/powerpoint/2010/main" val="168737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https://www.battlefields.org/learn/biographies/nancy-hart</a:t>
            </a:r>
            <a:r>
              <a:rPr lang="en-US" dirty="0"/>
              <a:t> </a:t>
            </a:r>
          </a:p>
          <a:p>
            <a:r>
              <a:rPr lang="en-US" dirty="0"/>
              <a:t>As the Revolution moved into the </a:t>
            </a:r>
            <a:r>
              <a:rPr lang="en-US" dirty="0">
                <a:hlinkClick r:id="rId4"/>
              </a:rPr>
              <a:t>Southern colonies</a:t>
            </a:r>
            <a:r>
              <a:rPr lang="en-US" dirty="0"/>
              <a:t>, Nancy played an important role fighting against Tories in the Georgia backcountry. Hart succeeded in outsmarting British opponents on multiple occasions, frequently disguising herself as a “crazy man” and wandering through British camps to procure information for the Patriots. When one of Hart’s children discovered a British soldier spying on the Hart home, Nancy doused the man with boiling water that she was using to make soap before tying him up and turning him over to Patriot forces. Some accounts hold that in addition to her more covert operations, Hart was also present for the </a:t>
            </a:r>
            <a:r>
              <a:rPr lang="en-US" dirty="0">
                <a:hlinkClick r:id="rId5"/>
              </a:rPr>
              <a:t>Battle of Kettle Creek</a:t>
            </a:r>
            <a:r>
              <a:rPr lang="en-US" dirty="0"/>
              <a:t>, which took place in Georgia on February 14, 1779.</a:t>
            </a:r>
          </a:p>
          <a:p>
            <a:r>
              <a:rPr lang="en-US" dirty="0"/>
              <a:t>Though Hart gained recognition after the war for a variety of exploits, one of the most popular stories involved her capture of several British soldiers.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CE76C4-B30A-42AF-8A1C-86CEB64197BE}" type="slidenum">
              <a:rPr lang="en-US"/>
              <a:t>11</a:t>
            </a:fld>
            <a:endParaRPr lang="en-US"/>
          </a:p>
        </p:txBody>
      </p:sp>
    </p:spTree>
    <p:extLst>
      <p:ext uri="{BB962C8B-B14F-4D97-AF65-F5344CB8AC3E}">
        <p14:creationId xmlns:p14="http://schemas.microsoft.com/office/powerpoint/2010/main" val="745524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Patriot women in Wilmington, North Carolina, petitioned the governor and his council in 1782, protesting an order expelling Loyalist civilians from the town in revenge for an earlier British occupation. </a:t>
            </a:r>
            <a:endParaRPr lang="en-US" dirty="0">
              <a:cs typeface="Calibri" panose="020F0502020204030204"/>
            </a:endParaRPr>
          </a:p>
          <a:p>
            <a:r>
              <a:rPr lang="en-US" dirty="0"/>
              <a:t>Discuss: What motivated some participants on both sides to advocate for fairer treatment of civilians? How could the authors' status as women affect their argument? What political agency did women have?</a:t>
            </a:r>
            <a:endParaRPr lang="en-US" dirty="0">
              <a:cs typeface="Calibri"/>
            </a:endParaRPr>
          </a:p>
          <a:p>
            <a:r>
              <a:rPr lang="en-US" b="1" dirty="0">
                <a:cs typeface="Calibri"/>
              </a:rPr>
              <a:t>Link:</a:t>
            </a:r>
          </a:p>
          <a:p>
            <a:r>
              <a:rPr lang="en-US" b="1" dirty="0">
                <a:cs typeface="Calibri"/>
                <a:hlinkClick r:id="rId3"/>
              </a:rPr>
              <a:t>Petition from the Ladies of Wilmington</a:t>
            </a:r>
            <a:endParaRPr lang="en-US" b="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4CE76C4-B30A-42AF-8A1C-86CEB64197BE}" type="slidenum">
              <a:rPr lang="en-US"/>
              <a:t>12</a:t>
            </a:fld>
            <a:endParaRPr lang="en-US"/>
          </a:p>
        </p:txBody>
      </p:sp>
    </p:spTree>
    <p:extLst>
      <p:ext uri="{BB962C8B-B14F-4D97-AF65-F5344CB8AC3E}">
        <p14:creationId xmlns:p14="http://schemas.microsoft.com/office/powerpoint/2010/main" val="365016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https://www.battlefields.org/learn/articles/roles-native-americans-during-revolution</a:t>
            </a:r>
            <a:r>
              <a:rPr lang="en-US" dirty="0"/>
              <a:t> </a:t>
            </a:r>
          </a:p>
          <a:p>
            <a:r>
              <a:rPr lang="en-US" dirty="0">
                <a:hlinkClick r:id="rId4"/>
              </a:rPr>
              <a:t>https://www.battlefields.org/learn/articles/native-american-impact-british-war-strategy-southern-campaign</a:t>
            </a:r>
            <a:endParaRPr lang="en-US">
              <a:ea typeface="Calibri"/>
              <a:cs typeface="Calibri"/>
            </a:endParaRPr>
          </a:p>
          <a:p>
            <a:endParaRPr lang="en-US" dirty="0"/>
          </a:p>
          <a:p>
            <a:r>
              <a:rPr lang="en-US" dirty="0">
                <a:hlinkClick r:id="rId5"/>
              </a:rPr>
              <a:t>The Revolutionary War</a:t>
            </a:r>
            <a:r>
              <a:rPr lang="en-US" dirty="0"/>
              <a:t> did not only determine the future of the American colonies, but it also shaped the future of the Native peoples who lived in and around them. Native Americans were not passive observers in the conflict. While most Native communities tried to remain neutral in the fighting between the Crown and its colonists, as the war continued many of them had to make difficult decisions about how and when to support one side or the other.</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4CE76C4-B30A-42AF-8A1C-86CEB64197BE}" type="slidenum">
              <a:rPr lang="en-US"/>
              <a:t>13</a:t>
            </a:fld>
            <a:endParaRPr lang="en-US"/>
          </a:p>
        </p:txBody>
      </p:sp>
    </p:spTree>
    <p:extLst>
      <p:ext uri="{BB962C8B-B14F-4D97-AF65-F5344CB8AC3E}">
        <p14:creationId xmlns:p14="http://schemas.microsoft.com/office/powerpoint/2010/main" val="516110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Discuss the personal and political reasons Native Americans may have had for supporting the Patriot or Loyalist cause or for staying neutral. Ask students to share what their own choice would have been.</a:t>
            </a:r>
          </a:p>
        </p:txBody>
      </p:sp>
      <p:sp>
        <p:nvSpPr>
          <p:cNvPr id="4" name="Slide Number Placeholder 3"/>
          <p:cNvSpPr>
            <a:spLocks noGrp="1"/>
          </p:cNvSpPr>
          <p:nvPr>
            <p:ph type="sldNum" sz="quarter" idx="5"/>
          </p:nvPr>
        </p:nvSpPr>
        <p:spPr/>
        <p:txBody>
          <a:bodyPr/>
          <a:lstStyle/>
          <a:p>
            <a:fld id="{54CE76C4-B30A-42AF-8A1C-86CEB64197BE}" type="slidenum">
              <a:rPr lang="en-US"/>
              <a:t>14</a:t>
            </a:fld>
            <a:endParaRPr lang="en-US"/>
          </a:p>
        </p:txBody>
      </p:sp>
    </p:spTree>
    <p:extLst>
      <p:ext uri="{BB962C8B-B14F-4D97-AF65-F5344CB8AC3E}">
        <p14:creationId xmlns:p14="http://schemas.microsoft.com/office/powerpoint/2010/main" val="997941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Define </a:t>
            </a:r>
            <a:r>
              <a:rPr lang="en-US" b="1" dirty="0">
                <a:cs typeface="Calibri"/>
              </a:rPr>
              <a:t>manumission </a:t>
            </a:r>
            <a:r>
              <a:rPr lang="en-US" dirty="0">
                <a:cs typeface="Calibri"/>
              </a:rPr>
              <a:t>as legal release from slavery.</a:t>
            </a:r>
          </a:p>
          <a:p>
            <a:endParaRPr lang="en-US" dirty="0">
              <a:ea typeface="Calibri"/>
              <a:cs typeface="Calibri"/>
            </a:endParaRPr>
          </a:p>
          <a:p>
            <a:r>
              <a:rPr lang="en-US" dirty="0">
                <a:hlinkClick r:id="rId3"/>
              </a:rPr>
              <a:t>https://www.battlefields.org/learn/biographies/james-armistead-lafayette</a:t>
            </a:r>
            <a:r>
              <a:rPr lang="en-US" dirty="0"/>
              <a:t> </a:t>
            </a:r>
          </a:p>
        </p:txBody>
      </p:sp>
      <p:sp>
        <p:nvSpPr>
          <p:cNvPr id="4" name="Slide Number Placeholder 3"/>
          <p:cNvSpPr>
            <a:spLocks noGrp="1"/>
          </p:cNvSpPr>
          <p:nvPr>
            <p:ph type="sldNum" sz="quarter" idx="5"/>
          </p:nvPr>
        </p:nvSpPr>
        <p:spPr/>
        <p:txBody>
          <a:bodyPr/>
          <a:lstStyle/>
          <a:p>
            <a:fld id="{54CE76C4-B30A-42AF-8A1C-86CEB64197BE}" type="slidenum">
              <a:rPr lang="en-US"/>
              <a:t>15</a:t>
            </a:fld>
            <a:endParaRPr lang="en-US"/>
          </a:p>
        </p:txBody>
      </p:sp>
    </p:spTree>
    <p:extLst>
      <p:ext uri="{BB962C8B-B14F-4D97-AF65-F5344CB8AC3E}">
        <p14:creationId xmlns:p14="http://schemas.microsoft.com/office/powerpoint/2010/main" val="2210890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Discuss in what ways the American Revolution could be considered a civil war, particularly in the Southern states as neighbors joined opposing militias or fought guerilla warfare.</a:t>
            </a:r>
          </a:p>
          <a:p>
            <a:r>
              <a:rPr lang="en-US" dirty="0">
                <a:ea typeface="Calibri"/>
                <a:cs typeface="Calibri"/>
              </a:rPr>
              <a:t>By definition a civil war is "</a:t>
            </a:r>
            <a:r>
              <a:rPr lang="en-US" dirty="0"/>
              <a:t>a war between citizens of the same country."</a:t>
            </a:r>
            <a:endParaRPr lang="en-US">
              <a:ea typeface="Calibri"/>
              <a:cs typeface="Calibri"/>
            </a:endParaRPr>
          </a:p>
        </p:txBody>
      </p:sp>
      <p:sp>
        <p:nvSpPr>
          <p:cNvPr id="4" name="Slide Number Placeholder 3"/>
          <p:cNvSpPr>
            <a:spLocks noGrp="1"/>
          </p:cNvSpPr>
          <p:nvPr>
            <p:ph type="sldNum" sz="quarter" idx="5"/>
          </p:nvPr>
        </p:nvSpPr>
        <p:spPr/>
        <p:txBody>
          <a:bodyPr/>
          <a:lstStyle/>
          <a:p>
            <a:fld id="{54CE76C4-B30A-42AF-8A1C-86CEB64197BE}" type="slidenum">
              <a:rPr lang="en-US"/>
              <a:t>3</a:t>
            </a:fld>
            <a:endParaRPr lang="en-US"/>
          </a:p>
        </p:txBody>
      </p:sp>
    </p:spTree>
    <p:extLst>
      <p:ext uri="{BB962C8B-B14F-4D97-AF65-F5344CB8AC3E}">
        <p14:creationId xmlns:p14="http://schemas.microsoft.com/office/powerpoint/2010/main" val="1102073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https://www.battlefields.org/learn/articles/bloody-ban-backcountry</a:t>
            </a:r>
            <a:r>
              <a:rPr lang="en-US" dirty="0"/>
              <a:t> </a:t>
            </a:r>
          </a:p>
          <a:p>
            <a:r>
              <a:rPr lang="en-US" dirty="0"/>
              <a:t>Of all the colonies that suffered during the War for Independence, few endured the brunt of the constant bloodshed in its final years as South Carolina. Contrary to popular convention, much of the fighting in the Revolutionary War was conducted in much the same manner as most conventional 18th century warfare: strictly organized and disciplined armies, utilizing linear tactics, taking part in pitched battles on the open field, with the Continental Army quickly transitioning from a ragtag militia to a fully professional force. As the war moved South however, the terrain in the backcountry gave way to a sustained guerilla campaign in addition to the traditional Continental forces. Current estimates suggest that over 1,000 Americans died in the fighting here, almost one-fifth of those that died in battle throughout the entire war. This, of course, says nothing about those who died of disease or starvation, as well as the destruction of private and public property by forces attempting to root out the partisans. Because of this viciousness, these final years left a bitter impact in the memory of the survivors and their descendants. In fact, there seems to have been a unique set of circumstances that set the War in the Backcountry apart from the other Theaters.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4CE76C4-B30A-42AF-8A1C-86CEB64197BE}" type="slidenum">
              <a:rPr lang="en-US"/>
              <a:t>4</a:t>
            </a:fld>
            <a:endParaRPr lang="en-US"/>
          </a:p>
        </p:txBody>
      </p:sp>
    </p:spTree>
    <p:extLst>
      <p:ext uri="{BB962C8B-B14F-4D97-AF65-F5344CB8AC3E}">
        <p14:creationId xmlns:p14="http://schemas.microsoft.com/office/powerpoint/2010/main" val="3622999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Define </a:t>
            </a:r>
            <a:r>
              <a:rPr lang="en-US" b="1" dirty="0">
                <a:cs typeface="Calibri"/>
              </a:rPr>
              <a:t>partisan</a:t>
            </a:r>
            <a:r>
              <a:rPr lang="en-US" dirty="0">
                <a:cs typeface="Calibri"/>
              </a:rPr>
              <a:t> as a member of a body of detached light troops harassing an enemy, often behind enemy lines.</a:t>
            </a:r>
          </a:p>
          <a:p>
            <a:endParaRPr lang="en-US" dirty="0"/>
          </a:p>
          <a:p>
            <a:r>
              <a:rPr lang="en-US" dirty="0">
                <a:hlinkClick r:id="rId3"/>
              </a:rPr>
              <a:t>https://www.battlefields.org/learn/articles/british-supply-chain-south</a:t>
            </a:r>
            <a:r>
              <a:rPr lang="en-US" dirty="0"/>
              <a:t> </a:t>
            </a:r>
            <a:endParaRPr lang="en-US" dirty="0">
              <a:ea typeface="Calibri"/>
              <a:cs typeface="Calibri"/>
            </a:endParaRPr>
          </a:p>
          <a:p>
            <a:r>
              <a:rPr lang="en-US" dirty="0"/>
              <a:t>One of the constant challenges for Great Britain in the American Revolution was maintaining a reliable, sustainable and safe supply line to support their men in the field. Of course, the biggest challenge was the 3,000 mile ocean separating Great Britain from the American colonies. The British over-relied on resources from their homeland, which strained their supply lines and hampered troops in the field. Successfully established supply lines became targets for Patriot partisans' constant actions. These groups, usually residing locally, had stronger knowledge of roads, farms and geography compared to the British. Though partisans existed throughout the United States, their activities in the South had the most impact on the outcome of the war. A combination of misaligned British strategy, the inability to manage their logistics and an active Patriot partisan war on the British supply lines led directly to the British defeat in the South in 1781 and the ultimate end of the war with Cornwallis’s surrender in </a:t>
            </a:r>
            <a:r>
              <a:rPr lang="en-US" dirty="0">
                <a:hlinkClick r:id="rId4"/>
              </a:rPr>
              <a:t>Yorktown,</a:t>
            </a:r>
            <a:r>
              <a:rPr lang="en-US" dirty="0"/>
              <a:t> Virginia.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4CE76C4-B30A-42AF-8A1C-86CEB64197BE}" type="slidenum">
              <a:rPr lang="en-US"/>
              <a:t>4</a:t>
            </a:fld>
            <a:endParaRPr lang="en-US"/>
          </a:p>
        </p:txBody>
      </p:sp>
    </p:spTree>
    <p:extLst>
      <p:ext uri="{BB962C8B-B14F-4D97-AF65-F5344CB8AC3E}">
        <p14:creationId xmlns:p14="http://schemas.microsoft.com/office/powerpoint/2010/main" val="60959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Video Link: </a:t>
            </a:r>
            <a:endParaRPr lang="en-US" dirty="0">
              <a:cs typeface="Calibri"/>
            </a:endParaRPr>
          </a:p>
          <a:p>
            <a:r>
              <a:rPr lang="en-US" dirty="0">
                <a:cs typeface="Calibri"/>
                <a:hlinkClick r:id="rId3"/>
              </a:rPr>
              <a:t>Francis Marion: The Swamp Fox</a:t>
            </a:r>
          </a:p>
          <a:p>
            <a:endParaRPr lang="en-US" dirty="0">
              <a:ea typeface="Calibri"/>
              <a:cs typeface="Calibri"/>
            </a:endParaRPr>
          </a:p>
          <a:p>
            <a:r>
              <a:rPr lang="en-US" dirty="0">
                <a:hlinkClick r:id="rId4"/>
              </a:rPr>
              <a:t>https://www.battlefields.org/learn/biographies/francis-marion</a:t>
            </a:r>
            <a:r>
              <a:rPr lang="en-US" dirty="0"/>
              <a:t> </a:t>
            </a:r>
            <a:endParaRPr lang="en-US" dirty="0">
              <a:ea typeface="Calibri"/>
              <a:cs typeface="Calibri"/>
            </a:endParaRPr>
          </a:p>
          <a:p>
            <a:r>
              <a:rPr lang="en-US" dirty="0"/>
              <a:t>The American army retreated and was almost nonexistent in South Carolina after the fall of Charleston. Partisan and militia groups shouldered the responsibility of carrying on the fight against the advancing British. Francis took command of a militia unit and had quick  success, leading fifty militiamen in a guerilla-style raid on the British in the Carolina backcountry. The unit hid in dense forest, just as the Cherokee Indians had, surprising the British encampment and rescuing 150 American Prisoners. Though his force was almost always smaller than his opponents, Francis used this to his advantage, making the British split their forces to search for him and always moving quicker than his opponents. He made South Carolina inhospitable for the British.</a:t>
            </a:r>
            <a:endParaRPr lang="en-US" dirty="0">
              <a:ea typeface="Calibri"/>
              <a:cs typeface="Calibri"/>
            </a:endParaRPr>
          </a:p>
          <a:p>
            <a:r>
              <a:rPr lang="en-US" dirty="0"/>
              <a:t>Even British Lieutenant Colonel </a:t>
            </a:r>
            <a:r>
              <a:rPr lang="en-US" dirty="0">
                <a:hlinkClick r:id="rId5"/>
              </a:rPr>
              <a:t>Banastre Tarleton</a:t>
            </a:r>
            <a:r>
              <a:rPr lang="en-US" dirty="0"/>
              <a:t>, known for his speed and ruthlessness, could not find Francis. In fact, Tarleton gave Francis Marion the nickname that remains to this day. In November 1780, Tarleton learned about Marion’s position and moved with his cavalry to intercept. However, Francis evaded the British cavalrymen for near seven hours and twenty-six miles, eventually escaping into the Carolina swamp. Tarleton gave up the pursuit saying, “as for this damned old fox, the Devil himself could not catch him.” This story traveled around the South, and Francis Marion earned the name the "Swamp Fox."</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4CE76C4-B30A-42AF-8A1C-86CEB64197BE}" type="slidenum">
              <a:t>5</a:t>
            </a:fld>
            <a:endParaRPr lang="en-US"/>
          </a:p>
        </p:txBody>
      </p:sp>
    </p:spTree>
    <p:extLst>
      <p:ext uri="{BB962C8B-B14F-4D97-AF65-F5344CB8AC3E}">
        <p14:creationId xmlns:p14="http://schemas.microsoft.com/office/powerpoint/2010/main" val="1730881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Explore the 360</a:t>
            </a:r>
            <a:r>
              <a:rPr lang="en-US" b="1" dirty="0">
                <a:cs typeface="Calibri"/>
              </a:rPr>
              <a:t>° </a:t>
            </a:r>
            <a:r>
              <a:rPr lang="en-US" dirty="0">
                <a:cs typeface="Calibri"/>
              </a:rPr>
              <a:t>Virtual Tour of </a:t>
            </a:r>
            <a:r>
              <a:rPr lang="en-US" dirty="0" err="1">
                <a:cs typeface="Calibri"/>
              </a:rPr>
              <a:t>Waxhaws</a:t>
            </a:r>
            <a:r>
              <a:rPr lang="en-US" dirty="0">
                <a:cs typeface="Calibri"/>
              </a:rPr>
              <a:t> Battlefield.</a:t>
            </a:r>
            <a:endParaRPr lang="en-US" b="1" dirty="0">
              <a:cs typeface="Calibri"/>
            </a:endParaRPr>
          </a:p>
          <a:p>
            <a:r>
              <a:rPr lang="en-US" b="1" dirty="0">
                <a:cs typeface="Calibri"/>
              </a:rPr>
              <a:t>Link:</a:t>
            </a:r>
            <a:endParaRPr lang="en-US" dirty="0">
              <a:cs typeface="Calibri"/>
            </a:endParaRPr>
          </a:p>
          <a:p>
            <a:r>
              <a:rPr lang="en-US" dirty="0">
                <a:cs typeface="Calibri"/>
                <a:hlinkClick r:id="rId3"/>
              </a:rPr>
              <a:t>Waxhaws Virtual Tour</a:t>
            </a:r>
            <a:endParaRPr lang="en-US">
              <a:ea typeface="Calibri" panose="020F0502020204030204"/>
              <a:cs typeface="Calibri"/>
            </a:endParaRPr>
          </a:p>
          <a:p>
            <a:endParaRPr lang="en-US" dirty="0">
              <a:ea typeface="Calibri"/>
              <a:cs typeface="Calibri"/>
            </a:endParaRPr>
          </a:p>
          <a:p>
            <a:r>
              <a:rPr lang="en-US" dirty="0">
                <a:hlinkClick r:id="rId4"/>
              </a:rPr>
              <a:t>https://www.battlefields.org/learn/biographies/banastre-tarleton</a:t>
            </a:r>
            <a:r>
              <a:rPr lang="en-US" dirty="0"/>
              <a:t> </a:t>
            </a:r>
            <a:endParaRPr lang="en-US" dirty="0">
              <a:ea typeface="Calibri"/>
              <a:cs typeface="Calibri"/>
            </a:endParaRPr>
          </a:p>
          <a:p>
            <a:r>
              <a:rPr lang="en-US" dirty="0"/>
              <a:t>Tarleton fought in Lord Charles, Cornwallis's army in the Southern Campaign. He played an active role in the battles of Monck’s Corner, </a:t>
            </a:r>
            <a:r>
              <a:rPr lang="en-US" dirty="0">
                <a:hlinkClick r:id="rId5"/>
              </a:rPr>
              <a:t>Charleston</a:t>
            </a:r>
            <a:r>
              <a:rPr lang="en-US" dirty="0"/>
              <a:t>, </a:t>
            </a:r>
            <a:r>
              <a:rPr lang="en-US" dirty="0">
                <a:hlinkClick r:id="rId6"/>
              </a:rPr>
              <a:t>Waxhaws</a:t>
            </a:r>
            <a:r>
              <a:rPr lang="en-US" dirty="0"/>
              <a:t>, </a:t>
            </a:r>
            <a:r>
              <a:rPr lang="en-US" dirty="0">
                <a:hlinkClick r:id="rId7"/>
              </a:rPr>
              <a:t>Camden</a:t>
            </a:r>
            <a:r>
              <a:rPr lang="en-US" dirty="0"/>
              <a:t>, Fishing Creek and Blackstock's. At the Battle of </a:t>
            </a:r>
            <a:r>
              <a:rPr lang="en-US" dirty="0" err="1"/>
              <a:t>Waxhaws</a:t>
            </a:r>
            <a:r>
              <a:rPr lang="en-US" dirty="0"/>
              <a:t> on May 29, 1780, Continental soldiers accused his dragoons of disregarding a Patriot surrender by attacking the Americans after they laid down their arms. Afterward, Americans ascribed the moniker “butcher” to Tarleton and the “</a:t>
            </a:r>
            <a:r>
              <a:rPr lang="en-US" dirty="0" err="1"/>
              <a:t>Waxhaws</a:t>
            </a:r>
            <a:r>
              <a:rPr lang="en-US" dirty="0"/>
              <a:t> Massacre” or “Tarleton’s quarter” to the Battle of </a:t>
            </a:r>
            <a:r>
              <a:rPr lang="en-US" dirty="0" err="1"/>
              <a:t>Waxhaws</a:t>
            </a:r>
            <a:r>
              <a:rPr lang="en-US" dirty="0"/>
              <a:t>, shouting the latter as a rallying cry at the ensuing Battle of Cowpens.</a:t>
            </a:r>
            <a:br>
              <a:rPr lang="en-US" dirty="0">
                <a:cs typeface="+mn-lt"/>
              </a:rPr>
            </a:br>
            <a:r>
              <a:rPr lang="en-US" dirty="0"/>
              <a:t>On January 17, 1781, at the Battle of Cowpens, </a:t>
            </a:r>
            <a:r>
              <a:rPr lang="en-US" dirty="0">
                <a:hlinkClick r:id="rId8"/>
              </a:rPr>
              <a:t>Daniel Morgan</a:t>
            </a:r>
            <a:r>
              <a:rPr lang="en-US" dirty="0"/>
              <a:t> took advantage of Tarleton's aggressiveness. Morgan employed tactics that deceived Tarleton who believed the Americans were in full retreat. Once Tarleton committed his entire force, Morgan’s men turned around to counterattack and the British were routed off the field.  The engagement devastated Tarleton’s force—100 killed, 229 wounded, 600 captured—and marked the beginning of the end of the British plan to re-annex the South.</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4CE76C4-B30A-42AF-8A1C-86CEB64197BE}" type="slidenum">
              <a:t>6</a:t>
            </a:fld>
            <a:endParaRPr lang="en-US"/>
          </a:p>
        </p:txBody>
      </p:sp>
    </p:spTree>
    <p:extLst>
      <p:ext uri="{BB962C8B-B14F-4D97-AF65-F5344CB8AC3E}">
        <p14:creationId xmlns:p14="http://schemas.microsoft.com/office/powerpoint/2010/main" val="3607509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Links: </a:t>
            </a:r>
          </a:p>
          <a:p>
            <a:r>
              <a:rPr lang="en-US" dirty="0">
                <a:cs typeface="Calibri"/>
                <a:hlinkClick r:id="rId3"/>
              </a:rPr>
              <a:t>Nathanael Greene letter</a:t>
            </a:r>
            <a:endParaRPr lang="en-US">
              <a:cs typeface="Calibri"/>
            </a:endParaRPr>
          </a:p>
          <a:p>
            <a:r>
              <a:rPr lang="en-US" dirty="0">
                <a:cs typeface="Calibri"/>
                <a:hlinkClick r:id="rId4"/>
              </a:rPr>
              <a:t>Stephen de Lancey letter</a:t>
            </a:r>
            <a:endParaRPr lang="en-US" b="1" dirty="0">
              <a:cs typeface="Calibri"/>
            </a:endParaRPr>
          </a:p>
        </p:txBody>
      </p:sp>
      <p:sp>
        <p:nvSpPr>
          <p:cNvPr id="4" name="Slide Number Placeholder 3"/>
          <p:cNvSpPr>
            <a:spLocks noGrp="1"/>
          </p:cNvSpPr>
          <p:nvPr>
            <p:ph type="sldNum" sz="quarter" idx="5"/>
          </p:nvPr>
        </p:nvSpPr>
        <p:spPr/>
        <p:txBody>
          <a:bodyPr/>
          <a:lstStyle/>
          <a:p>
            <a:fld id="{54CE76C4-B30A-42AF-8A1C-86CEB64197BE}" type="slidenum">
              <a:t>7</a:t>
            </a:fld>
            <a:endParaRPr lang="en-US"/>
          </a:p>
        </p:txBody>
      </p:sp>
    </p:spTree>
    <p:extLst>
      <p:ext uri="{BB962C8B-B14F-4D97-AF65-F5344CB8AC3E}">
        <p14:creationId xmlns:p14="http://schemas.microsoft.com/office/powerpoint/2010/main" val="218659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Link:</a:t>
            </a:r>
          </a:p>
          <a:p>
            <a:r>
              <a:rPr lang="en-US" dirty="0">
                <a:cs typeface="Calibri"/>
                <a:hlinkClick r:id="rId3"/>
              </a:rPr>
              <a:t>The Loyalist Prisoners from Kettle Creek</a:t>
            </a:r>
            <a:endParaRPr lang="en-US" dirty="0">
              <a:cs typeface="Calibri"/>
            </a:endParaRPr>
          </a:p>
        </p:txBody>
      </p:sp>
      <p:sp>
        <p:nvSpPr>
          <p:cNvPr id="4" name="Slide Number Placeholder 3"/>
          <p:cNvSpPr>
            <a:spLocks noGrp="1"/>
          </p:cNvSpPr>
          <p:nvPr>
            <p:ph type="sldNum" sz="quarter" idx="5"/>
          </p:nvPr>
        </p:nvSpPr>
        <p:spPr/>
        <p:txBody>
          <a:bodyPr/>
          <a:lstStyle/>
          <a:p>
            <a:fld id="{54CE76C4-B30A-42AF-8A1C-86CEB64197BE}" type="slidenum">
              <a:rPr lang="en-US"/>
              <a:t>8</a:t>
            </a:fld>
            <a:endParaRPr lang="en-US"/>
          </a:p>
        </p:txBody>
      </p:sp>
    </p:spTree>
    <p:extLst>
      <p:ext uri="{BB962C8B-B14F-4D97-AF65-F5344CB8AC3E}">
        <p14:creationId xmlns:p14="http://schemas.microsoft.com/office/powerpoint/2010/main" val="4258398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Links:</a:t>
            </a:r>
          </a:p>
          <a:p>
            <a:r>
              <a:rPr lang="en-US" dirty="0">
                <a:cs typeface="Calibri"/>
                <a:hlinkClick r:id="rId3"/>
              </a:rPr>
              <a:t>Eliza Wilkinson</a:t>
            </a:r>
          </a:p>
          <a:p>
            <a:r>
              <a:rPr lang="en-US" dirty="0">
                <a:cs typeface="Calibri"/>
                <a:hlinkClick r:id="rId4"/>
              </a:rPr>
              <a:t>Salem</a:t>
            </a:r>
          </a:p>
          <a:p>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54CE76C4-B30A-42AF-8A1C-86CEB64197BE}" type="slidenum">
              <a:rPr lang="en-US"/>
              <a:t>9</a:t>
            </a:fld>
            <a:endParaRPr lang="en-US"/>
          </a:p>
        </p:txBody>
      </p:sp>
    </p:spTree>
    <p:extLst>
      <p:ext uri="{BB962C8B-B14F-4D97-AF65-F5344CB8AC3E}">
        <p14:creationId xmlns:p14="http://schemas.microsoft.com/office/powerpoint/2010/main" val="17958472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61445036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229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1622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9531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91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415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17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864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1532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881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42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5035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3589917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teachingamericanhistory.org/document/redcoats-in-south-carolina/"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s://www.battlefields.org/learn/primary-sources/wilkes-militia-arrived-unannounced-religious-community-provides-suppli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qBWIzq0tJN0?feature=oembed"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teachingamericanhistory.org/document/letter-to-cornelia-barclay-de-lancey/" TargetMode="External"/><Relationship Id="rId4" Type="http://schemas.openxmlformats.org/officeDocument/2006/relationships/hyperlink" Target="https://teachingamericanhistory.org/document/letter-to-catherine-green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battlefields.org/learn/articles/chained-and-tried-fate-loyalist-prisoners-kettle-cree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49FA-EB70-73AE-855F-EC203E32E5B8}"/>
              </a:ext>
            </a:extLst>
          </p:cNvPr>
          <p:cNvSpPr>
            <a:spLocks noGrp="1"/>
          </p:cNvSpPr>
          <p:nvPr>
            <p:ph type="ctrTitle"/>
          </p:nvPr>
        </p:nvSpPr>
        <p:spPr/>
        <p:txBody>
          <a:bodyPr>
            <a:normAutofit/>
          </a:bodyPr>
          <a:lstStyle/>
          <a:p>
            <a:r>
              <a:rPr lang="en-US" dirty="0"/>
              <a:t>War Within a War</a:t>
            </a:r>
          </a:p>
        </p:txBody>
      </p:sp>
      <p:sp>
        <p:nvSpPr>
          <p:cNvPr id="3" name="Subtitle 2">
            <a:extLst>
              <a:ext uri="{FF2B5EF4-FFF2-40B4-BE49-F238E27FC236}">
                <a16:creationId xmlns:a16="http://schemas.microsoft.com/office/drawing/2014/main" id="{DA0BFF5C-47E8-FAFC-B0DE-9649B37B619F}"/>
              </a:ext>
            </a:extLst>
          </p:cNvPr>
          <p:cNvSpPr>
            <a:spLocks noGrp="1"/>
          </p:cNvSpPr>
          <p:nvPr>
            <p:ph type="subTitle" idx="1"/>
          </p:nvPr>
        </p:nvSpPr>
        <p:spPr/>
        <p:txBody>
          <a:bodyPr/>
          <a:lstStyle/>
          <a:p>
            <a:r>
              <a:rPr lang="en-US"/>
              <a:t>The American Battlefield Trust</a:t>
            </a:r>
          </a:p>
        </p:txBody>
      </p:sp>
    </p:spTree>
    <p:extLst>
      <p:ext uri="{BB962C8B-B14F-4D97-AF65-F5344CB8AC3E}">
        <p14:creationId xmlns:p14="http://schemas.microsoft.com/office/powerpoint/2010/main" val="1153651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DD70E-294D-6EEB-090E-1FF040B477B6}"/>
              </a:ext>
            </a:extLst>
          </p:cNvPr>
          <p:cNvSpPr>
            <a:spLocks noGrp="1"/>
          </p:cNvSpPr>
          <p:nvPr>
            <p:ph type="title"/>
          </p:nvPr>
        </p:nvSpPr>
        <p:spPr>
          <a:xfrm>
            <a:off x="640080" y="325369"/>
            <a:ext cx="4368602" cy="1956841"/>
          </a:xfrm>
        </p:spPr>
        <p:txBody>
          <a:bodyPr anchor="b">
            <a:normAutofit/>
          </a:bodyPr>
          <a:lstStyle/>
          <a:p>
            <a:r>
              <a:rPr lang="en-US" sz="5400"/>
              <a:t>Life for Civilians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ABEF03-DE1D-BD86-D145-B52299BAB5D0}"/>
              </a:ext>
            </a:extLst>
          </p:cNvPr>
          <p:cNvSpPr>
            <a:spLocks noGrp="1"/>
          </p:cNvSpPr>
          <p:nvPr>
            <p:ph idx="1"/>
          </p:nvPr>
        </p:nvSpPr>
        <p:spPr>
          <a:xfrm>
            <a:off x="640080" y="2872899"/>
            <a:ext cx="4243589" cy="3320668"/>
          </a:xfrm>
        </p:spPr>
        <p:txBody>
          <a:bodyPr vert="horz" lIns="91440" tIns="45720" rIns="91440" bIns="45720" rtlCol="0">
            <a:normAutofit/>
          </a:bodyPr>
          <a:lstStyle/>
          <a:p>
            <a:r>
              <a:rPr lang="en-US" sz="1500"/>
              <a:t>Patriot, American, Loyalist, and British forces all sometimes harassed the local population for supplies, making conditions worse for civilians. </a:t>
            </a:r>
          </a:p>
          <a:p>
            <a:r>
              <a:rPr lang="en-US" sz="1500"/>
              <a:t>Other times civilians were attacked for their support of a cause or the civilian were simply trapped in harm's way.</a:t>
            </a:r>
          </a:p>
          <a:p>
            <a:r>
              <a:rPr lang="en-US" sz="1500"/>
              <a:t>Compare these accounts from </a:t>
            </a:r>
            <a:r>
              <a:rPr lang="en-US" sz="1500">
                <a:hlinkClick r:id="rId3"/>
              </a:rPr>
              <a:t>Eliza Wilkinson</a:t>
            </a:r>
            <a:r>
              <a:rPr lang="en-US" sz="1500"/>
              <a:t> and the town of </a:t>
            </a:r>
            <a:r>
              <a:rPr lang="en-US" sz="1500">
                <a:hlinkClick r:id="rId4"/>
              </a:rPr>
              <a:t>Salem, North Carolina</a:t>
            </a:r>
            <a:r>
              <a:rPr lang="en-US" sz="1500"/>
              <a:t>: What do they have in common? Where do they differ?</a:t>
            </a:r>
          </a:p>
        </p:txBody>
      </p:sp>
      <p:pic>
        <p:nvPicPr>
          <p:cNvPr id="4" name="Picture 3" descr="A painting of a person with guns&#10;&#10;Description automatically generated">
            <a:extLst>
              <a:ext uri="{FF2B5EF4-FFF2-40B4-BE49-F238E27FC236}">
                <a16:creationId xmlns:a16="http://schemas.microsoft.com/office/drawing/2014/main" id="{370A5FA3-F002-14B0-F718-1BA965939FFF}"/>
              </a:ext>
            </a:extLst>
          </p:cNvPr>
          <p:cNvPicPr>
            <a:picLocks noChangeAspect="1"/>
          </p:cNvPicPr>
          <p:nvPr/>
        </p:nvPicPr>
        <p:blipFill rotWithShape="1">
          <a:blip r:embed="rId5"/>
          <a:srcRect l="16078" r="1471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1880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CFB704-B32D-6997-EBC8-EBC91B552C89}"/>
              </a:ext>
            </a:extLst>
          </p:cNvPr>
          <p:cNvSpPr>
            <a:spLocks noGrp="1"/>
          </p:cNvSpPr>
          <p:nvPr>
            <p:ph type="title"/>
          </p:nvPr>
        </p:nvSpPr>
        <p:spPr>
          <a:xfrm>
            <a:off x="630936" y="640080"/>
            <a:ext cx="4818888" cy="1481328"/>
          </a:xfrm>
        </p:spPr>
        <p:txBody>
          <a:bodyPr anchor="b">
            <a:normAutofit/>
          </a:bodyPr>
          <a:lstStyle/>
          <a:p>
            <a:r>
              <a:rPr lang="en-US" sz="5000"/>
              <a:t>What roles did women play?</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1F9DBD-A151-7A13-EACB-F8BA1789DE2A}"/>
              </a:ext>
            </a:extLst>
          </p:cNvPr>
          <p:cNvSpPr>
            <a:spLocks noGrp="1"/>
          </p:cNvSpPr>
          <p:nvPr>
            <p:ph idx="1"/>
          </p:nvPr>
        </p:nvSpPr>
        <p:spPr>
          <a:xfrm>
            <a:off x="630936" y="2660904"/>
            <a:ext cx="4818888" cy="3547872"/>
          </a:xfrm>
        </p:spPr>
        <p:txBody>
          <a:bodyPr vert="horz" lIns="91440" tIns="45720" rIns="91440" bIns="45720" rtlCol="0" anchor="t">
            <a:normAutofit/>
          </a:bodyPr>
          <a:lstStyle/>
          <a:p>
            <a:r>
              <a:rPr lang="en-US" sz="2000" b="0" dirty="0"/>
              <a:t>Women ran households, farms, and businesses while men were away.</a:t>
            </a:r>
            <a:endParaRPr lang="en-US" sz="2000" dirty="0"/>
          </a:p>
          <a:p>
            <a:r>
              <a:rPr lang="en-US" sz="2000" b="0" dirty="0"/>
              <a:t>Women navigated the shifts in power between British and Continental forces, quartering troops, providing supplies, or passing along intelligence.</a:t>
            </a:r>
          </a:p>
          <a:p>
            <a:r>
              <a:rPr lang="en-US" sz="2000" b="0" dirty="0">
                <a:solidFill>
                  <a:schemeClr val="accent1"/>
                </a:solidFill>
              </a:rPr>
              <a:t>Rebecca Motte</a:t>
            </a:r>
            <a:r>
              <a:rPr lang="en-US" sz="2000" b="0" dirty="0"/>
              <a:t>, a patriot plantation owner, supplied American forces and even helped destroy her own home to prevent its use by the British.</a:t>
            </a:r>
          </a:p>
        </p:txBody>
      </p:sp>
      <p:pic>
        <p:nvPicPr>
          <p:cNvPr id="4" name="Picture 3" descr="A portrait of a person&#10;&#10;Description automatically generated">
            <a:extLst>
              <a:ext uri="{FF2B5EF4-FFF2-40B4-BE49-F238E27FC236}">
                <a16:creationId xmlns:a16="http://schemas.microsoft.com/office/drawing/2014/main" id="{A14F8B40-2B02-80EB-D076-02EC7938CD62}"/>
              </a:ext>
            </a:extLst>
          </p:cNvPr>
          <p:cNvPicPr>
            <a:picLocks noChangeAspect="1"/>
          </p:cNvPicPr>
          <p:nvPr/>
        </p:nvPicPr>
        <p:blipFill>
          <a:blip r:embed="rId3"/>
          <a:stretch>
            <a:fillRect/>
          </a:stretch>
        </p:blipFill>
        <p:spPr>
          <a:xfrm>
            <a:off x="6374282" y="640080"/>
            <a:ext cx="4908499" cy="5577840"/>
          </a:xfrm>
          <a:prstGeom prst="rect">
            <a:avLst/>
          </a:prstGeom>
        </p:spPr>
      </p:pic>
    </p:spTree>
    <p:extLst>
      <p:ext uri="{BB962C8B-B14F-4D97-AF65-F5344CB8AC3E}">
        <p14:creationId xmlns:p14="http://schemas.microsoft.com/office/powerpoint/2010/main" val="518024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7DF0073-581F-F1F1-77C4-DA5C06CD2CEB}"/>
              </a:ext>
            </a:extLst>
          </p:cNvPr>
          <p:cNvSpPr txBox="1"/>
          <p:nvPr/>
        </p:nvSpPr>
        <p:spPr>
          <a:xfrm>
            <a:off x="640080" y="325369"/>
            <a:ext cx="4368602" cy="195684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5400" b="1" i="1">
                <a:latin typeface="+mj-lt"/>
                <a:ea typeface="+mj-ea"/>
                <a:cs typeface="+mj-cs"/>
              </a:rPr>
              <a:t>According to Legend...</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77D74C-DCB6-2AA9-2584-1B220E124ECB}"/>
              </a:ext>
            </a:extLst>
          </p:cNvPr>
          <p:cNvSpPr>
            <a:spLocks noGrp="1"/>
          </p:cNvSpPr>
          <p:nvPr>
            <p:ph idx="1"/>
          </p:nvPr>
        </p:nvSpPr>
        <p:spPr>
          <a:xfrm>
            <a:off x="640080" y="2872899"/>
            <a:ext cx="4243589" cy="3320668"/>
          </a:xfrm>
        </p:spPr>
        <p:txBody>
          <a:bodyPr vert="horz" lIns="91440" tIns="45720" rIns="91440" bIns="45720" rtlCol="0" anchor="t">
            <a:noAutofit/>
          </a:bodyPr>
          <a:lstStyle/>
          <a:p>
            <a:r>
              <a:rPr lang="en-US" sz="1800" dirty="0">
                <a:solidFill>
                  <a:schemeClr val="accent1"/>
                </a:solidFill>
              </a:rPr>
              <a:t>Nancy Hart</a:t>
            </a:r>
            <a:r>
              <a:rPr lang="en-US" sz="1800" dirty="0"/>
              <a:t>, a Georgia frontierswoman, served as  Patriot spy gathering information from British camps. She defeated six British soldiers who entered her home with only the help of her twelve-year-old daughter, Sukey.</a:t>
            </a:r>
          </a:p>
          <a:p>
            <a:r>
              <a:rPr lang="en-US" sz="1800" dirty="0"/>
              <a:t>(We know some of this story is true... and six skeletons have been found on Nancy's land.)</a:t>
            </a:r>
          </a:p>
        </p:txBody>
      </p:sp>
      <p:pic>
        <p:nvPicPr>
          <p:cNvPr id="6" name="Picture 5" descr="A group of people with guns&#10;&#10;Description automatically generated">
            <a:extLst>
              <a:ext uri="{FF2B5EF4-FFF2-40B4-BE49-F238E27FC236}">
                <a16:creationId xmlns:a16="http://schemas.microsoft.com/office/drawing/2014/main" id="{0DF5DAF1-7E04-E93E-270E-580AA34B90E0}"/>
              </a:ext>
            </a:extLst>
          </p:cNvPr>
          <p:cNvPicPr>
            <a:picLocks noChangeAspect="1"/>
          </p:cNvPicPr>
          <p:nvPr/>
        </p:nvPicPr>
        <p:blipFill rotWithShape="1">
          <a:blip r:embed="rId3"/>
          <a:srcRect l="27350" r="315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36175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5AA567-F3B6-42CE-C6FC-1C52E9595F7D}"/>
              </a:ext>
            </a:extLst>
          </p:cNvPr>
          <p:cNvSpPr>
            <a:spLocks noGrp="1"/>
          </p:cNvSpPr>
          <p:nvPr>
            <p:ph idx="1"/>
          </p:nvPr>
        </p:nvSpPr>
        <p:spPr>
          <a:xfrm>
            <a:off x="2633" y="389383"/>
            <a:ext cx="12124184" cy="5677862"/>
          </a:xfrm>
        </p:spPr>
        <p:txBody>
          <a:bodyPr vert="horz" lIns="91440" tIns="45720" rIns="91440" bIns="45720" rtlCol="0" anchor="ctr">
            <a:normAutofit/>
          </a:bodyPr>
          <a:lstStyle/>
          <a:p>
            <a:pPr marL="0" indent="0" algn="ctr">
              <a:buNone/>
            </a:pPr>
            <a:r>
              <a:rPr lang="en-US" dirty="0"/>
              <a:t>"It is beneath the character of the independent State of North Carolina to war with women and children. The authors of our ill treatment are the proper subject of our own and the resentment of the public. Does their resentment barbarity strike us with abhorrence? Let us blush to imitate it; not justify by our own practice what we so justly condemn in others."</a:t>
            </a:r>
            <a:endParaRPr lang="en-US"/>
          </a:p>
          <a:p>
            <a:pPr algn="ctr">
              <a:buFont typeface="Calibri" panose="020B0604020202020204" pitchFamily="34" charset="0"/>
              <a:buChar char="-"/>
            </a:pPr>
            <a:r>
              <a:rPr lang="en-US" sz="2000" dirty="0"/>
              <a:t>Petition to Governor Martin from the "Ladies of Wilmington"</a:t>
            </a:r>
          </a:p>
        </p:txBody>
      </p:sp>
    </p:spTree>
    <p:extLst>
      <p:ext uri="{BB962C8B-B14F-4D97-AF65-F5344CB8AC3E}">
        <p14:creationId xmlns:p14="http://schemas.microsoft.com/office/powerpoint/2010/main" val="3534089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nting of soldiers fighting in the woods&#10;&#10;Description automatically generated">
            <a:extLst>
              <a:ext uri="{FF2B5EF4-FFF2-40B4-BE49-F238E27FC236}">
                <a16:creationId xmlns:a16="http://schemas.microsoft.com/office/drawing/2014/main" id="{E532EF8D-1A88-3DAF-3A81-30004E3CA1D9}"/>
              </a:ext>
            </a:extLst>
          </p:cNvPr>
          <p:cNvPicPr>
            <a:picLocks noChangeAspect="1"/>
          </p:cNvPicPr>
          <p:nvPr/>
        </p:nvPicPr>
        <p:blipFill rotWithShape="1">
          <a:blip r:embed="rId3"/>
          <a:srcRect r="12933"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F06589-AD1E-42E5-0873-17FCD4EFDCEB}"/>
              </a:ext>
            </a:extLst>
          </p:cNvPr>
          <p:cNvSpPr>
            <a:spLocks noGrp="1"/>
          </p:cNvSpPr>
          <p:nvPr>
            <p:ph type="title"/>
          </p:nvPr>
        </p:nvSpPr>
        <p:spPr>
          <a:xfrm>
            <a:off x="7531610" y="365125"/>
            <a:ext cx="3822189" cy="1899912"/>
          </a:xfrm>
        </p:spPr>
        <p:txBody>
          <a:bodyPr>
            <a:normAutofit/>
          </a:bodyPr>
          <a:lstStyle/>
          <a:p>
            <a:r>
              <a:rPr lang="en-US" sz="4000" dirty="0"/>
              <a:t>Choosing sides</a:t>
            </a:r>
          </a:p>
        </p:txBody>
      </p:sp>
      <p:sp>
        <p:nvSpPr>
          <p:cNvPr id="3" name="Content Placeholder 2">
            <a:extLst>
              <a:ext uri="{FF2B5EF4-FFF2-40B4-BE49-F238E27FC236}">
                <a16:creationId xmlns:a16="http://schemas.microsoft.com/office/drawing/2014/main" id="{A6F1EA22-1CC8-EB2D-5022-DD8B912D1E4E}"/>
              </a:ext>
            </a:extLst>
          </p:cNvPr>
          <p:cNvSpPr>
            <a:spLocks noGrp="1"/>
          </p:cNvSpPr>
          <p:nvPr>
            <p:ph idx="1"/>
          </p:nvPr>
        </p:nvSpPr>
        <p:spPr>
          <a:xfrm>
            <a:off x="7531610" y="2434201"/>
            <a:ext cx="3822189" cy="3742762"/>
          </a:xfrm>
        </p:spPr>
        <p:txBody>
          <a:bodyPr vert="horz" lIns="91440" tIns="45720" rIns="91440" bIns="45720" rtlCol="0" anchor="t">
            <a:normAutofit/>
          </a:bodyPr>
          <a:lstStyle/>
          <a:p>
            <a:r>
              <a:rPr lang="en-US" sz="2000" dirty="0"/>
              <a:t>The American Revolution provided unique opportunities and risks to African Americans and Native Americans. </a:t>
            </a:r>
            <a:endParaRPr lang="en-US" dirty="0"/>
          </a:p>
          <a:p>
            <a:r>
              <a:rPr lang="en-US" sz="2000" dirty="0"/>
              <a:t>Many fought on both sides because they believed in the cause as well as to protect their own freedom and land.</a:t>
            </a:r>
            <a:endParaRPr lang="en-US" dirty="0"/>
          </a:p>
          <a:p>
            <a:endParaRPr lang="en-US" sz="2000"/>
          </a:p>
        </p:txBody>
      </p:sp>
      <p:sp>
        <p:nvSpPr>
          <p:cNvPr id="5" name="TextBox 4">
            <a:extLst>
              <a:ext uri="{FF2B5EF4-FFF2-40B4-BE49-F238E27FC236}">
                <a16:creationId xmlns:a16="http://schemas.microsoft.com/office/drawing/2014/main" id="{A55E9DC6-6DC2-AE93-2D8A-950C6E230E62}"/>
              </a:ext>
            </a:extLst>
          </p:cNvPr>
          <p:cNvSpPr txBox="1"/>
          <p:nvPr/>
        </p:nvSpPr>
        <p:spPr>
          <a:xfrm>
            <a:off x="406400" y="64008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Don Troiani</a:t>
            </a:r>
          </a:p>
        </p:txBody>
      </p:sp>
    </p:spTree>
    <p:extLst>
      <p:ext uri="{BB962C8B-B14F-4D97-AF65-F5344CB8AC3E}">
        <p14:creationId xmlns:p14="http://schemas.microsoft.com/office/powerpoint/2010/main" val="1498871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DF47-374A-EA11-C21D-30931A4BDD6F}"/>
              </a:ext>
            </a:extLst>
          </p:cNvPr>
          <p:cNvSpPr>
            <a:spLocks noGrp="1"/>
          </p:cNvSpPr>
          <p:nvPr>
            <p:ph type="title"/>
          </p:nvPr>
        </p:nvSpPr>
        <p:spPr/>
        <p:txBody>
          <a:bodyPr>
            <a:normAutofit fontScale="90000"/>
          </a:bodyPr>
          <a:lstStyle/>
          <a:p>
            <a:r>
              <a:rPr lang="en-US" dirty="0"/>
              <a:t>What roles did Native Americans play?</a:t>
            </a:r>
          </a:p>
        </p:txBody>
      </p:sp>
      <p:sp>
        <p:nvSpPr>
          <p:cNvPr id="3" name="Content Placeholder 2">
            <a:extLst>
              <a:ext uri="{FF2B5EF4-FFF2-40B4-BE49-F238E27FC236}">
                <a16:creationId xmlns:a16="http://schemas.microsoft.com/office/drawing/2014/main" id="{92B1C10A-2742-C7C7-FF32-45FE5896C5C4}"/>
              </a:ext>
            </a:extLst>
          </p:cNvPr>
          <p:cNvSpPr>
            <a:spLocks noGrp="1"/>
          </p:cNvSpPr>
          <p:nvPr>
            <p:ph idx="1"/>
          </p:nvPr>
        </p:nvSpPr>
        <p:spPr/>
        <p:txBody>
          <a:bodyPr vert="horz" lIns="91440" tIns="45720" rIns="91440" bIns="45720" rtlCol="0" anchor="t">
            <a:normAutofit fontScale="92500" lnSpcReduction="10000"/>
          </a:bodyPr>
          <a:lstStyle/>
          <a:p>
            <a:r>
              <a:rPr lang="en-US" dirty="0"/>
              <a:t>More Native Americans aligned with the British and Loyalists than with the Patriots, because the British promised protection of their lands.</a:t>
            </a:r>
          </a:p>
          <a:p>
            <a:r>
              <a:rPr lang="en-US" dirty="0">
                <a:solidFill>
                  <a:schemeClr val="accent1"/>
                </a:solidFill>
              </a:rPr>
              <a:t>The Choctaw, Chickasaw, </a:t>
            </a:r>
            <a:r>
              <a:rPr lang="en-US" dirty="0"/>
              <a:t>and </a:t>
            </a:r>
            <a:r>
              <a:rPr lang="en-US" dirty="0">
                <a:solidFill>
                  <a:schemeClr val="accent1"/>
                </a:solidFill>
              </a:rPr>
              <a:t>Cherokee </a:t>
            </a:r>
            <a:r>
              <a:rPr lang="en-US" dirty="0"/>
              <a:t>all aligned with the British. </a:t>
            </a:r>
            <a:r>
              <a:rPr lang="en-US" dirty="0">
                <a:solidFill>
                  <a:schemeClr val="accent1"/>
                </a:solidFill>
              </a:rPr>
              <a:t>The Catawba, </a:t>
            </a:r>
            <a:r>
              <a:rPr lang="en-US" dirty="0"/>
              <a:t>however, aligned with the Patriots.</a:t>
            </a:r>
          </a:p>
          <a:p>
            <a:r>
              <a:rPr lang="en-US" dirty="0"/>
              <a:t>From 1776-1777, </a:t>
            </a:r>
            <a:r>
              <a:rPr lang="en-US" dirty="0">
                <a:solidFill>
                  <a:schemeClr val="accent1"/>
                </a:solidFill>
              </a:rPr>
              <a:t>the Cherokee War </a:t>
            </a:r>
            <a:r>
              <a:rPr lang="en-US" dirty="0"/>
              <a:t>was fought between Patriot settlements and most Cherokee tribes along the western border of the southern states.</a:t>
            </a:r>
            <a:endParaRPr lang="en-US"/>
          </a:p>
          <a:p>
            <a:r>
              <a:rPr lang="en-US" dirty="0"/>
              <a:t>Many Native Americans remained neutral throughout the conflict.</a:t>
            </a:r>
          </a:p>
          <a:p>
            <a:endParaRPr lang="en-US" dirty="0"/>
          </a:p>
        </p:txBody>
      </p:sp>
    </p:spTree>
    <p:extLst>
      <p:ext uri="{BB962C8B-B14F-4D97-AF65-F5344CB8AC3E}">
        <p14:creationId xmlns:p14="http://schemas.microsoft.com/office/powerpoint/2010/main" val="1499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DFE7BC-F794-7789-599E-A6E50DE93D4A}"/>
              </a:ext>
            </a:extLst>
          </p:cNvPr>
          <p:cNvSpPr>
            <a:spLocks noGrp="1"/>
          </p:cNvSpPr>
          <p:nvPr>
            <p:ph type="title"/>
          </p:nvPr>
        </p:nvSpPr>
        <p:spPr>
          <a:xfrm>
            <a:off x="572493" y="238539"/>
            <a:ext cx="11018520" cy="1434415"/>
          </a:xfrm>
        </p:spPr>
        <p:txBody>
          <a:bodyPr anchor="b">
            <a:normAutofit/>
          </a:bodyPr>
          <a:lstStyle/>
          <a:p>
            <a:r>
              <a:rPr lang="en-US" sz="5400"/>
              <a:t>James Armistead Lafayette</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E54133-8CD2-92BE-6C2D-DFBFEAE559D8}"/>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en-US" sz="2000" dirty="0"/>
              <a:t>While many enslaved African Americans won their freedom by joining British forces, many served the Patriot cause as well. </a:t>
            </a:r>
            <a:r>
              <a:rPr lang="en-US" sz="2000" dirty="0">
                <a:solidFill>
                  <a:schemeClr val="accent1"/>
                </a:solidFill>
              </a:rPr>
              <a:t>James Armistead</a:t>
            </a:r>
            <a:r>
              <a:rPr lang="en-US" sz="2000" dirty="0"/>
              <a:t>, an enslaved Virginian, pretended to pass information to British </a:t>
            </a:r>
            <a:r>
              <a:rPr lang="en-US" sz="2000" dirty="0">
                <a:solidFill>
                  <a:schemeClr val="accent1"/>
                </a:solidFill>
              </a:rPr>
              <a:t>General Cornwallis</a:t>
            </a:r>
            <a:r>
              <a:rPr lang="en-US" sz="2000" dirty="0"/>
              <a:t> but instead acted as a double agent for General Washington.</a:t>
            </a:r>
            <a:endParaRPr lang="en-US" sz="2000"/>
          </a:p>
          <a:p>
            <a:r>
              <a:rPr lang="en-US" sz="2000" dirty="0"/>
              <a:t>Armistead remained enslaved until 1787 when he received his </a:t>
            </a:r>
            <a:r>
              <a:rPr lang="en-US" sz="2000" dirty="0">
                <a:solidFill>
                  <a:schemeClr val="accent1"/>
                </a:solidFill>
              </a:rPr>
              <a:t>manumission</a:t>
            </a:r>
            <a:r>
              <a:rPr lang="en-US" sz="2000" dirty="0"/>
              <a:t> from Congress with the help of the Marquis de Lafayette. He changed his name in Lafayette's honor.</a:t>
            </a:r>
          </a:p>
        </p:txBody>
      </p:sp>
      <p:pic>
        <p:nvPicPr>
          <p:cNvPr id="4" name="Picture 3" descr="A close-up of a person&#10;&#10;Description automatically generated">
            <a:extLst>
              <a:ext uri="{FF2B5EF4-FFF2-40B4-BE49-F238E27FC236}">
                <a16:creationId xmlns:a16="http://schemas.microsoft.com/office/drawing/2014/main" id="{AFDB32BC-0B92-D879-868E-21B8172D3EEE}"/>
              </a:ext>
            </a:extLst>
          </p:cNvPr>
          <p:cNvPicPr>
            <a:picLocks noChangeAspect="1"/>
          </p:cNvPicPr>
          <p:nvPr/>
        </p:nvPicPr>
        <p:blipFill rotWithShape="1">
          <a:blip r:embed="rId3"/>
          <a:srcRect l="17666" r="4169" b="3"/>
          <a:stretch/>
        </p:blipFill>
        <p:spPr>
          <a:xfrm>
            <a:off x="7675658" y="2093976"/>
            <a:ext cx="3941064" cy="4096512"/>
          </a:xfrm>
          <a:prstGeom prst="rect">
            <a:avLst/>
          </a:prstGeom>
        </p:spPr>
      </p:pic>
    </p:spTree>
    <p:extLst>
      <p:ext uri="{BB962C8B-B14F-4D97-AF65-F5344CB8AC3E}">
        <p14:creationId xmlns:p14="http://schemas.microsoft.com/office/powerpoint/2010/main" val="1280513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196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727FC-CFD3-31B1-C61C-A36B54A71FDC}"/>
              </a:ext>
            </a:extLst>
          </p:cNvPr>
          <p:cNvSpPr>
            <a:spLocks noGrp="1"/>
          </p:cNvSpPr>
          <p:nvPr>
            <p:ph type="title"/>
          </p:nvPr>
        </p:nvSpPr>
        <p:spPr>
          <a:xfrm>
            <a:off x="838200" y="1992702"/>
            <a:ext cx="10515600" cy="1855489"/>
          </a:xfrm>
        </p:spPr>
        <p:txBody>
          <a:bodyPr/>
          <a:lstStyle/>
          <a:p>
            <a:pPr algn="ctr"/>
            <a:r>
              <a:rPr lang="en-US"/>
              <a:t>Inquiry Question:</a:t>
            </a:r>
          </a:p>
        </p:txBody>
      </p:sp>
      <p:sp>
        <p:nvSpPr>
          <p:cNvPr id="3" name="Text Placeholder 2">
            <a:extLst>
              <a:ext uri="{FF2B5EF4-FFF2-40B4-BE49-F238E27FC236}">
                <a16:creationId xmlns:a16="http://schemas.microsoft.com/office/drawing/2014/main" id="{A4A125E4-6E4F-CD6E-6DE1-A3FF2498ECE3}"/>
              </a:ext>
            </a:extLst>
          </p:cNvPr>
          <p:cNvSpPr>
            <a:spLocks noGrp="1"/>
          </p:cNvSpPr>
          <p:nvPr>
            <p:ph type="body" idx="1"/>
          </p:nvPr>
        </p:nvSpPr>
        <p:spPr>
          <a:xfrm>
            <a:off x="838200" y="3848191"/>
            <a:ext cx="10515600" cy="1224352"/>
          </a:xfrm>
        </p:spPr>
        <p:txBody>
          <a:bodyPr>
            <a:normAutofit/>
          </a:bodyPr>
          <a:lstStyle/>
          <a:p>
            <a:pPr algn="ctr"/>
            <a:r>
              <a:rPr lang="en-US" sz="3200">
                <a:solidFill>
                  <a:schemeClr val="accent1"/>
                </a:solidFill>
              </a:rPr>
              <a:t>How did citizens choose sides and participate or avoid the tension and conflict during the Southern Campaigns?</a:t>
            </a:r>
          </a:p>
        </p:txBody>
      </p:sp>
    </p:spTree>
    <p:extLst>
      <p:ext uri="{BB962C8B-B14F-4D97-AF65-F5344CB8AC3E}">
        <p14:creationId xmlns:p14="http://schemas.microsoft.com/office/powerpoint/2010/main" val="1953500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men in the woods&#10;&#10;Description automatically generated">
            <a:extLst>
              <a:ext uri="{FF2B5EF4-FFF2-40B4-BE49-F238E27FC236}">
                <a16:creationId xmlns:a16="http://schemas.microsoft.com/office/drawing/2014/main" id="{2100AEC7-F6C1-1DBB-CAD2-C11CBBEA1F03}"/>
              </a:ext>
            </a:extLst>
          </p:cNvPr>
          <p:cNvPicPr>
            <a:picLocks noChangeAspect="1"/>
          </p:cNvPicPr>
          <p:nvPr/>
        </p:nvPicPr>
        <p:blipFill rotWithShape="1">
          <a:blip r:embed="rId3">
            <a:alphaModFix amt="50000"/>
          </a:blip>
          <a:srcRect t="4004" b="12663"/>
          <a:stretch/>
        </p:blipFill>
        <p:spPr>
          <a:xfrm>
            <a:off x="20" y="1"/>
            <a:ext cx="12191980" cy="6857999"/>
          </a:xfrm>
          <a:prstGeom prst="rect">
            <a:avLst/>
          </a:prstGeom>
        </p:spPr>
      </p:pic>
      <p:sp>
        <p:nvSpPr>
          <p:cNvPr id="2" name="Title 1">
            <a:extLst>
              <a:ext uri="{FF2B5EF4-FFF2-40B4-BE49-F238E27FC236}">
                <a16:creationId xmlns:a16="http://schemas.microsoft.com/office/drawing/2014/main" id="{F24F8A19-EC66-5BA6-1169-508E3AB880F9}"/>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What did life look like during the Southern Campaigns?</a:t>
            </a:r>
          </a:p>
        </p:txBody>
      </p:sp>
      <p:sp>
        <p:nvSpPr>
          <p:cNvPr id="3" name="Content Placeholder 2">
            <a:extLst>
              <a:ext uri="{FF2B5EF4-FFF2-40B4-BE49-F238E27FC236}">
                <a16:creationId xmlns:a16="http://schemas.microsoft.com/office/drawing/2014/main" id="{E70F38B5-D201-931C-0B74-1406C7989363}"/>
              </a:ext>
            </a:extLst>
          </p:cNvPr>
          <p:cNvSpPr>
            <a:spLocks noGrp="1"/>
          </p:cNvSpPr>
          <p:nvPr>
            <p:ph idx="1"/>
          </p:nvPr>
        </p:nvSpPr>
        <p:spPr>
          <a:xfrm>
            <a:off x="1524000" y="4159404"/>
            <a:ext cx="9144000" cy="1098395"/>
          </a:xfrm>
        </p:spPr>
        <p:txBody>
          <a:bodyPr vert="horz" lIns="91440" tIns="45720" rIns="91440" bIns="45720" rtlCol="0" anchor="t">
            <a:normAutofit/>
          </a:bodyPr>
          <a:lstStyle/>
          <a:p>
            <a:pPr marL="0" indent="0" algn="ctr">
              <a:buNone/>
            </a:pPr>
            <a:r>
              <a:rPr lang="en-US" sz="2400">
                <a:solidFill>
                  <a:srgbClr val="FFFFFF"/>
                </a:solidFill>
              </a:rPr>
              <a:t>As the American Revolution spread to the South, the conflict became more and more a </a:t>
            </a:r>
            <a:r>
              <a:rPr lang="en-US" sz="2400"/>
              <a:t>civil</a:t>
            </a:r>
            <a:r>
              <a:rPr lang="en-US" sz="2400">
                <a:solidFill>
                  <a:schemeClr val="accent1">
                    <a:lumMod val="75000"/>
                  </a:schemeClr>
                </a:solidFill>
              </a:rPr>
              <a:t> </a:t>
            </a:r>
            <a:r>
              <a:rPr lang="en-US" sz="2400">
                <a:solidFill>
                  <a:srgbClr val="FFFFFF"/>
                </a:solidFill>
              </a:rPr>
              <a:t>war.</a:t>
            </a:r>
          </a:p>
        </p:txBody>
      </p:sp>
      <p:sp>
        <p:nvSpPr>
          <p:cNvPr id="5" name="TextBox 4">
            <a:extLst>
              <a:ext uri="{FF2B5EF4-FFF2-40B4-BE49-F238E27FC236}">
                <a16:creationId xmlns:a16="http://schemas.microsoft.com/office/drawing/2014/main" id="{C9CA5D83-85E5-D41A-D31A-81E3014BA366}"/>
              </a:ext>
            </a:extLst>
          </p:cNvPr>
          <p:cNvSpPr txBox="1"/>
          <p:nvPr/>
        </p:nvSpPr>
        <p:spPr>
          <a:xfrm>
            <a:off x="10826337" y="64918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Don Troiani</a:t>
            </a:r>
          </a:p>
        </p:txBody>
      </p:sp>
    </p:spTree>
    <p:extLst>
      <p:ext uri="{BB962C8B-B14F-4D97-AF65-F5344CB8AC3E}">
        <p14:creationId xmlns:p14="http://schemas.microsoft.com/office/powerpoint/2010/main" val="30750922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2865C5-1E80-481E-238A-2C71371BADA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Communities at War</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696D2E-329E-35D8-9C13-912C0C5E102B}"/>
              </a:ext>
            </a:extLst>
          </p:cNvPr>
          <p:cNvSpPr txBox="1"/>
          <p:nvPr/>
        </p:nvSpPr>
        <p:spPr>
          <a:xfrm>
            <a:off x="640080" y="2872899"/>
            <a:ext cx="4243589" cy="332066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lnSpcReduction="20000"/>
          </a:bodyPr>
          <a:lstStyle/>
          <a:p>
            <a:pPr marL="171450" indent="-228600">
              <a:lnSpc>
                <a:spcPct val="90000"/>
              </a:lnSpc>
              <a:spcAft>
                <a:spcPts val="600"/>
              </a:spcAft>
              <a:buFont typeface="Arial" panose="020B0604020202020204" pitchFamily="34" charset="0"/>
              <a:buChar char="•"/>
            </a:pPr>
            <a:r>
              <a:rPr lang="en-US" sz="1500" dirty="0"/>
              <a:t>In the Southern Campaigns, some battles were fought "traditionally," but many other conflicts happened as partisan skirmishes.</a:t>
            </a:r>
          </a:p>
          <a:p>
            <a:pPr marL="171450" indent="-228600">
              <a:lnSpc>
                <a:spcPct val="90000"/>
              </a:lnSpc>
              <a:spcAft>
                <a:spcPts val="600"/>
              </a:spcAft>
              <a:buFont typeface="Arial" panose="020B0604020202020204" pitchFamily="34" charset="0"/>
              <a:buChar char="•"/>
            </a:pPr>
            <a:r>
              <a:rPr lang="en-US" sz="1500" dirty="0"/>
              <a:t>Communities divided between </a:t>
            </a:r>
            <a:r>
              <a:rPr lang="en-US" sz="1500" dirty="0">
                <a:solidFill>
                  <a:schemeClr val="accent1"/>
                </a:solidFill>
              </a:rPr>
              <a:t>Loyalists</a:t>
            </a:r>
            <a:r>
              <a:rPr lang="en-US" sz="1500" dirty="0"/>
              <a:t> and </a:t>
            </a:r>
            <a:r>
              <a:rPr lang="en-US" sz="1500" dirty="0">
                <a:solidFill>
                  <a:schemeClr val="accent1"/>
                </a:solidFill>
              </a:rPr>
              <a:t>Whigs</a:t>
            </a:r>
            <a:r>
              <a:rPr lang="en-US" sz="1500" dirty="0"/>
              <a:t> (patriots), and sometimes neighbors fought each other in short combats or surprise attacks. </a:t>
            </a:r>
          </a:p>
          <a:p>
            <a:pPr marL="171450" indent="-228600">
              <a:lnSpc>
                <a:spcPct val="90000"/>
              </a:lnSpc>
              <a:spcAft>
                <a:spcPts val="600"/>
              </a:spcAft>
              <a:buFont typeface="Arial" panose="020B0604020202020204" pitchFamily="34" charset="0"/>
              <a:buChar char="•"/>
            </a:pPr>
            <a:r>
              <a:rPr lang="en-US" sz="1500" dirty="0"/>
              <a:t>Organized partisan forces attacked British supply lines or Whig-supporting settlements. </a:t>
            </a:r>
          </a:p>
          <a:p>
            <a:pPr marL="171450" indent="-228600">
              <a:lnSpc>
                <a:spcPct val="90000"/>
              </a:lnSpc>
              <a:spcAft>
                <a:spcPts val="600"/>
              </a:spcAft>
              <a:buFont typeface="Arial" panose="020B0604020202020204" pitchFamily="34" charset="0"/>
              <a:buChar char="•"/>
            </a:pPr>
            <a:r>
              <a:rPr lang="en-US" sz="1500" dirty="0"/>
              <a:t>Because of this viciousness, these final years left a bitter impact in the memory of the survivors and their descendants. </a:t>
            </a:r>
          </a:p>
          <a:p>
            <a:pPr marL="171450" indent="-228600">
              <a:lnSpc>
                <a:spcPct val="90000"/>
              </a:lnSpc>
              <a:spcAft>
                <a:spcPts val="600"/>
              </a:spcAft>
              <a:buFont typeface="Arial" panose="020B0604020202020204" pitchFamily="34" charset="0"/>
              <a:buChar char="•"/>
            </a:pPr>
            <a:endParaRPr lang="en-US" sz="1500" dirty="0"/>
          </a:p>
          <a:p>
            <a:pPr>
              <a:lnSpc>
                <a:spcPct val="90000"/>
              </a:lnSpc>
              <a:spcAft>
                <a:spcPts val="600"/>
              </a:spcAft>
            </a:pPr>
            <a:r>
              <a:rPr lang="en-US" sz="1500" dirty="0">
                <a:solidFill>
                  <a:schemeClr val="accent1"/>
                </a:solidFill>
              </a:rPr>
              <a:t>Definition:</a:t>
            </a:r>
          </a:p>
          <a:p>
            <a:pPr>
              <a:lnSpc>
                <a:spcPct val="90000"/>
              </a:lnSpc>
              <a:spcAft>
                <a:spcPts val="600"/>
              </a:spcAft>
            </a:pPr>
            <a:r>
              <a:rPr lang="en-US" sz="1500" dirty="0">
                <a:solidFill>
                  <a:schemeClr val="accent1"/>
                </a:solidFill>
              </a:rPr>
              <a:t>Whig – a political party associated with support for American Independence during the Revolutionary War Era.</a:t>
            </a:r>
          </a:p>
        </p:txBody>
      </p:sp>
      <p:pic>
        <p:nvPicPr>
          <p:cNvPr id="4" name="Content Placeholder 3" descr="A map of the united states&#10;&#10;Description automatically generated">
            <a:extLst>
              <a:ext uri="{FF2B5EF4-FFF2-40B4-BE49-F238E27FC236}">
                <a16:creationId xmlns:a16="http://schemas.microsoft.com/office/drawing/2014/main" id="{A453F7A0-9732-D54A-C109-E8905347DE1D}"/>
              </a:ext>
            </a:extLst>
          </p:cNvPr>
          <p:cNvPicPr>
            <a:picLocks noGrp="1" noChangeAspect="1"/>
          </p:cNvPicPr>
          <p:nvPr>
            <p:ph idx="1"/>
          </p:nvPr>
        </p:nvPicPr>
        <p:blipFill rotWithShape="1">
          <a:blip r:embed="rId3"/>
          <a:srcRect t="3156" r="-1" b="2256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48339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map of south carolina&#10;&#10;Description automatically generated">
            <a:extLst>
              <a:ext uri="{FF2B5EF4-FFF2-40B4-BE49-F238E27FC236}">
                <a16:creationId xmlns:a16="http://schemas.microsoft.com/office/drawing/2014/main" id="{91A5B2AA-3A3A-F157-2CBF-97ABADF6B55C}"/>
              </a:ext>
            </a:extLst>
          </p:cNvPr>
          <p:cNvPicPr>
            <a:picLocks noChangeAspect="1"/>
          </p:cNvPicPr>
          <p:nvPr/>
        </p:nvPicPr>
        <p:blipFill rotWithShape="1">
          <a:blip r:embed="rId3"/>
          <a:srcRect t="8766" b="8765"/>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47CB0D-26C1-A822-0157-ED30DEA95F18}"/>
              </a:ext>
            </a:extLst>
          </p:cNvPr>
          <p:cNvSpPr>
            <a:spLocks noGrp="1"/>
          </p:cNvSpPr>
          <p:nvPr>
            <p:ph type="title"/>
          </p:nvPr>
        </p:nvSpPr>
        <p:spPr>
          <a:xfrm>
            <a:off x="7531610" y="365125"/>
            <a:ext cx="3822189" cy="1899912"/>
          </a:xfrm>
        </p:spPr>
        <p:txBody>
          <a:bodyPr>
            <a:normAutofit/>
          </a:bodyPr>
          <a:lstStyle/>
          <a:p>
            <a:r>
              <a:rPr lang="en-US" sz="4000" dirty="0"/>
              <a:t>Life for Soldiers</a:t>
            </a:r>
          </a:p>
        </p:txBody>
      </p:sp>
      <p:sp>
        <p:nvSpPr>
          <p:cNvPr id="3" name="Content Placeholder 2">
            <a:extLst>
              <a:ext uri="{FF2B5EF4-FFF2-40B4-BE49-F238E27FC236}">
                <a16:creationId xmlns:a16="http://schemas.microsoft.com/office/drawing/2014/main" id="{C81933D6-96FA-50A7-C16C-41929EDF2508}"/>
              </a:ext>
            </a:extLst>
          </p:cNvPr>
          <p:cNvSpPr>
            <a:spLocks noGrp="1"/>
          </p:cNvSpPr>
          <p:nvPr>
            <p:ph idx="1"/>
          </p:nvPr>
        </p:nvSpPr>
        <p:spPr>
          <a:xfrm>
            <a:off x="7531610" y="2434201"/>
            <a:ext cx="3822189" cy="3742762"/>
          </a:xfrm>
        </p:spPr>
        <p:txBody>
          <a:bodyPr vert="horz" lIns="91440" tIns="45720" rIns="91440" bIns="45720" rtlCol="0" anchor="t">
            <a:normAutofit lnSpcReduction="10000"/>
          </a:bodyPr>
          <a:lstStyle/>
          <a:p>
            <a:r>
              <a:rPr lang="en-US" sz="1700" dirty="0">
                <a:solidFill>
                  <a:schemeClr val="accent1"/>
                </a:solidFill>
              </a:rPr>
              <a:t>British supply lines</a:t>
            </a:r>
            <a:r>
              <a:rPr lang="en-US" sz="1700" dirty="0"/>
              <a:t> now stretched from Ireland to forces fighting hundreds of miles inland from the Southern coast. Their vulnerability motivated attacks by French fleets on the seas and </a:t>
            </a:r>
            <a:r>
              <a:rPr lang="en-US" sz="1700" dirty="0">
                <a:solidFill>
                  <a:schemeClr val="accent1"/>
                </a:solidFill>
              </a:rPr>
              <a:t>patriot partisans</a:t>
            </a:r>
            <a:r>
              <a:rPr lang="en-US" sz="1700" dirty="0"/>
              <a:t> on land.</a:t>
            </a:r>
          </a:p>
          <a:p>
            <a:r>
              <a:rPr lang="en-US" sz="1700" dirty="0"/>
              <a:t>Outnumbered American forces often resorted to raids on British supply lines while avoiding traditional battles. </a:t>
            </a:r>
          </a:p>
          <a:p>
            <a:r>
              <a:rPr lang="en-US" sz="1700" dirty="0"/>
              <a:t>Today, we call this style of fighting</a:t>
            </a:r>
            <a:r>
              <a:rPr lang="en-US" sz="1700" dirty="0">
                <a:solidFill>
                  <a:schemeClr val="accent1"/>
                </a:solidFill>
              </a:rPr>
              <a:t> guerrilla warfare.</a:t>
            </a:r>
            <a:endParaRPr lang="en-US">
              <a:solidFill>
                <a:schemeClr val="accent1"/>
              </a:solidFill>
            </a:endParaRPr>
          </a:p>
        </p:txBody>
      </p:sp>
    </p:spTree>
    <p:extLst>
      <p:ext uri="{BB962C8B-B14F-4D97-AF65-F5344CB8AC3E}">
        <p14:creationId xmlns:p14="http://schemas.microsoft.com/office/powerpoint/2010/main" val="183782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32B7DB-F769-4499-E7C8-224047D7A724}"/>
              </a:ext>
            </a:extLst>
          </p:cNvPr>
          <p:cNvSpPr>
            <a:spLocks noGrp="1"/>
          </p:cNvSpPr>
          <p:nvPr>
            <p:ph idx="1"/>
          </p:nvPr>
        </p:nvSpPr>
        <p:spPr>
          <a:xfrm>
            <a:off x="630936" y="2807208"/>
            <a:ext cx="3429000" cy="3410712"/>
          </a:xfrm>
        </p:spPr>
        <p:txBody>
          <a:bodyPr vert="horz" lIns="91440" tIns="45720" rIns="91440" bIns="45720" rtlCol="0" anchor="t">
            <a:normAutofit/>
          </a:bodyPr>
          <a:lstStyle/>
          <a:p>
            <a:pPr marL="0" indent="0">
              <a:buNone/>
            </a:pPr>
            <a:r>
              <a:rPr lang="en-US" sz="2200" dirty="0">
                <a:solidFill>
                  <a:srgbClr val="FF0000"/>
                </a:solidFill>
              </a:rPr>
              <a:t>Francis Marion,</a:t>
            </a:r>
            <a:r>
              <a:rPr lang="en-US" sz="2200" dirty="0">
                <a:solidFill>
                  <a:schemeClr val="tx2"/>
                </a:solidFill>
              </a:rPr>
              <a:t> a patriot commander, was nicknamed the "Swamp Fox" for his daring use of guerrilla warfare.</a:t>
            </a:r>
          </a:p>
          <a:p>
            <a:pPr marL="0" indent="0">
              <a:buNone/>
            </a:pPr>
            <a:endParaRPr lang="en-US" sz="2200" dirty="0">
              <a:solidFill>
                <a:schemeClr val="tx2"/>
              </a:solidFill>
            </a:endParaRPr>
          </a:p>
          <a:p>
            <a:pPr marL="0" indent="0">
              <a:buNone/>
            </a:pPr>
            <a:r>
              <a:rPr lang="en-US" sz="2200" dirty="0">
                <a:solidFill>
                  <a:schemeClr val="tx2"/>
                </a:solidFill>
              </a:rPr>
              <a:t>He attacked British supply routes and forts.</a:t>
            </a:r>
          </a:p>
          <a:p>
            <a:endParaRPr lang="en-US" sz="2200"/>
          </a:p>
        </p:txBody>
      </p:sp>
      <p:pic>
        <p:nvPicPr>
          <p:cNvPr id="5" name="Online Media 4" title="Francis Marion: The Swamp Fox">
            <a:hlinkClick r:id="" action="ppaction://media"/>
            <a:extLst>
              <a:ext uri="{FF2B5EF4-FFF2-40B4-BE49-F238E27FC236}">
                <a16:creationId xmlns:a16="http://schemas.microsoft.com/office/drawing/2014/main" id="{457CF218-A682-B20E-28B5-73A3D67AD855}"/>
              </a:ext>
            </a:extLst>
          </p:cNvPr>
          <p:cNvPicPr>
            <a:picLocks noRot="1" noChangeAspect="1"/>
          </p:cNvPicPr>
          <p:nvPr>
            <a:videoFile r:link="rId1"/>
          </p:nvPr>
        </p:nvPicPr>
        <p:blipFill>
          <a:blip r:embed="rId4"/>
          <a:stretch>
            <a:fillRect/>
          </a:stretch>
        </p:blipFill>
        <p:spPr>
          <a:xfrm>
            <a:off x="4654296" y="840105"/>
            <a:ext cx="6903720" cy="5177790"/>
          </a:xfrm>
          <a:prstGeom prst="rect">
            <a:avLst/>
          </a:prstGeom>
        </p:spPr>
      </p:pic>
    </p:spTree>
    <p:extLst>
      <p:ext uri="{BB962C8B-B14F-4D97-AF65-F5344CB8AC3E}">
        <p14:creationId xmlns:p14="http://schemas.microsoft.com/office/powerpoint/2010/main" val="3563878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in a military uniform&#10;&#10;Description automatically generated">
            <a:extLst>
              <a:ext uri="{FF2B5EF4-FFF2-40B4-BE49-F238E27FC236}">
                <a16:creationId xmlns:a16="http://schemas.microsoft.com/office/drawing/2014/main" id="{64986EDD-5195-129A-1B37-CD56332A64ED}"/>
              </a:ext>
            </a:extLst>
          </p:cNvPr>
          <p:cNvPicPr>
            <a:picLocks noChangeAspect="1"/>
          </p:cNvPicPr>
          <p:nvPr/>
        </p:nvPicPr>
        <p:blipFill rotWithShape="1">
          <a:blip r:embed="rId3"/>
          <a:srcRect l="502"/>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54DACD1E-BD84-089A-0CA8-D05A40021ED4}"/>
              </a:ext>
            </a:extLst>
          </p:cNvPr>
          <p:cNvSpPr>
            <a:spLocks noGrp="1"/>
          </p:cNvSpPr>
          <p:nvPr>
            <p:ph idx="1"/>
          </p:nvPr>
        </p:nvSpPr>
        <p:spPr>
          <a:xfrm>
            <a:off x="4697507" y="310736"/>
            <a:ext cx="6654766" cy="5804311"/>
          </a:xfrm>
        </p:spPr>
        <p:txBody>
          <a:bodyPr vert="horz" lIns="91440" tIns="45720" rIns="91440" bIns="45720" rtlCol="0" anchor="ctr">
            <a:normAutofit/>
          </a:bodyPr>
          <a:lstStyle/>
          <a:p>
            <a:r>
              <a:rPr lang="en-US" dirty="0"/>
              <a:t>One of the most infamous British officers was </a:t>
            </a:r>
            <a:r>
              <a:rPr lang="en-US" dirty="0">
                <a:solidFill>
                  <a:schemeClr val="accent1"/>
                </a:solidFill>
              </a:rPr>
              <a:t>Banastre</a:t>
            </a:r>
            <a:r>
              <a:rPr lang="en-US" dirty="0">
                <a:solidFill>
                  <a:srgbClr val="FF0000"/>
                </a:solidFill>
              </a:rPr>
              <a:t> </a:t>
            </a:r>
            <a:r>
              <a:rPr lang="en-US" dirty="0">
                <a:solidFill>
                  <a:schemeClr val="accent1"/>
                </a:solidFill>
              </a:rPr>
              <a:t>Tarleton</a:t>
            </a:r>
            <a:r>
              <a:rPr lang="en-US" dirty="0">
                <a:solidFill>
                  <a:schemeClr val="tx2"/>
                </a:solidFill>
              </a:rPr>
              <a:t>, accused of allowing his men to kill Patriots trying to surrender after his victory at the </a:t>
            </a:r>
            <a:r>
              <a:rPr lang="en-US" dirty="0">
                <a:solidFill>
                  <a:schemeClr val="accent1"/>
                </a:solidFill>
              </a:rPr>
              <a:t>Battle of </a:t>
            </a:r>
            <a:r>
              <a:rPr lang="en-US" dirty="0" err="1">
                <a:solidFill>
                  <a:schemeClr val="accent1"/>
                </a:solidFill>
              </a:rPr>
              <a:t>Waxhaws</a:t>
            </a:r>
            <a:r>
              <a:rPr lang="en-US" dirty="0">
                <a:solidFill>
                  <a:schemeClr val="accent1"/>
                </a:solidFill>
              </a:rPr>
              <a:t>.</a:t>
            </a:r>
          </a:p>
          <a:p>
            <a:r>
              <a:rPr lang="en-US" dirty="0"/>
              <a:t>The stories of his harsh actions fueled division and American resistance.</a:t>
            </a:r>
          </a:p>
        </p:txBody>
      </p:sp>
    </p:spTree>
    <p:extLst>
      <p:ext uri="{BB962C8B-B14F-4D97-AF65-F5344CB8AC3E}">
        <p14:creationId xmlns:p14="http://schemas.microsoft.com/office/powerpoint/2010/main" val="2522496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ortrait of a person in a military uniform&#10;&#10;Description automatically generated">
            <a:extLst>
              <a:ext uri="{FF2B5EF4-FFF2-40B4-BE49-F238E27FC236}">
                <a16:creationId xmlns:a16="http://schemas.microsoft.com/office/drawing/2014/main" id="{87BD8B40-2B5C-D91D-0F02-B31343E40749}"/>
              </a:ext>
            </a:extLst>
          </p:cNvPr>
          <p:cNvPicPr>
            <a:picLocks noChangeAspect="1"/>
          </p:cNvPicPr>
          <p:nvPr/>
        </p:nvPicPr>
        <p:blipFill rotWithShape="1">
          <a:blip r:embed="rId3"/>
          <a:srcRect l="16669" r="482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19A9E7-272F-D965-04C0-F21244BA7C6C}"/>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US" sz="2200" dirty="0"/>
              <a:t>Soldiers on both sides worried about family members back home. </a:t>
            </a:r>
            <a:endParaRPr lang="en-US"/>
          </a:p>
          <a:p>
            <a:r>
              <a:rPr lang="en-US" sz="2200" dirty="0">
                <a:solidFill>
                  <a:schemeClr val="accent1"/>
                </a:solidFill>
              </a:rPr>
              <a:t>Compare</a:t>
            </a:r>
            <a:r>
              <a:rPr lang="en-US" sz="2200" dirty="0"/>
              <a:t> </a:t>
            </a:r>
            <a:r>
              <a:rPr lang="en-US" sz="2200" dirty="0">
                <a:hlinkClick r:id="rId4"/>
              </a:rPr>
              <a:t>this letter</a:t>
            </a:r>
            <a:r>
              <a:rPr lang="en-US" sz="2200" dirty="0"/>
              <a:t> by Patriot General </a:t>
            </a:r>
            <a:r>
              <a:rPr lang="en-US" sz="2200" dirty="0">
                <a:solidFill>
                  <a:schemeClr val="accent1"/>
                </a:solidFill>
              </a:rPr>
              <a:t>Nathanael</a:t>
            </a:r>
            <a:r>
              <a:rPr lang="en-US" sz="2200" dirty="0"/>
              <a:t> </a:t>
            </a:r>
            <a:r>
              <a:rPr lang="en-US" sz="2200" dirty="0">
                <a:solidFill>
                  <a:schemeClr val="accent1"/>
                </a:solidFill>
              </a:rPr>
              <a:t>Greene</a:t>
            </a:r>
            <a:r>
              <a:rPr lang="en-US" sz="2200" dirty="0"/>
              <a:t> and </a:t>
            </a:r>
            <a:r>
              <a:rPr lang="en-US" sz="2200" dirty="0">
                <a:hlinkClick r:id="rId5"/>
              </a:rPr>
              <a:t>this one</a:t>
            </a:r>
            <a:r>
              <a:rPr lang="en-US" sz="2200" dirty="0"/>
              <a:t> by Loyalist officer </a:t>
            </a:r>
            <a:r>
              <a:rPr lang="en-US" sz="2200" dirty="0">
                <a:solidFill>
                  <a:schemeClr val="accent1"/>
                </a:solidFill>
              </a:rPr>
              <a:t>Stephen</a:t>
            </a:r>
            <a:r>
              <a:rPr lang="en-US" sz="2200" dirty="0"/>
              <a:t> </a:t>
            </a:r>
            <a:r>
              <a:rPr lang="en-US" sz="2200" dirty="0">
                <a:solidFill>
                  <a:schemeClr val="accent1"/>
                </a:solidFill>
              </a:rPr>
              <a:t>de Lancey</a:t>
            </a:r>
            <a:r>
              <a:rPr lang="en-US" sz="2200" dirty="0"/>
              <a:t>. What concerns do they share? How are their situations different?</a:t>
            </a:r>
            <a:endParaRPr lang="en-US"/>
          </a:p>
        </p:txBody>
      </p:sp>
    </p:spTree>
    <p:extLst>
      <p:ext uri="{BB962C8B-B14F-4D97-AF65-F5344CB8AC3E}">
        <p14:creationId xmlns:p14="http://schemas.microsoft.com/office/powerpoint/2010/main" val="2719788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D34A2C-8081-C8FE-D523-6511DF771E46}"/>
              </a:ext>
            </a:extLst>
          </p:cNvPr>
          <p:cNvSpPr>
            <a:spLocks noGrp="1"/>
          </p:cNvSpPr>
          <p:nvPr>
            <p:ph type="title"/>
          </p:nvPr>
        </p:nvSpPr>
        <p:spPr>
          <a:xfrm>
            <a:off x="5297762" y="329184"/>
            <a:ext cx="6251110" cy="1783080"/>
          </a:xfrm>
        </p:spPr>
        <p:txBody>
          <a:bodyPr anchor="b">
            <a:normAutofit/>
          </a:bodyPr>
          <a:lstStyle/>
          <a:p>
            <a:pPr algn="ctr"/>
            <a:r>
              <a:rPr lang="en-US" sz="5400" dirty="0"/>
              <a:t>Prisoners of War</a:t>
            </a:r>
            <a:endParaRPr lang="en-US"/>
          </a:p>
        </p:txBody>
      </p:sp>
      <p:pic>
        <p:nvPicPr>
          <p:cNvPr id="4" name="Picture 3" descr="A group of people in a tent&#10;&#10;Description automatically generated">
            <a:extLst>
              <a:ext uri="{FF2B5EF4-FFF2-40B4-BE49-F238E27FC236}">
                <a16:creationId xmlns:a16="http://schemas.microsoft.com/office/drawing/2014/main" id="{A45DFFA8-50B0-E77A-62F5-85E77D334826}"/>
              </a:ext>
            </a:extLst>
          </p:cNvPr>
          <p:cNvPicPr>
            <a:picLocks noChangeAspect="1"/>
          </p:cNvPicPr>
          <p:nvPr/>
        </p:nvPicPr>
        <p:blipFill rotWithShape="1">
          <a:blip r:embed="rId3"/>
          <a:srcRect l="38729" r="3342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65DB76-873C-1DF5-F6FC-819AE3862741}"/>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US" sz="1700" dirty="0"/>
              <a:t>Prisoners of war on both sides were often poorly treated and lived in harsh conditions. American and British leadership would sometimes organize prisoner exchanges, while civilians might provide charity and relief.</a:t>
            </a:r>
          </a:p>
          <a:p>
            <a:r>
              <a:rPr lang="en-US" sz="1700" dirty="0"/>
              <a:t>Sometimes the legal status of prisoners was unclear. After the</a:t>
            </a:r>
            <a:r>
              <a:rPr lang="en-US" sz="1700" dirty="0">
                <a:solidFill>
                  <a:srgbClr val="FF0000"/>
                </a:solidFill>
              </a:rPr>
              <a:t> Battle of Kettle Creek</a:t>
            </a:r>
            <a:r>
              <a:rPr lang="en-US" sz="1700" dirty="0"/>
              <a:t>, South Carolina tried Loyalist prisoners of war as criminals and sentenced them to death. </a:t>
            </a:r>
          </a:p>
          <a:p>
            <a:r>
              <a:rPr lang="en-US" sz="1700" dirty="0">
                <a:solidFill>
                  <a:srgbClr val="FF0000"/>
                </a:solidFill>
              </a:rPr>
              <a:t>Discuss</a:t>
            </a:r>
            <a:r>
              <a:rPr lang="en-US" sz="1700" dirty="0"/>
              <a:t>: What can </a:t>
            </a:r>
            <a:r>
              <a:rPr lang="en-US" sz="1700" dirty="0">
                <a:hlinkClick r:id="rId4"/>
              </a:rPr>
              <a:t>their story</a:t>
            </a:r>
            <a:r>
              <a:rPr lang="en-US" sz="1700" dirty="0"/>
              <a:t> tell us about how prisoners were supposed to be treated? Did the conflict's status as a civil war change how prisoners were treated?</a:t>
            </a:r>
          </a:p>
        </p:txBody>
      </p:sp>
    </p:spTree>
    <p:extLst>
      <p:ext uri="{BB962C8B-B14F-4D97-AF65-F5344CB8AC3E}">
        <p14:creationId xmlns:p14="http://schemas.microsoft.com/office/powerpoint/2010/main" val="2647538874"/>
      </p:ext>
    </p:extLst>
  </p:cSld>
  <p:clrMapOvr>
    <a:masterClrMapping/>
  </p:clrMapOvr>
</p:sld>
</file>

<file path=ppt/theme/theme1.xml><?xml version="1.0" encoding="utf-8"?>
<a:theme xmlns:a="http://schemas.openxmlformats.org/drawingml/2006/main" name="1_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8" ma:contentTypeDescription="Create a new document." ma:contentTypeScope="" ma:versionID="794113e266b32fb0d70d7ae2dd30478c">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957c7b666f945396924b7d25ff406f93"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b2ad94-8a05-4b2b-a460-e2f326edf0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07a600-a0f0-4922-adaa-ff6d68c60e13}" ma:internalName="TaxCatchAll" ma:showField="CatchAllData" ma:web="962a2ba3-4e85-4590-8cac-33237e5999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639bad-cfa9-4ce6-b936-580a309075cc">
      <Terms xmlns="http://schemas.microsoft.com/office/infopath/2007/PartnerControls"/>
    </lcf76f155ced4ddcb4097134ff3c332f>
    <TaxCatchAll xmlns="962a2ba3-4e85-4590-8cac-33237e5999cc" xsi:nil="true"/>
  </documentManagement>
</p:properties>
</file>

<file path=customXml/itemProps1.xml><?xml version="1.0" encoding="utf-8"?>
<ds:datastoreItem xmlns:ds="http://schemas.openxmlformats.org/officeDocument/2006/customXml" ds:itemID="{EF8C59BC-1268-4CBF-AA17-8C521DE8E8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F47C79-8CBE-4778-81B1-9A7FC7074363}">
  <ds:schemaRefs>
    <ds:schemaRef ds:uri="http://schemas.microsoft.com/sharepoint/v3/contenttype/forms"/>
  </ds:schemaRefs>
</ds:datastoreItem>
</file>

<file path=customXml/itemProps3.xml><?xml version="1.0" encoding="utf-8"?>
<ds:datastoreItem xmlns:ds="http://schemas.openxmlformats.org/officeDocument/2006/customXml" ds:itemID="{EE855724-5FD6-4820-A4B6-1C84EEB63655}">
  <ds:schemaRefs>
    <ds:schemaRef ds:uri="962a2ba3-4e85-4590-8cac-33237e5999cc"/>
    <ds:schemaRef ds:uri="99639bad-cfa9-4ce6-b936-580a309075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17</Slides>
  <Notes>15</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1_Office Theme</vt:lpstr>
      <vt:lpstr>War Within a War</vt:lpstr>
      <vt:lpstr>Inquiry Question:</vt:lpstr>
      <vt:lpstr>What did life look like during the Southern Campaigns?</vt:lpstr>
      <vt:lpstr>Communities at War</vt:lpstr>
      <vt:lpstr>Life for Soldiers</vt:lpstr>
      <vt:lpstr>PowerPoint Presentation</vt:lpstr>
      <vt:lpstr>PowerPoint Presentation</vt:lpstr>
      <vt:lpstr>PowerPoint Presentation</vt:lpstr>
      <vt:lpstr>Prisoners of War</vt:lpstr>
      <vt:lpstr>Life for Civilians</vt:lpstr>
      <vt:lpstr>What roles did women play?</vt:lpstr>
      <vt:lpstr>PowerPoint Presentation</vt:lpstr>
      <vt:lpstr>PowerPoint Presentation</vt:lpstr>
      <vt:lpstr>Choosing sides</vt:lpstr>
      <vt:lpstr>What roles did Native Americans play?</vt:lpstr>
      <vt:lpstr>James Armistead Lafayette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785</cp:revision>
  <dcterms:created xsi:type="dcterms:W3CDTF">2023-08-07T14:31:20Z</dcterms:created>
  <dcterms:modified xsi:type="dcterms:W3CDTF">2024-01-11T18:57:05Z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0x0101001968FF4A6ED4174B9CA6630ED60B7B10</vt:lpwstr>
  </property>
  <property fmtid="{D5CDD505-2E9C-101B-9397-08002B2CF9AE}" pid="3" name="MediaServiceImageTags">
    <vt:lpwstr/>
  </property>
</Properties>
</file>