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Lst>
  <p:notesMasterIdLst>
    <p:notesMasterId r:id="rId20"/>
  </p:notesMasterIdLst>
  <p:sldIdLst>
    <p:sldId id="257" r:id="rId6"/>
    <p:sldId id="258" r:id="rId7"/>
    <p:sldId id="274" r:id="rId8"/>
    <p:sldId id="277" r:id="rId9"/>
    <p:sldId id="266" r:id="rId10"/>
    <p:sldId id="267" r:id="rId11"/>
    <p:sldId id="263" r:id="rId12"/>
    <p:sldId id="275" r:id="rId13"/>
    <p:sldId id="276"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25F8D-74DD-0A31-2652-2FC6965C35B9}" v="183" dt="2023-08-06T21:19:37.911"/>
    <p1510:client id="{3668EA15-14E9-E64D-10E9-71DA3225D7E7}" v="395" dt="2024-01-10T19:22:11.839"/>
    <p1510:client id="{52CCC994-6782-31D8-CE43-36D76CD840CE}" v="98" dt="2023-08-04T21:32:33.167"/>
    <p1510:client id="{A286C1EF-6A4C-44EA-91F1-13EC64366858}" v="19" dt="2023-08-03T13:33:25.604"/>
    <p1510:client id="{A856AA56-93BB-DF56-3E97-3A0458CC050B}" v="1428" dt="2023-08-03T17:54:24.834"/>
    <p1510:client id="{E787FF29-9CDE-87A3-F7FC-26C4CB174BA1}" v="785" dt="2023-08-06T02:26:39.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33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9660D-B4BA-4834-BE12-A481E8519492}" type="datetimeFigureOut">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263F2-4A57-4C6F-94E5-7DAF4C0FA262}" type="slidenum">
              <a:t>‹#›</a:t>
            </a:fld>
            <a:endParaRPr lang="en-US"/>
          </a:p>
        </p:txBody>
      </p:sp>
    </p:spTree>
    <p:extLst>
      <p:ext uri="{BB962C8B-B14F-4D97-AF65-F5344CB8AC3E}">
        <p14:creationId xmlns:p14="http://schemas.microsoft.com/office/powerpoint/2010/main" val="302973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attlefields.org/learn/articles/lexington-and-concord-shot-heard-round-world" TargetMode="External"/><Relationship Id="rId7" Type="http://schemas.openxmlformats.org/officeDocument/2006/relationships/hyperlink" Target="https://www.battlefields.org/learn/articles/timeline-franco-american-allianc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battlefields.org/learn/articles/10-facts-battle-saratoga" TargetMode="External"/><Relationship Id="rId5" Type="http://schemas.openxmlformats.org/officeDocument/2006/relationships/hyperlink" Target="https://www.battlefields.org/learn/articles/audacity-george-washington-and-crucial-days-saved-american-revolution" TargetMode="External"/><Relationship Id="rId4" Type="http://schemas.openxmlformats.org/officeDocument/2006/relationships/hyperlink" Target="https://www.battlefields.org/learn/videos/battle-brooklyn"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ttlefields.org/learn/articles/10-facts-charleston-revolutionary-war" TargetMode="External"/><Relationship Id="rId7" Type="http://schemas.openxmlformats.org/officeDocument/2006/relationships/hyperlink" Target="https://www.battlefields.org/learn/revolutionary-war/battles/charlesto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battlefields.org/learn/biographies/henry-clinton" TargetMode="External"/><Relationship Id="rId5" Type="http://schemas.openxmlformats.org/officeDocument/2006/relationships/hyperlink" Target="https://www.battlefields.org/learn/maps/southern-campaign-1776-1781" TargetMode="External"/><Relationship Id="rId4" Type="http://schemas.openxmlformats.org/officeDocument/2006/relationships/hyperlink" Target="https://www.battlefields.org/learn/biographies/benjamin-lincoln"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attlefields.org/learn/articles/10-facts-charleston-revolutionary-war"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battlefields.org/learn/maps/southern-campaign-animated-map" TargetMode="External"/><Relationship Id="rId4" Type="http://schemas.openxmlformats.org/officeDocument/2006/relationships/hyperlink" Target="https://www.battlefields.org/learn/articles/10-facts-southern-campaign"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battlefields.org/node/282" TargetMode="External"/><Relationship Id="rId3" Type="http://schemas.openxmlformats.org/officeDocument/2006/relationships/hyperlink" Target="https://www.battlefields.org/learn/maps/southern-campaign-1776-1781" TargetMode="External"/><Relationship Id="rId7" Type="http://schemas.openxmlformats.org/officeDocument/2006/relationships/hyperlink" Target="https://www.battlefields.org/node/305"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battlefields.org/node/342" TargetMode="External"/><Relationship Id="rId5" Type="http://schemas.openxmlformats.org/officeDocument/2006/relationships/hyperlink" Target="https://www.battlefields.org/node/925" TargetMode="External"/><Relationship Id="rId4" Type="http://schemas.openxmlformats.org/officeDocument/2006/relationships/hyperlink" Target="https://www.battlefields.org/learn/articles/10-facts-southern-campaig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ttlefields.org/learn/articles/conflicting-british-strategies-executing-american-revolu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learn/articles/glimpse-everyday-life-southern-colonies-1763-1774"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battlefields.org/learn/primary-sources/stamp-act-1765" TargetMode="External"/><Relationship Id="rId5" Type="http://schemas.openxmlformats.org/officeDocument/2006/relationships/hyperlink" Target="https://www.battlefields.org/learn/primary-sources/sugar-act" TargetMode="External"/><Relationship Id="rId4" Type="http://schemas.openxmlformats.org/officeDocument/2006/relationships/hyperlink" Target="https://www.battlefields.org/learn/articles/slavery-in-the-colonie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attlefields.org/node/327"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battlefields.org/learn/primary-sources/southern-strategy-whenever-kings-troops-move-carolina" TargetMode="External"/><Relationship Id="rId4" Type="http://schemas.openxmlformats.org/officeDocument/2006/relationships/hyperlink" Target="https://www.battlefields.org/learn/biographies/patrick-fergus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attlefields.org/learn/revolutionary-war/battles/savannah"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visitsavannah.com/sites/default/files/styles/hero/public/photo_courtesy_of_lakeside_press.jpg?itok=1o9m1YV1" TargetMode="External"/><Relationship Id="rId5" Type="http://schemas.openxmlformats.org/officeDocument/2006/relationships/hyperlink" Target="https://www.battlefields.org/learn/biographies/augustine-pr%C3%A9vost" TargetMode="External"/><Relationship Id="rId4" Type="http://schemas.openxmlformats.org/officeDocument/2006/relationships/hyperlink" Target="https://www.battlefields.org/learn/biographies/benjamin-lincol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defRPr/>
            </a:pPr>
            <a:r>
              <a:rPr lang="en-US" dirty="0">
                <a:ea typeface="Calibri"/>
                <a:cs typeface="Calibri" panose="020F0502020204030204"/>
              </a:rPr>
              <a:t>Lexington and Concord: </a:t>
            </a:r>
            <a:r>
              <a:rPr lang="en-US" dirty="0">
                <a:hlinkClick r:id="rId3"/>
              </a:rPr>
              <a:t>https://www.battlefields.org/learn/articles/lexington-and-concord-shot-heard-round-world</a:t>
            </a:r>
            <a:endParaRPr lang="en-US" dirty="0">
              <a:ea typeface="Calibri"/>
              <a:cs typeface="Calibri" panose="020F0502020204030204"/>
            </a:endParaRPr>
          </a:p>
          <a:p>
            <a:pPr>
              <a:lnSpc>
                <a:spcPct val="90000"/>
              </a:lnSpc>
              <a:spcBef>
                <a:spcPts val="1000"/>
              </a:spcBef>
              <a:defRPr/>
            </a:pPr>
            <a:r>
              <a:rPr lang="en-US" dirty="0">
                <a:ea typeface="Calibri"/>
                <a:cs typeface="Calibri" panose="020F0502020204030204"/>
              </a:rPr>
              <a:t>New York Campaign/Battle of Brooklyn: </a:t>
            </a:r>
            <a:r>
              <a:rPr lang="en-US" dirty="0">
                <a:hlinkClick r:id="rId4"/>
              </a:rPr>
              <a:t>https://www.battlefields.org/learn/videos/battle-brooklyn</a:t>
            </a:r>
            <a:r>
              <a:rPr lang="en-US" dirty="0"/>
              <a:t> </a:t>
            </a:r>
            <a:endParaRPr lang="en-US" dirty="0">
              <a:ea typeface="Calibri"/>
              <a:cs typeface="Calibri"/>
            </a:endParaRPr>
          </a:p>
          <a:p>
            <a:pPr>
              <a:lnSpc>
                <a:spcPct val="90000"/>
              </a:lnSpc>
              <a:spcBef>
                <a:spcPts val="1000"/>
              </a:spcBef>
              <a:defRPr/>
            </a:pPr>
            <a:r>
              <a:rPr lang="en-US" dirty="0">
                <a:ea typeface="Calibri"/>
                <a:cs typeface="Calibri"/>
              </a:rPr>
              <a:t>Ten Crucial Days: </a:t>
            </a:r>
            <a:r>
              <a:rPr lang="en-US" dirty="0">
                <a:hlinkClick r:id="rId5"/>
              </a:rPr>
              <a:t>https://www.battlefields.org/learn/articles/audacity-george-washington-and-crucial-days-saved-american-revolution</a:t>
            </a:r>
            <a:r>
              <a:rPr lang="en-US" dirty="0"/>
              <a:t> </a:t>
            </a:r>
            <a:endParaRPr lang="en-US" dirty="0">
              <a:ea typeface="Calibri"/>
              <a:cs typeface="Calibri"/>
            </a:endParaRPr>
          </a:p>
          <a:p>
            <a:pPr>
              <a:lnSpc>
                <a:spcPct val="90000"/>
              </a:lnSpc>
              <a:spcBef>
                <a:spcPts val="1000"/>
              </a:spcBef>
              <a:defRPr/>
            </a:pPr>
            <a:r>
              <a:rPr lang="en-US" dirty="0">
                <a:ea typeface="Calibri"/>
                <a:cs typeface="Calibri"/>
              </a:rPr>
              <a:t>Saratoga: </a:t>
            </a:r>
            <a:r>
              <a:rPr lang="en-US" dirty="0">
                <a:hlinkClick r:id="rId6"/>
              </a:rPr>
              <a:t>https://www.battlefields.org/learn/articles/10-facts-battle-saratoga</a:t>
            </a:r>
            <a:r>
              <a:rPr lang="en-US" dirty="0"/>
              <a:t> </a:t>
            </a:r>
          </a:p>
          <a:p>
            <a:pPr>
              <a:lnSpc>
                <a:spcPct val="90000"/>
              </a:lnSpc>
              <a:spcBef>
                <a:spcPts val="1000"/>
              </a:spcBef>
              <a:defRPr/>
            </a:pPr>
            <a:r>
              <a:rPr lang="en-US" dirty="0">
                <a:ea typeface="Calibri"/>
                <a:cs typeface="Calibri"/>
              </a:rPr>
              <a:t>French-American Alliance: </a:t>
            </a:r>
            <a:r>
              <a:rPr lang="en-US" dirty="0">
                <a:hlinkClick r:id="rId7"/>
              </a:rPr>
              <a:t>https://www.battlefields.org/learn/articles/timeline-franco-american-alliance</a:t>
            </a:r>
            <a:r>
              <a:rPr lang="en-US" dirty="0"/>
              <a:t> </a:t>
            </a:r>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134276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hlinkClick r:id="rId3"/>
              </a:rPr>
              <a:t>https://www.battlefields.org/learn/articles/10-facts-charleston-revolutionary-war</a:t>
            </a:r>
            <a:endParaRPr lang="en-US" dirty="0"/>
          </a:p>
          <a:p>
            <a:pPr>
              <a:lnSpc>
                <a:spcPct val="90000"/>
              </a:lnSpc>
              <a:spcBef>
                <a:spcPts val="1000"/>
              </a:spcBef>
            </a:pPr>
            <a:r>
              <a:rPr lang="en-US" dirty="0">
                <a:hlinkClick r:id="rId4"/>
              </a:rPr>
              <a:t>https://www.battlefields.org/learn/biographies/benjamin-lincoln</a:t>
            </a:r>
            <a:r>
              <a:rPr lang="en-US" dirty="0"/>
              <a:t> </a:t>
            </a:r>
            <a:endParaRPr lang="en-US" dirty="0">
              <a:ea typeface="Calibri"/>
              <a:cs typeface="Calibri"/>
            </a:endParaRPr>
          </a:p>
          <a:p>
            <a:pPr>
              <a:lnSpc>
                <a:spcPct val="90000"/>
              </a:lnSpc>
              <a:spcBef>
                <a:spcPts val="1000"/>
              </a:spcBef>
            </a:pPr>
            <a:endParaRPr lang="en-US" dirty="0"/>
          </a:p>
          <a:p>
            <a:pPr>
              <a:lnSpc>
                <a:spcPct val="90000"/>
              </a:lnSpc>
              <a:spcBef>
                <a:spcPts val="1000"/>
              </a:spcBef>
            </a:pPr>
            <a:r>
              <a:rPr lang="en-US" dirty="0"/>
              <a:t>After failed offensives in New England and the Middle Colonies, the British </a:t>
            </a:r>
            <a:r>
              <a:rPr lang="en-US" dirty="0">
                <a:hlinkClick r:id="rId5"/>
              </a:rPr>
              <a:t>shifted their attention</a:t>
            </a:r>
            <a:r>
              <a:rPr lang="en-US" dirty="0"/>
              <a:t> to the Southern Colonies. In February 1780, the British fleet anchored on the Savannah River, and General Sir </a:t>
            </a:r>
            <a:r>
              <a:rPr lang="en-US" dirty="0">
                <a:hlinkClick r:id="rId6"/>
              </a:rPr>
              <a:t>Henry Clinton</a:t>
            </a:r>
            <a:r>
              <a:rPr lang="en-US" dirty="0"/>
              <a:t> marched an army within 30 miles of Charleston. Between March 29 and May 12, Clinton cut off the city’s supplies and denied a request by American commander </a:t>
            </a:r>
            <a:r>
              <a:rPr lang="en-US" dirty="0">
                <a:hlinkClick r:id="rId4"/>
              </a:rPr>
              <a:t>Benjamin Lincoln</a:t>
            </a:r>
            <a:r>
              <a:rPr lang="en-US" dirty="0"/>
              <a:t> to negotiate. Lincoln offered to surrender if his men were allowed to leave unharmed, but Clinton insisted on unconditional terms. British warships successfully passed the guns of Fort Moultrie in Charleston Harbor, which further isolated Lincoln’s position and closed off any means of escape. Over the next two weeks, the British moved to within a few yards from the American defenses. After Benjamin Lincoln refused Clinton’s demands for an unconditional surrender, the British general ordered a bombardment of Charleston. With Charleston in flames, Lincoln finally ended the </a:t>
            </a:r>
            <a:r>
              <a:rPr lang="en-US" dirty="0">
                <a:hlinkClick r:id="rId7"/>
              </a:rPr>
              <a:t>siege</a:t>
            </a:r>
            <a:r>
              <a:rPr lang="en-US" dirty="0"/>
              <a:t> by surrendering his army of 5,000 men on May 12, 1780. It was the largest surrender of American forces until the Siege of Harper's Ferry in September of 1862.</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3D263F2-4A57-4C6F-94E5-7DAF4C0FA262}" type="slidenum">
              <a:rPr lang="en-US"/>
              <a:t>12</a:t>
            </a:fld>
            <a:endParaRPr lang="en-US"/>
          </a:p>
        </p:txBody>
      </p:sp>
    </p:spTree>
    <p:extLst>
      <p:ext uri="{BB962C8B-B14F-4D97-AF65-F5344CB8AC3E}">
        <p14:creationId xmlns:p14="http://schemas.microsoft.com/office/powerpoint/2010/main" val="1521676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hlinkClick r:id="rId3"/>
              </a:rPr>
              <a:t>https://www.battlefields.org/learn/articles/10-facts-charleston-revolutionary-war</a:t>
            </a:r>
            <a:endParaRPr lang="en-US" dirty="0">
              <a:ea typeface="Calibri"/>
              <a:cs typeface="Calibri"/>
            </a:endParaRPr>
          </a:p>
          <a:p>
            <a:pPr>
              <a:lnSpc>
                <a:spcPct val="90000"/>
              </a:lnSpc>
              <a:spcBef>
                <a:spcPts val="1000"/>
              </a:spcBef>
            </a:pPr>
            <a:r>
              <a:rPr lang="en-US" dirty="0">
                <a:hlinkClick r:id="rId4"/>
              </a:rPr>
              <a:t>https://www.battlefields.org/learn/articles/10-facts-southern-campaign</a:t>
            </a:r>
            <a:endParaRPr lang="en-US"/>
          </a:p>
          <a:p>
            <a:pPr>
              <a:lnSpc>
                <a:spcPct val="90000"/>
              </a:lnSpc>
              <a:spcBef>
                <a:spcPts val="1000"/>
              </a:spcBef>
            </a:pPr>
            <a:r>
              <a:rPr lang="en-US" dirty="0">
                <a:ea typeface="Calibri" panose="020F0502020204030204"/>
                <a:cs typeface="Calibri" panose="020F0502020204030204"/>
              </a:rPr>
              <a:t>To continue the history of the Southern Campaign, please refer to the next Lesson Plan in the Southern Campaigns Module. If you do not have time to continue with the lesson plans, we suggest watching the Southern Campaigns Animated Map: </a:t>
            </a:r>
            <a:r>
              <a:rPr lang="en-US" dirty="0">
                <a:hlinkClick r:id="rId5"/>
              </a:rPr>
              <a:t>https://www.battlefields.org/learn/maps/southern-campaign-animated-map</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3D263F2-4A57-4C6F-94E5-7DAF4C0FA262}" type="slidenum">
              <a:rPr lang="en-US"/>
              <a:t>13</a:t>
            </a:fld>
            <a:endParaRPr lang="en-US"/>
          </a:p>
        </p:txBody>
      </p:sp>
    </p:spTree>
    <p:extLst>
      <p:ext uri="{BB962C8B-B14F-4D97-AF65-F5344CB8AC3E}">
        <p14:creationId xmlns:p14="http://schemas.microsoft.com/office/powerpoint/2010/main" val="1730227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Map: </a:t>
            </a:r>
            <a:r>
              <a:rPr lang="en-US" dirty="0">
                <a:hlinkClick r:id="rId3"/>
              </a:rPr>
              <a:t>https://www.battlefields.org/learn/maps/southern-campaign-1776-1781</a:t>
            </a:r>
            <a:r>
              <a:rPr lang="en-US" dirty="0"/>
              <a:t> </a:t>
            </a:r>
          </a:p>
          <a:p>
            <a:r>
              <a:rPr lang="en-US" dirty="0">
                <a:ea typeface="Calibri"/>
                <a:cs typeface="Calibri"/>
              </a:rPr>
              <a:t>10 Facts: </a:t>
            </a:r>
            <a:r>
              <a:rPr lang="en-US" dirty="0">
                <a:hlinkClick r:id="rId4"/>
              </a:rPr>
              <a:t>https://www.battlefields.org/learn/articles/10-facts-southern-campaign</a:t>
            </a:r>
            <a:r>
              <a:rPr lang="en-US" dirty="0"/>
              <a:t> </a:t>
            </a:r>
            <a:endParaRPr lang="en-US" dirty="0">
              <a:ea typeface="Calibri"/>
              <a:cs typeface="Calibri"/>
            </a:endParaRPr>
          </a:p>
          <a:p>
            <a:r>
              <a:rPr lang="en-US" dirty="0"/>
              <a:t>For the first four years of the American Revolution, British efforts were focused primarily on the Middle Colonies and Northern Colonies. Crown leadership believed that isolating New England, the hotbed of the Patriot fervor, from its sister colonies would bring a quick end to the conflict. The British captured New York City in 1776 and the American capital of Philadelphia in 1777. Despite these advances, a British army surrendered at</a:t>
            </a:r>
            <a:r>
              <a:rPr lang="en-US" dirty="0">
                <a:hlinkClick r:id="rId5"/>
              </a:rPr>
              <a:t> Saratoga</a:t>
            </a:r>
            <a:r>
              <a:rPr lang="en-US" dirty="0"/>
              <a:t> and </a:t>
            </a:r>
            <a:r>
              <a:rPr lang="en-US" dirty="0">
                <a:hlinkClick r:id="rId6"/>
              </a:rPr>
              <a:t>Sir William Howe</a:t>
            </a:r>
            <a:r>
              <a:rPr lang="en-US" dirty="0"/>
              <a:t> and </a:t>
            </a:r>
            <a:r>
              <a:rPr lang="en-US" dirty="0">
                <a:hlinkClick r:id="rId7"/>
              </a:rPr>
              <a:t>Sir Henry Clinton</a:t>
            </a:r>
            <a:r>
              <a:rPr lang="en-US" dirty="0"/>
              <a:t> had been unable to destroy Gen. </a:t>
            </a:r>
            <a:r>
              <a:rPr lang="en-US" dirty="0">
                <a:hlinkClick r:id="rId8"/>
              </a:rPr>
              <a:t>George Washington</a:t>
            </a:r>
            <a:r>
              <a:rPr lang="en-US" dirty="0"/>
              <a:t>’s Continental Army. By the fall of 1779, Washington had fought the British to a standstill. To revive British fortunes, Clinton set out to conquer the South. With the capture of Georgia, the Carolinas and Virginia, the British believed that the other colonies would capitulate.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3D263F2-4A57-4C6F-94E5-7DAF4C0FA262}" type="slidenum">
              <a:rPr lang="en-US"/>
              <a:t>4</a:t>
            </a:fld>
            <a:endParaRPr lang="en-US"/>
          </a:p>
        </p:txBody>
      </p:sp>
    </p:spTree>
    <p:extLst>
      <p:ext uri="{BB962C8B-B14F-4D97-AF65-F5344CB8AC3E}">
        <p14:creationId xmlns:p14="http://schemas.microsoft.com/office/powerpoint/2010/main" val="376976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3D263F2-4A57-4C6F-94E5-7DAF4C0FA262}" type="slidenum">
              <a:rPr lang="en-US"/>
              <a:t>5</a:t>
            </a:fld>
            <a:endParaRPr lang="en-US"/>
          </a:p>
        </p:txBody>
      </p:sp>
    </p:spTree>
    <p:extLst>
      <p:ext uri="{BB962C8B-B14F-4D97-AF65-F5344CB8AC3E}">
        <p14:creationId xmlns:p14="http://schemas.microsoft.com/office/powerpoint/2010/main" val="3405299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hlinkClick r:id="rId3"/>
              </a:rPr>
              <a:t>https://www.battlefields.org/learn/articles/conflicting-british-strategies-executing-american-revolution</a:t>
            </a:r>
            <a:r>
              <a:rPr lang="en-US" dirty="0"/>
              <a:t> </a:t>
            </a:r>
          </a:p>
          <a:p>
            <a:pPr>
              <a:lnSpc>
                <a:spcPct val="90000"/>
              </a:lnSpc>
              <a:spcBef>
                <a:spcPts val="1000"/>
              </a:spcBef>
            </a:pPr>
            <a:endParaRPr lang="en-US" dirty="0">
              <a:ea typeface="Calibri"/>
              <a:cs typeface="Calibri"/>
            </a:endParaRPr>
          </a:p>
          <a:p>
            <a:r>
              <a:rPr lang="en-US" dirty="0"/>
              <a:t>Charles Jenkinson, an undersecretary in the British Treasury, suggested that the war effort be shifted from New England to the south. Why did he propose this new “Southern Strategy?” Simply put, economics. The New England colonies produced many of the same products and goods as the British Isles, but the Southern colonies were a different story. Rice, indigo, tobacco, and other cash crops abounded. Crops that could not be produced in other parts of the Empire. The institution of chattel slavery helped to keep the wholesale prices of these products low, and British mercantilism could profit from cornering the market and selling the goods for substantial profits. The undersecretary and others in London also felt that the Southern people supported Toryism, and by default were more apt to take up arms as Loyalists. These Loyalist forces could be relied upon to bolster the British war effort lending manpower to an army that had been at war with their own colonists since 1775, while having to maintain a vast empire abroad. If the Crown forces could subdue the South, and isolate it from their sister colonies, the Empire would have a powerful bargaining chip when it came to peace negotiations. From a coldly economic standpoint, if the New England colonies became independent, that was not as great of a loss to Britain financially as the loss of their Southern colonies.</a:t>
            </a:r>
          </a:p>
          <a:p>
            <a:r>
              <a:rPr lang="en-US" dirty="0"/>
              <a:t>As usual, the powers that be in London were out of touch with the war on the ground in North America. </a:t>
            </a:r>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3D263F2-4A57-4C6F-94E5-7DAF4C0FA262}" type="slidenum">
              <a:rPr lang="en-US"/>
              <a:t>6</a:t>
            </a:fld>
            <a:endParaRPr lang="en-US"/>
          </a:p>
        </p:txBody>
      </p:sp>
    </p:spTree>
    <p:extLst>
      <p:ext uri="{BB962C8B-B14F-4D97-AF65-F5344CB8AC3E}">
        <p14:creationId xmlns:p14="http://schemas.microsoft.com/office/powerpoint/2010/main" val="274536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https://www.battlefields.org/learn/articles/glimpse-everyday-life-southern-colonies-1763-1774</a:t>
            </a:r>
            <a:r>
              <a:rPr lang="en-US" dirty="0"/>
              <a:t> </a:t>
            </a:r>
          </a:p>
          <a:p>
            <a:r>
              <a:rPr lang="en-US" dirty="0">
                <a:hlinkClick r:id="rId4"/>
              </a:rPr>
              <a:t>https://www.battlefields.org/learn/articles/slavery-in-the-colonies</a:t>
            </a:r>
            <a:r>
              <a:rPr lang="en-US" dirty="0"/>
              <a:t> </a:t>
            </a:r>
          </a:p>
          <a:p>
            <a:r>
              <a:rPr lang="en-US" dirty="0"/>
              <a:t>In the South, the main economy was structured around the tobacco trade. Between frequent droughts, market instability, and depletion of fertile soil, Virginia, in particular, faced economic uncertainty in the 1760s. To make matters worse, many of the planter class became accustomed to living on credit with foreign banks and creditors. While they borrowed handsomely to enrich their estates with the newest European furnishings, they expected to export tobacco at a price that would bring them high returns. Instead, the price of and demand for tobacco plummeted in the 1760s as Britain faced a recession because of the financial ruin its credit was in from years of over-extension and mismanagement. Couple these events with creditors who began calling in their loans to the Southern gentry class at the same time Parliament issued the </a:t>
            </a:r>
            <a:r>
              <a:rPr lang="en-US" dirty="0">
                <a:hlinkClick r:id="rId5"/>
              </a:rPr>
              <a:t>Sugar</a:t>
            </a:r>
            <a:r>
              <a:rPr lang="en-US" dirty="0"/>
              <a:t> and </a:t>
            </a:r>
            <a:r>
              <a:rPr lang="en-US" dirty="0">
                <a:hlinkClick r:id="rId6"/>
              </a:rPr>
              <a:t>Stamp Acts</a:t>
            </a:r>
            <a:r>
              <a:rPr lang="en-US" dirty="0"/>
              <a:t>, and one can see how the sudden demand for hard money (many wealthy planters did not have much in hard money — land ownership provided their wealth) that would trigger a reaction like it did. This is not to suggest that economic reasons were the primary motives for Southern radicals and residents to protest British taxation; plenty of argument and defense of liberty and freedom were equally afoot in petitions and grievances. But unlike the merchant class of Boston and New England, new British taxation threatened to squeeze Southern interests and the economy further than it wanted. Unable and unwilling to denounce slavery, despite many complaining of its economic burden, the Southern economy forged ahead while elected officials attached themselves to protest movements in the northern colonies, no doubt to show solidarity for liberty, even if their motives were slightly different for doing so.</a:t>
            </a:r>
            <a:endParaRPr lang="en-US"/>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5366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that most colonial subjects were loyal to </a:t>
            </a:r>
            <a:r>
              <a:rPr lang="en-US" dirty="0">
                <a:hlinkClick r:id="rId3"/>
              </a:rPr>
              <a:t>King George III</a:t>
            </a:r>
            <a:r>
              <a:rPr lang="en-US" dirty="0"/>
              <a:t> pervaded the British government and high command throughout the war. It was believed a strong Loyalist enclave existed in South Carolina. Crown authorities felt the loyalists only needed the support of a British army in the field to rise, suppress the rebellion and restore Royal authority. In order to support this anticipated movement, the British appointed an inspector of militia, </a:t>
            </a:r>
            <a:r>
              <a:rPr lang="en-US" dirty="0">
                <a:hlinkClick r:id="rId4"/>
              </a:rPr>
              <a:t>Major Patrick Ferguson</a:t>
            </a:r>
            <a:r>
              <a:rPr lang="en-US" dirty="0"/>
              <a:t>, to recruit and organize Loyalist elements in the Carolinas.</a:t>
            </a:r>
          </a:p>
          <a:p>
            <a:endParaRPr lang="en-US" dirty="0">
              <a:ea typeface="Calibri"/>
              <a:cs typeface="Calibri"/>
            </a:endParaRPr>
          </a:p>
          <a:p>
            <a:r>
              <a:rPr lang="en-US" dirty="0">
                <a:hlinkClick r:id="rId5"/>
              </a:rPr>
              <a:t>https://www.battlefields.org/learn/primary-sources/southern-strategy-whenever-kings-troops-move-carolina</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3D263F2-4A57-4C6F-94E5-7DAF4C0FA262}" type="slidenum">
              <a:rPr lang="en-US"/>
              <a:t>8</a:t>
            </a:fld>
            <a:endParaRPr lang="en-US"/>
          </a:p>
        </p:txBody>
      </p:sp>
    </p:spTree>
    <p:extLst>
      <p:ext uri="{BB962C8B-B14F-4D97-AF65-F5344CB8AC3E}">
        <p14:creationId xmlns:p14="http://schemas.microsoft.com/office/powerpoint/2010/main" val="211870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is what dictates the tactics used to achieve a combatant's objectives. Though the initial British strategy was to isolate New England from the remainder of the colonies by way of seizing the Hudson River Valley, as the war evolved, it became clear this approach was failing. Thus, the British set their sights on the southern colonies of Virginia, North Carolina, South Carolina, and Georgia. It was hoped that by isolating the rich southern colonies, the British could sue for peace and walk away with at least a portion of their rebelling colonies. Leaders overestimated the resolve of the Loyalists in the region, which morphed into a brutal civil war. The British high command also made the mistake of not destroying the true heart of the American Revolution, Washington's Army, and convinced themselves that tactical battlefield victories equaled strategic success. They did not. Their overconfidence in relying on what had won them battles in the past was not effectively winning them the current war. </a:t>
            </a:r>
          </a:p>
        </p:txBody>
      </p:sp>
      <p:sp>
        <p:nvSpPr>
          <p:cNvPr id="4" name="Slide Number Placeholder 3"/>
          <p:cNvSpPr>
            <a:spLocks noGrp="1"/>
          </p:cNvSpPr>
          <p:nvPr>
            <p:ph type="sldNum" sz="quarter" idx="5"/>
          </p:nvPr>
        </p:nvSpPr>
        <p:spPr/>
        <p:txBody>
          <a:bodyPr/>
          <a:lstStyle/>
          <a:p>
            <a:fld id="{23D263F2-4A57-4C6F-94E5-7DAF4C0FA262}" type="slidenum">
              <a:rPr lang="en-US"/>
              <a:t>9</a:t>
            </a:fld>
            <a:endParaRPr lang="en-US"/>
          </a:p>
        </p:txBody>
      </p:sp>
    </p:spTree>
    <p:extLst>
      <p:ext uri="{BB962C8B-B14F-4D97-AF65-F5344CB8AC3E}">
        <p14:creationId xmlns:p14="http://schemas.microsoft.com/office/powerpoint/2010/main" val="116024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1778, British policymakers and strategists decided to refocus their efforts on the southern colonies, where they believed the crown would enjoy the support of a large Loyalist population. As part of that effort, a British army under Lieutenant Colonel Archibald Campbell captured the city of Savannah, Georgia on December 29, 1778.</a:t>
            </a:r>
          </a:p>
          <a:p>
            <a:r>
              <a:rPr lang="en-US" dirty="0"/>
              <a:t>(In the fall of 1779, the Americans were determined to take the city back.)</a:t>
            </a:r>
            <a:endParaRPr lang="en-US" dirty="0">
              <a:ea typeface="Calibri"/>
              <a:cs typeface="Calibri"/>
            </a:endParaRPr>
          </a:p>
          <a:p>
            <a:endParaRPr lang="en-US" dirty="0">
              <a:ea typeface="Calibri"/>
              <a:cs typeface="Calibri"/>
            </a:endParaRPr>
          </a:p>
          <a:p>
            <a:endParaRPr lang="en-US" dirty="0">
              <a:ea typeface="Calibri"/>
              <a:cs typeface="Calibri"/>
            </a:endParaRPr>
          </a:p>
          <a:p>
            <a:pPr>
              <a:lnSpc>
                <a:spcPct val="90000"/>
              </a:lnSpc>
              <a:spcBef>
                <a:spcPts val="1000"/>
              </a:spcBef>
              <a:buFont typeface="Arial"/>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1413876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hlinkClick r:id="rId3"/>
              </a:rPr>
              <a:t>https://www.battlefields.org/learn/revolutionary-war/battles/savannah</a:t>
            </a:r>
            <a:endParaRPr lang="en-US" dirty="0"/>
          </a:p>
          <a:p>
            <a:r>
              <a:rPr lang="en-US"/>
              <a:t>In the fall of 1779, the Americans were determined to take the city back.</a:t>
            </a:r>
          </a:p>
          <a:p>
            <a:r>
              <a:rPr lang="en-US"/>
              <a:t>American forces in the region, numbering between 5,000 and 7,000 men, were based in Charleston, South Carolina, under the command of General </a:t>
            </a:r>
            <a:r>
              <a:rPr lang="en-US" dirty="0">
                <a:hlinkClick r:id="rId4"/>
              </a:rPr>
              <a:t>Benjamin Lincoln</a:t>
            </a:r>
            <a:r>
              <a:rPr lang="en-US"/>
              <a:t>. Lincoln recognized that to recapture Savannah, he would need assistance from the French military. On September 3, he learned that Charles Hector, Comte d’Estaing, was </a:t>
            </a:r>
            <a:r>
              <a:rPr lang="en-US" err="1"/>
              <a:t>en</a:t>
            </a:r>
            <a:r>
              <a:rPr lang="en-US"/>
              <a:t>-route to Savannah, bringing with him a fleet of warships and 4,000 French soldiers.</a:t>
            </a:r>
          </a:p>
          <a:p>
            <a:r>
              <a:rPr lang="en-US"/>
              <a:t>On September 11, Lincoln left Charleston with a force of his own, intent on linking up with d’Estaing. Arriving first, d’Estaing began offensive operations against the city on September 16. When fully assembled, the Allied force numbered over 5,000 men. Defending Savannah was a force of more than 3,000 men under the command of General </a:t>
            </a:r>
            <a:r>
              <a:rPr lang="en-US" dirty="0">
                <a:hlinkClick r:id="rId5"/>
              </a:rPr>
              <a:t>Augustine Prevost</a:t>
            </a:r>
            <a:r>
              <a:rPr lang="en-US"/>
              <a:t>.</a:t>
            </a:r>
          </a:p>
          <a:p>
            <a:r>
              <a:rPr lang="en-US"/>
              <a:t>On the morning of October 9, the Franco-American Allies launched a major assault. Fog shrouded the battlefield, impeding forward progress. Troops became lost in the swamps fronting the Spring Hill Redoubt, the Allied objective. d’Estaing had selected the Spring Hill Redoubt under the mistaken impression that it was lightly defended by local Loyalist militia. In reality, the Loyalist militia was backed by battle-hardened British Regulars. When the fog lifted, the French lines were fully exposed, crumbling in the face of a withering and incessant fire from the redoubt’s defenders. d’Estaing himself was wounded twice while personally leading the attack. Mortally wounded in the assault was the Polish cavalry mastermind, Casimir Pulaski, who had done much to shape the mounted forces of the Continental Army. He was shot while trying to lead his horseman through a temporary breach in the British line. During the attack on the Spring Hill Redoubt, the Allies lost roughly 1,000 men. The British suffered only 150 casualties.</a:t>
            </a:r>
          </a:p>
          <a:p>
            <a:r>
              <a:rPr lang="en-US"/>
              <a:t>An hour after leading his forces forward, d’Estaing called off the attack, recognizing its futility. A week later the French commander sailed away, leaving Lincoln behind and the Franco-American Alliance strained.</a:t>
            </a:r>
          </a:p>
          <a:p>
            <a:r>
              <a:rPr lang="en-US"/>
              <a:t>On October 18, Lincoln lifted the siege. Savannah would remain in British hands until the end of the war.</a:t>
            </a:r>
          </a:p>
          <a:p>
            <a:pPr>
              <a:lnSpc>
                <a:spcPct val="90000"/>
              </a:lnSpc>
              <a:spcBef>
                <a:spcPts val="1000"/>
              </a:spcBef>
            </a:pPr>
            <a:endParaRPr lang="en-US" dirty="0">
              <a:ea typeface="Calibri"/>
              <a:cs typeface="Calibri"/>
            </a:endParaRPr>
          </a:p>
          <a:p>
            <a:r>
              <a:rPr lang="en-US" dirty="0">
                <a:ea typeface="Calibri"/>
                <a:cs typeface="Calibri"/>
              </a:rPr>
              <a:t>Photo Credit:</a:t>
            </a:r>
          </a:p>
          <a:p>
            <a:r>
              <a:rPr lang="en-US" dirty="0">
                <a:hlinkClick r:id="rId6"/>
              </a:rPr>
              <a:t>https://visitsavannah.com/sites/default/files/styles/hero/public/photo_courtesy_of_lakeside_press.jpg?itok=1o9m1YV1</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3D263F2-4A57-4C6F-94E5-7DAF4C0FA262}" type="slidenum">
              <a:rPr lang="en-US"/>
              <a:t>11</a:t>
            </a:fld>
            <a:endParaRPr lang="en-US"/>
          </a:p>
        </p:txBody>
      </p:sp>
    </p:spTree>
    <p:extLst>
      <p:ext uri="{BB962C8B-B14F-4D97-AF65-F5344CB8AC3E}">
        <p14:creationId xmlns:p14="http://schemas.microsoft.com/office/powerpoint/2010/main" val="3157406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49" r:id="rId3"/>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52466" y="4653273"/>
            <a:ext cx="11887057" cy="870010"/>
          </a:xfrm>
        </p:spPr>
        <p:txBody>
          <a:bodyPr>
            <a:noAutofit/>
          </a:bodyPr>
          <a:lstStyle/>
          <a:p>
            <a:r>
              <a:rPr lang="en-US" sz="4800" dirty="0"/>
              <a:t>Shifting British Strategy</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5" y="5523283"/>
            <a:ext cx="9144001" cy="742944"/>
          </a:xfrm>
        </p:spPr>
        <p:txBody>
          <a:bodyPr>
            <a:normAutofit/>
          </a:bodyPr>
          <a:lstStyle/>
          <a:p>
            <a:r>
              <a:rPr lang="en-US" sz="4000"/>
              <a:t>The American Battlefield Trust</a:t>
            </a:r>
          </a:p>
        </p:txBody>
      </p:sp>
    </p:spTree>
    <p:extLst>
      <p:ext uri="{BB962C8B-B14F-4D97-AF65-F5344CB8AC3E}">
        <p14:creationId xmlns:p14="http://schemas.microsoft.com/office/powerpoint/2010/main" val="44480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0248-E524-B540-9457-C8468A05B332}"/>
              </a:ext>
            </a:extLst>
          </p:cNvPr>
          <p:cNvSpPr>
            <a:spLocks noGrp="1"/>
          </p:cNvSpPr>
          <p:nvPr>
            <p:ph type="title"/>
          </p:nvPr>
        </p:nvSpPr>
        <p:spPr>
          <a:xfrm>
            <a:off x="283455" y="749825"/>
            <a:ext cx="5324477" cy="1155911"/>
          </a:xfrm>
        </p:spPr>
        <p:txBody>
          <a:bodyPr anchor="b">
            <a:normAutofit/>
          </a:bodyPr>
          <a:lstStyle/>
          <a:p>
            <a:pPr algn="ctr"/>
            <a:r>
              <a:rPr lang="en-US" sz="3200" dirty="0">
                <a:solidFill>
                  <a:srgbClr val="FF0000"/>
                </a:solidFill>
              </a:rPr>
              <a:t>The Campaign Begins at Savannah, Georgia</a:t>
            </a:r>
            <a:endParaRPr lang="en-US" dirty="0"/>
          </a:p>
        </p:txBody>
      </p:sp>
      <p:sp>
        <p:nvSpPr>
          <p:cNvPr id="3" name="Content Placeholder 2">
            <a:extLst>
              <a:ext uri="{FF2B5EF4-FFF2-40B4-BE49-F238E27FC236}">
                <a16:creationId xmlns:a16="http://schemas.microsoft.com/office/drawing/2014/main" id="{01F917FC-AD0B-434C-9EE8-5B74D42E6199}"/>
              </a:ext>
            </a:extLst>
          </p:cNvPr>
          <p:cNvSpPr>
            <a:spLocks noGrp="1"/>
          </p:cNvSpPr>
          <p:nvPr>
            <p:ph idx="1"/>
          </p:nvPr>
        </p:nvSpPr>
        <p:spPr>
          <a:xfrm>
            <a:off x="438680" y="2134240"/>
            <a:ext cx="5324475" cy="3905160"/>
          </a:xfrm>
        </p:spPr>
        <p:txBody>
          <a:bodyPr vert="horz" lIns="91440" tIns="45720" rIns="91440" bIns="45720" rtlCol="0" anchor="t">
            <a:noAutofit/>
          </a:bodyPr>
          <a:lstStyle/>
          <a:p>
            <a:pPr marL="342900" indent="-342900"/>
            <a:r>
              <a:rPr lang="en-US" sz="2000" b="0" dirty="0"/>
              <a:t>The British, under General Sir Henry Clinton, leave New York in late November 1778 with the intent of capturing Savannah with around 3,100 men.</a:t>
            </a:r>
          </a:p>
          <a:p>
            <a:pPr marL="342900" indent="-342900"/>
            <a:r>
              <a:rPr lang="en-US" sz="2000" b="0" dirty="0"/>
              <a:t>The British are successful and capture Savannah on December 29.</a:t>
            </a:r>
            <a:endParaRPr lang="en-US" sz="1800" b="0" dirty="0"/>
          </a:p>
          <a:p>
            <a:pPr marL="342900" indent="-342900"/>
            <a:r>
              <a:rPr lang="en-US" sz="2000" b="0" dirty="0"/>
              <a:t>This victory sparks loyalist enthusiasm as many make their way to the city to support the British.</a:t>
            </a:r>
            <a:endParaRPr lang="en-US" sz="1800" b="0"/>
          </a:p>
        </p:txBody>
      </p:sp>
      <p:pic>
        <p:nvPicPr>
          <p:cNvPr id="5" name="Picture 4" descr="A picture containing ground, outdoor, plant, old&#10;&#10;Description automatically generated">
            <a:extLst>
              <a:ext uri="{FF2B5EF4-FFF2-40B4-BE49-F238E27FC236}">
                <a16:creationId xmlns:a16="http://schemas.microsoft.com/office/drawing/2014/main" id="{03DA9BA2-3E53-BC42-9959-28FE803A1E44}"/>
              </a:ext>
            </a:extLst>
          </p:cNvPr>
          <p:cNvPicPr>
            <a:picLocks noChangeAspect="1"/>
          </p:cNvPicPr>
          <p:nvPr/>
        </p:nvPicPr>
        <p:blipFill rotWithShape="1">
          <a:blip r:embed="rId3">
            <a:extLst>
              <a:ext uri="{28A0092B-C50C-407E-A947-70E740481C1C}">
                <a14:useLocalDpi xmlns:a14="http://schemas.microsoft.com/office/drawing/2010/main" val="0"/>
              </a:ext>
            </a:extLst>
          </a:blip>
          <a:srcRect l="16291" r="22190" b="-2"/>
          <a:stretch/>
        </p:blipFill>
        <p:spPr>
          <a:xfrm>
            <a:off x="5966355" y="201283"/>
            <a:ext cx="6225645" cy="6655130"/>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6" name="TextBox 5">
            <a:extLst>
              <a:ext uri="{FF2B5EF4-FFF2-40B4-BE49-F238E27FC236}">
                <a16:creationId xmlns:a16="http://schemas.microsoft.com/office/drawing/2014/main" id="{3F218E88-35CC-3742-91CF-FB47E4BAB121}"/>
              </a:ext>
            </a:extLst>
          </p:cNvPr>
          <p:cNvSpPr txBox="1"/>
          <p:nvPr/>
        </p:nvSpPr>
        <p:spPr>
          <a:xfrm>
            <a:off x="10337071" y="6573338"/>
            <a:ext cx="1854929" cy="283075"/>
          </a:xfrm>
          <a:prstGeom prst="rect">
            <a:avLst/>
          </a:prstGeom>
          <a:solidFill>
            <a:srgbClr val="000000">
              <a:alpha val="50000"/>
            </a:srgbClr>
          </a:solidFill>
          <a:ln>
            <a:noFill/>
          </a:ln>
        </p:spPr>
        <p:txBody>
          <a:bodyPr wrap="square" rtlCol="0">
            <a:noAutofit/>
          </a:bodyPr>
          <a:lstStyle/>
          <a:p>
            <a:pPr algn="ctr">
              <a:spcAft>
                <a:spcPts val="600"/>
              </a:spcAft>
            </a:pPr>
            <a:r>
              <a:rPr lang="en-US" sz="1300" err="1">
                <a:solidFill>
                  <a:srgbClr val="FFFFFF"/>
                </a:solidFill>
              </a:rPr>
              <a:t>Revolutionarywar.us</a:t>
            </a:r>
            <a:endParaRPr lang="en-US" sz="1300">
              <a:solidFill>
                <a:srgbClr val="FFFFFF"/>
              </a:solidFill>
            </a:endParaRPr>
          </a:p>
        </p:txBody>
      </p:sp>
    </p:spTree>
    <p:extLst>
      <p:ext uri="{BB962C8B-B14F-4D97-AF65-F5344CB8AC3E}">
        <p14:creationId xmlns:p14="http://schemas.microsoft.com/office/powerpoint/2010/main" val="1968688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0933-27B5-0C45-9722-048B22B078EF}"/>
              </a:ext>
            </a:extLst>
          </p:cNvPr>
          <p:cNvSpPr>
            <a:spLocks noGrp="1"/>
          </p:cNvSpPr>
          <p:nvPr>
            <p:ph type="title"/>
          </p:nvPr>
        </p:nvSpPr>
        <p:spPr>
          <a:xfrm>
            <a:off x="6560" y="4284811"/>
            <a:ext cx="4096018" cy="1144348"/>
          </a:xfrm>
        </p:spPr>
        <p:txBody>
          <a:bodyPr anchor="ctr">
            <a:normAutofit/>
          </a:bodyPr>
          <a:lstStyle/>
          <a:p>
            <a:pPr algn="ctr"/>
            <a:r>
              <a:rPr lang="en-US" sz="3200" dirty="0">
                <a:solidFill>
                  <a:srgbClr val="FF0000"/>
                </a:solidFill>
              </a:rPr>
              <a:t>Savannah Under Siege</a:t>
            </a:r>
            <a:endParaRPr lang="en-US"/>
          </a:p>
        </p:txBody>
      </p:sp>
      <p:pic>
        <p:nvPicPr>
          <p:cNvPr id="4" name="Picture 8" descr="A drawing of a military parade&#10;&#10;Description automatically generated">
            <a:extLst>
              <a:ext uri="{FF2B5EF4-FFF2-40B4-BE49-F238E27FC236}">
                <a16:creationId xmlns:a16="http://schemas.microsoft.com/office/drawing/2014/main" id="{50EB12DD-4316-5B30-26A6-7F54D4B399E2}"/>
              </a:ext>
            </a:extLst>
          </p:cNvPr>
          <p:cNvPicPr>
            <a:picLocks noChangeAspect="1"/>
          </p:cNvPicPr>
          <p:nvPr/>
        </p:nvPicPr>
        <p:blipFill rotWithShape="1">
          <a:blip r:embed="rId3"/>
          <a:srcRect t="31687" b="14206"/>
          <a:stretch/>
        </p:blipFill>
        <p:spPr>
          <a:xfrm>
            <a:off x="20" y="201293"/>
            <a:ext cx="12191980" cy="350932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71B301B-3A73-F64C-93BF-72D4966C1F11}"/>
              </a:ext>
            </a:extLst>
          </p:cNvPr>
          <p:cNvSpPr>
            <a:spLocks noGrp="1"/>
          </p:cNvSpPr>
          <p:nvPr>
            <p:ph idx="1"/>
          </p:nvPr>
        </p:nvSpPr>
        <p:spPr>
          <a:xfrm>
            <a:off x="4108963" y="3709718"/>
            <a:ext cx="7485413" cy="2855253"/>
          </a:xfrm>
        </p:spPr>
        <p:txBody>
          <a:bodyPr vert="horz" lIns="91440" tIns="45720" rIns="91440" bIns="45720" rtlCol="0" anchor="ctr">
            <a:noAutofit/>
          </a:bodyPr>
          <a:lstStyle/>
          <a:p>
            <a:pPr marL="342900" indent="-342900"/>
            <a:r>
              <a:rPr lang="en-US" sz="2000" b="0" dirty="0"/>
              <a:t>In late 1779, American and French forces of 5,000 attempted to retake Savannah.</a:t>
            </a:r>
            <a:endParaRPr lang="en-US" sz="2000"/>
          </a:p>
          <a:p>
            <a:pPr marL="401955" lvl="2" indent="-342900"/>
            <a:r>
              <a:rPr lang="en-US" b="0" dirty="0"/>
              <a:t>On October 9, </a:t>
            </a:r>
            <a:r>
              <a:rPr lang="en-US" dirty="0"/>
              <a:t>the forces launched</a:t>
            </a:r>
            <a:r>
              <a:rPr lang="en-US" b="0" dirty="0"/>
              <a:t> a major assault on the Spring Hill Redoubt; a fortification defending the city.</a:t>
            </a:r>
            <a:endParaRPr lang="en-US" dirty="0"/>
          </a:p>
          <a:p>
            <a:pPr marL="401955" lvl="2" indent="-342900"/>
            <a:r>
              <a:rPr lang="en-US" dirty="0"/>
              <a:t>This ended in disaster resulting in 1,000 casualties for the attackers versus 150 of the British.</a:t>
            </a:r>
          </a:p>
          <a:p>
            <a:pPr marL="401955" lvl="2" indent="-342900"/>
            <a:r>
              <a:rPr lang="en-US" dirty="0"/>
              <a:t>The patriots</a:t>
            </a:r>
            <a:r>
              <a:rPr lang="en-US" b="0" dirty="0"/>
              <a:t> </a:t>
            </a:r>
            <a:r>
              <a:rPr lang="en-US" dirty="0"/>
              <a:t>abandon</a:t>
            </a:r>
            <a:r>
              <a:rPr lang="en-US" b="0" dirty="0"/>
              <a:t> the siege on October 18 and the British remain in control of Savannah for the rest of the war</a:t>
            </a:r>
            <a:r>
              <a:rPr lang="en-US" dirty="0"/>
              <a:t>.</a:t>
            </a:r>
          </a:p>
        </p:txBody>
      </p:sp>
    </p:spTree>
    <p:extLst>
      <p:ext uri="{BB962C8B-B14F-4D97-AF65-F5344CB8AC3E}">
        <p14:creationId xmlns:p14="http://schemas.microsoft.com/office/powerpoint/2010/main" val="1966178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34E1-560B-2749-99C3-D81770A2FEFD}"/>
              </a:ext>
            </a:extLst>
          </p:cNvPr>
          <p:cNvSpPr>
            <a:spLocks noGrp="1"/>
          </p:cNvSpPr>
          <p:nvPr>
            <p:ph type="title"/>
          </p:nvPr>
        </p:nvSpPr>
        <p:spPr>
          <a:xfrm>
            <a:off x="295587" y="1101832"/>
            <a:ext cx="4160808" cy="807978"/>
          </a:xfrm>
        </p:spPr>
        <p:txBody>
          <a:bodyPr>
            <a:normAutofit fontScale="90000"/>
          </a:bodyPr>
          <a:lstStyle/>
          <a:p>
            <a:r>
              <a:rPr lang="en-US" sz="3200" dirty="0">
                <a:solidFill>
                  <a:srgbClr val="FF0000"/>
                </a:solidFill>
              </a:rPr>
              <a:t>The Fall of Charleston, South Carolina</a:t>
            </a:r>
          </a:p>
        </p:txBody>
      </p:sp>
      <p:sp>
        <p:nvSpPr>
          <p:cNvPr id="3" name="Content Placeholder 2">
            <a:extLst>
              <a:ext uri="{FF2B5EF4-FFF2-40B4-BE49-F238E27FC236}">
                <a16:creationId xmlns:a16="http://schemas.microsoft.com/office/drawing/2014/main" id="{62AD473D-A9BE-F544-98D2-EE8279965648}"/>
              </a:ext>
            </a:extLst>
          </p:cNvPr>
          <p:cNvSpPr>
            <a:spLocks noGrp="1"/>
          </p:cNvSpPr>
          <p:nvPr>
            <p:ph idx="1"/>
          </p:nvPr>
        </p:nvSpPr>
        <p:spPr>
          <a:xfrm>
            <a:off x="4313" y="2029305"/>
            <a:ext cx="5771072" cy="4255997"/>
          </a:xfrm>
        </p:spPr>
        <p:txBody>
          <a:bodyPr vert="horz" lIns="91440" tIns="45720" rIns="91440" bIns="45720" rtlCol="0" anchor="t">
            <a:noAutofit/>
          </a:bodyPr>
          <a:lstStyle/>
          <a:p>
            <a:r>
              <a:rPr lang="en-US" sz="2000" b="0" dirty="0"/>
              <a:t>With Savannah still in British hands, </a:t>
            </a:r>
            <a:r>
              <a:rPr lang="en-US" sz="2000" b="0" dirty="0">
                <a:ea typeface="+mn-lt"/>
                <a:cs typeface="+mn-lt"/>
              </a:rPr>
              <a:t>Sir Henry Clinton looked to consolidate his gains </a:t>
            </a:r>
            <a:r>
              <a:rPr lang="en-US" sz="2000" b="0" dirty="0"/>
              <a:t>laying siege to Charleston in April 1780. </a:t>
            </a:r>
          </a:p>
          <a:p>
            <a:r>
              <a:rPr lang="en-US" sz="2000" b="0" dirty="0"/>
              <a:t>American General Benjamin Lincoln (pictured) attempted to protect the city with a mere 5,000 defenders and a handful of Continental Navy ships versus the Redcoat's 14,000. </a:t>
            </a:r>
            <a:endParaRPr lang="en-US" sz="2000"/>
          </a:p>
          <a:p>
            <a:pPr marL="234950" lvl="1" indent="-220345"/>
            <a:r>
              <a:rPr lang="en-US" sz="2000" dirty="0">
                <a:solidFill>
                  <a:schemeClr val="tx1"/>
                </a:solidFill>
              </a:rPr>
              <a:t>Lincoln, due to insurmountable difficulties, surrendered the city on May 12, 1780, solidifying the worst American defeat of the war.</a:t>
            </a:r>
          </a:p>
        </p:txBody>
      </p:sp>
      <p:pic>
        <p:nvPicPr>
          <p:cNvPr id="5" name="Picture 4" descr="A portrait of a person&#10;&#10;Description automatically generated with medium confidence">
            <a:extLst>
              <a:ext uri="{FF2B5EF4-FFF2-40B4-BE49-F238E27FC236}">
                <a16:creationId xmlns:a16="http://schemas.microsoft.com/office/drawing/2014/main" id="{557CB03A-3443-CD4E-A34C-1E8848C570FB}"/>
              </a:ext>
            </a:extLst>
          </p:cNvPr>
          <p:cNvPicPr>
            <a:picLocks noChangeAspect="1"/>
          </p:cNvPicPr>
          <p:nvPr/>
        </p:nvPicPr>
        <p:blipFill rotWithShape="1">
          <a:blip r:embed="rId3">
            <a:extLst>
              <a:ext uri="{28A0092B-C50C-407E-A947-70E740481C1C}">
                <a14:useLocalDpi xmlns:a14="http://schemas.microsoft.com/office/drawing/2010/main" val="0"/>
              </a:ext>
            </a:extLst>
          </a:blip>
          <a:srcRect r="1" b="6266"/>
          <a:stretch/>
        </p:blipFill>
        <p:spPr>
          <a:xfrm>
            <a:off x="6229215" y="201293"/>
            <a:ext cx="5962785" cy="665670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4933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BACA-33E2-D148-8549-75D128D9E853}"/>
              </a:ext>
            </a:extLst>
          </p:cNvPr>
          <p:cNvSpPr>
            <a:spLocks noGrp="1"/>
          </p:cNvSpPr>
          <p:nvPr>
            <p:ph type="title"/>
          </p:nvPr>
        </p:nvSpPr>
        <p:spPr>
          <a:xfrm>
            <a:off x="6560" y="4227301"/>
            <a:ext cx="3865981" cy="1403140"/>
          </a:xfrm>
        </p:spPr>
        <p:txBody>
          <a:bodyPr anchor="ctr">
            <a:normAutofit/>
          </a:bodyPr>
          <a:lstStyle/>
          <a:p>
            <a:pPr algn="ctr"/>
            <a:r>
              <a:rPr lang="en-US" sz="3200" dirty="0">
                <a:solidFill>
                  <a:srgbClr val="FF0000"/>
                </a:solidFill>
              </a:rPr>
              <a:t>Success for the British?</a:t>
            </a:r>
            <a:endParaRPr lang="en-US" dirty="0"/>
          </a:p>
        </p:txBody>
      </p:sp>
      <p:pic>
        <p:nvPicPr>
          <p:cNvPr id="6" name="Picture 6" descr="A group of men in military uniforms&#10;&#10;Description automatically generated">
            <a:extLst>
              <a:ext uri="{FF2B5EF4-FFF2-40B4-BE49-F238E27FC236}">
                <a16:creationId xmlns:a16="http://schemas.microsoft.com/office/drawing/2014/main" id="{D5CFF596-A466-672C-CD7B-BAAAB1745BEC}"/>
              </a:ext>
            </a:extLst>
          </p:cNvPr>
          <p:cNvPicPr>
            <a:picLocks noChangeAspect="1"/>
          </p:cNvPicPr>
          <p:nvPr/>
        </p:nvPicPr>
        <p:blipFill rotWithShape="1">
          <a:blip r:embed="rId3"/>
          <a:srcRect t="13660"/>
          <a:stretch/>
        </p:blipFill>
        <p:spPr>
          <a:xfrm>
            <a:off x="20" y="186915"/>
            <a:ext cx="12191980" cy="35236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B9FA86E-952F-D642-9AF3-97082CDC845B}"/>
              </a:ext>
            </a:extLst>
          </p:cNvPr>
          <p:cNvSpPr>
            <a:spLocks noGrp="1"/>
          </p:cNvSpPr>
          <p:nvPr>
            <p:ph idx="1"/>
          </p:nvPr>
        </p:nvSpPr>
        <p:spPr>
          <a:xfrm>
            <a:off x="4712812" y="4227303"/>
            <a:ext cx="7485413" cy="2366422"/>
          </a:xfrm>
        </p:spPr>
        <p:txBody>
          <a:bodyPr vert="horz" lIns="91440" tIns="45720" rIns="91440" bIns="45720" rtlCol="0" anchor="ctr">
            <a:normAutofit fontScale="92500" lnSpcReduction="10000"/>
          </a:bodyPr>
          <a:lstStyle/>
          <a:p>
            <a:r>
              <a:rPr lang="en-US" sz="2000" b="0" dirty="0"/>
              <a:t>After the fall of Charleston, more loyalists joined the British in their conquest of the southern colonies.</a:t>
            </a:r>
          </a:p>
          <a:p>
            <a:r>
              <a:rPr lang="en-US" sz="2000" b="0" dirty="0"/>
              <a:t>It quickly became apparent to many in the British command that their plan was working.</a:t>
            </a:r>
          </a:p>
          <a:p>
            <a:pPr marL="234950" lvl="1" indent="-220345"/>
            <a:r>
              <a:rPr lang="en-US" sz="2000" dirty="0">
                <a:solidFill>
                  <a:schemeClr val="tx1"/>
                </a:solidFill>
              </a:rPr>
              <a:t>In April 1780, Clinton returned to New York and Lord Cornwallis took command of the south.</a:t>
            </a:r>
          </a:p>
          <a:p>
            <a:pPr marL="234950" lvl="1" indent="-220345"/>
            <a:r>
              <a:rPr lang="en-US" sz="2000" dirty="0">
                <a:solidFill>
                  <a:schemeClr val="tx1"/>
                </a:solidFill>
              </a:rPr>
              <a:t>But the Americans would fight back, and the Southern Loyalists were not as prominent or successful as the British had hoped.</a:t>
            </a:r>
          </a:p>
          <a:p>
            <a:pPr marL="234950" lvl="1" indent="-220345"/>
            <a:endParaRPr lang="en-US" dirty="0"/>
          </a:p>
          <a:p>
            <a:pPr marL="471170" lvl="2" indent="0">
              <a:buNone/>
            </a:pPr>
            <a:endParaRPr lang="en-US" dirty="0"/>
          </a:p>
        </p:txBody>
      </p:sp>
    </p:spTree>
    <p:extLst>
      <p:ext uri="{BB962C8B-B14F-4D97-AF65-F5344CB8AC3E}">
        <p14:creationId xmlns:p14="http://schemas.microsoft.com/office/powerpoint/2010/main" val="162107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27EE-D07C-4A96-9579-364ED0EAEE66}"/>
              </a:ext>
            </a:extLst>
          </p:cNvPr>
          <p:cNvSpPr>
            <a:spLocks noGrp="1"/>
          </p:cNvSpPr>
          <p:nvPr>
            <p:ph type="title"/>
          </p:nvPr>
        </p:nvSpPr>
        <p:spPr>
          <a:xfrm>
            <a:off x="399960" y="310878"/>
            <a:ext cx="4715436" cy="617352"/>
          </a:xfrm>
        </p:spPr>
        <p:txBody>
          <a:bodyPr anchor="b">
            <a:normAutofit/>
          </a:bodyPr>
          <a:lstStyle/>
          <a:p>
            <a:pPr algn="ctr"/>
            <a:r>
              <a:rPr lang="en-US" sz="3200" dirty="0">
                <a:solidFill>
                  <a:srgbClr val="FF0000"/>
                </a:solidFill>
                <a:latin typeface="Georgia"/>
              </a:rPr>
              <a:t>The War so Far (1775-77)</a:t>
            </a:r>
            <a:endParaRPr lang="en-US" sz="3200">
              <a:solidFill>
                <a:srgbClr val="FF0000"/>
              </a:solidFill>
              <a:latin typeface="Georgia"/>
              <a:cs typeface="Calibri Light"/>
            </a:endParaRPr>
          </a:p>
        </p:txBody>
      </p:sp>
      <p:sp>
        <p:nvSpPr>
          <p:cNvPr id="3" name="Content Placeholder 2">
            <a:extLst>
              <a:ext uri="{FF2B5EF4-FFF2-40B4-BE49-F238E27FC236}">
                <a16:creationId xmlns:a16="http://schemas.microsoft.com/office/drawing/2014/main" id="{022C26A1-F393-4BD6-BAA3-6C58132FDD51}"/>
              </a:ext>
            </a:extLst>
          </p:cNvPr>
          <p:cNvSpPr>
            <a:spLocks noGrp="1"/>
          </p:cNvSpPr>
          <p:nvPr>
            <p:ph idx="1"/>
          </p:nvPr>
        </p:nvSpPr>
        <p:spPr>
          <a:xfrm>
            <a:off x="-4482" y="885165"/>
            <a:ext cx="6364941" cy="4522773"/>
          </a:xfrm>
        </p:spPr>
        <p:txBody>
          <a:bodyPr vert="horz" lIns="91440" tIns="45720" rIns="91440" bIns="45720" rtlCol="0" anchor="t">
            <a:noAutofit/>
          </a:bodyPr>
          <a:lstStyle/>
          <a:p>
            <a:r>
              <a:rPr lang="en-US" sz="2000" b="0" i="0" u="none" strike="noStrike" dirty="0">
                <a:solidFill>
                  <a:schemeClr val="accent5">
                    <a:lumMod val="50000"/>
                  </a:schemeClr>
                </a:solidFill>
                <a:latin typeface="Georgia"/>
                <a:ea typeface="Arial"/>
                <a:cs typeface="Arial"/>
              </a:rPr>
              <a:t>The </a:t>
            </a:r>
            <a:r>
              <a:rPr lang="en-US" sz="2000" b="0" dirty="0">
                <a:solidFill>
                  <a:schemeClr val="accent5">
                    <a:lumMod val="50000"/>
                  </a:schemeClr>
                </a:solidFill>
                <a:latin typeface="Georgia"/>
                <a:ea typeface="Arial"/>
                <a:cs typeface="Arial"/>
              </a:rPr>
              <a:t>"Shot heard round the world" was fired at Concord </a:t>
            </a:r>
            <a:r>
              <a:rPr lang="en-US" sz="2000" b="0" i="0" u="none" strike="noStrike" dirty="0">
                <a:solidFill>
                  <a:schemeClr val="accent5">
                    <a:lumMod val="50000"/>
                  </a:schemeClr>
                </a:solidFill>
                <a:latin typeface="Georgia"/>
                <a:ea typeface="Arial"/>
                <a:cs typeface="Arial"/>
              </a:rPr>
              <a:t>on April 19, 1775</a:t>
            </a:r>
            <a:r>
              <a:rPr lang="en-US" sz="2000" b="0" dirty="0">
                <a:solidFill>
                  <a:schemeClr val="accent5">
                    <a:lumMod val="50000"/>
                  </a:schemeClr>
                </a:solidFill>
                <a:latin typeface="Georgia"/>
                <a:ea typeface="Arial"/>
                <a:cs typeface="Arial"/>
              </a:rPr>
              <a:t>,</a:t>
            </a:r>
            <a:r>
              <a:rPr lang="en-US" sz="2000" b="0" i="0" dirty="0">
                <a:solidFill>
                  <a:schemeClr val="accent5">
                    <a:lumMod val="50000"/>
                  </a:schemeClr>
                </a:solidFill>
                <a:latin typeface="Georgia"/>
                <a:ea typeface="Arial"/>
                <a:cs typeface="Arial"/>
              </a:rPr>
              <a:t>​</a:t>
            </a:r>
            <a:r>
              <a:rPr lang="en-US" sz="2000" b="0" dirty="0">
                <a:solidFill>
                  <a:schemeClr val="accent5">
                    <a:lumMod val="50000"/>
                  </a:schemeClr>
                </a:solidFill>
                <a:latin typeface="Georgia"/>
                <a:ea typeface="Arial"/>
                <a:cs typeface="Arial"/>
              </a:rPr>
              <a:t> beginning the Revolutionary War.</a:t>
            </a:r>
            <a:endParaRPr lang="en-US" sz="2000" b="0" i="0" dirty="0">
              <a:solidFill>
                <a:schemeClr val="accent5">
                  <a:lumMod val="50000"/>
                </a:schemeClr>
              </a:solidFill>
              <a:latin typeface="Georgia"/>
              <a:ea typeface="Arial"/>
              <a:cs typeface="Arial"/>
            </a:endParaRPr>
          </a:p>
          <a:p>
            <a:r>
              <a:rPr lang="en-US" sz="2000" b="0" dirty="0">
                <a:solidFill>
                  <a:schemeClr val="accent5">
                    <a:lumMod val="50000"/>
                  </a:schemeClr>
                </a:solidFill>
                <a:latin typeface="Georgia"/>
                <a:ea typeface="Arial"/>
                <a:cs typeface="Arial"/>
              </a:rPr>
              <a:t>The patriots faced resounding defeat during the New York Campaign (1776) but were saved by Washington's daring endeavors during his "Ten Crucial Days" from December 25, 1776, to January 3, 1777. </a:t>
            </a:r>
          </a:p>
          <a:p>
            <a:r>
              <a:rPr lang="en-US" sz="2000" b="0" dirty="0">
                <a:solidFill>
                  <a:schemeClr val="accent5">
                    <a:lumMod val="50000"/>
                  </a:schemeClr>
                </a:solidFill>
                <a:latin typeface="Georgia"/>
                <a:ea typeface="Arial"/>
                <a:cs typeface="Arial"/>
              </a:rPr>
              <a:t>After a victory at Saratoga, the newly formed United States become more appealing to France and an alliance was signed.</a:t>
            </a:r>
          </a:p>
          <a:p>
            <a:r>
              <a:rPr lang="en-US" sz="2000" b="0" dirty="0">
                <a:solidFill>
                  <a:schemeClr val="accent5">
                    <a:lumMod val="50000"/>
                  </a:schemeClr>
                </a:solidFill>
                <a:latin typeface="Georgia"/>
                <a:ea typeface="Arial"/>
                <a:cs typeface="Arial"/>
              </a:rPr>
              <a:t>Following this victory, the war slowed in the north to nearly a stalemate.</a:t>
            </a:r>
          </a:p>
          <a:p>
            <a:r>
              <a:rPr lang="en-US" sz="2000" b="0" dirty="0">
                <a:solidFill>
                  <a:schemeClr val="accent5">
                    <a:lumMod val="50000"/>
                  </a:schemeClr>
                </a:solidFill>
                <a:latin typeface="Georgia"/>
                <a:ea typeface="Arial"/>
                <a:cs typeface="Arial"/>
              </a:rPr>
              <a:t>Accordingly, Britain adjusted its strategy and began focusing their military actions in the Southern States. </a:t>
            </a:r>
          </a:p>
        </p:txBody>
      </p:sp>
      <p:pic>
        <p:nvPicPr>
          <p:cNvPr id="5" name="Picture 4" descr="A picture containing outdoor, rock, mountain, rocky&#10;&#10;Description automatically generated">
            <a:extLst>
              <a:ext uri="{FF2B5EF4-FFF2-40B4-BE49-F238E27FC236}">
                <a16:creationId xmlns:a16="http://schemas.microsoft.com/office/drawing/2014/main" id="{C3B42D64-CD97-AE4A-8E58-F7EE6BB61CC7}"/>
              </a:ext>
            </a:extLst>
          </p:cNvPr>
          <p:cNvPicPr>
            <a:picLocks noChangeAspect="1"/>
          </p:cNvPicPr>
          <p:nvPr/>
        </p:nvPicPr>
        <p:blipFill rotWithShape="1">
          <a:blip r:embed="rId3">
            <a:extLst>
              <a:ext uri="{28A0092B-C50C-407E-A947-70E740481C1C}">
                <a14:useLocalDpi xmlns:a14="http://schemas.microsoft.com/office/drawing/2010/main" val="0"/>
              </a:ext>
            </a:extLst>
          </a:blip>
          <a:srcRect l="13518" r="19781"/>
          <a:stretch/>
        </p:blipFill>
        <p:spPr>
          <a:xfrm>
            <a:off x="6354997" y="197233"/>
            <a:ext cx="5835480" cy="666076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F1842F57-2957-AF49-B103-8D3B66039E5E}"/>
              </a:ext>
            </a:extLst>
          </p:cNvPr>
          <p:cNvSpPr txBox="1"/>
          <p:nvPr/>
        </p:nvSpPr>
        <p:spPr>
          <a:xfrm>
            <a:off x="5797071" y="6578975"/>
            <a:ext cx="1020436" cy="276999"/>
          </a:xfrm>
          <a:prstGeom prst="rect">
            <a:avLst/>
          </a:prstGeom>
          <a:noFill/>
        </p:spPr>
        <p:txBody>
          <a:bodyPr wrap="square" lIns="91440" tIns="45720" rIns="91440" bIns="45720" rtlCol="0" anchor="t">
            <a:spAutoFit/>
          </a:bodyPr>
          <a:lstStyle/>
          <a:p>
            <a:pPr algn="ctr"/>
            <a:r>
              <a:rPr lang="en-US" sz="1200" dirty="0"/>
              <a:t>Don Troiani</a:t>
            </a:r>
            <a:endParaRPr lang="en-US" dirty="0"/>
          </a:p>
        </p:txBody>
      </p:sp>
    </p:spTree>
    <p:extLst>
      <p:ext uri="{BB962C8B-B14F-4D97-AF65-F5344CB8AC3E}">
        <p14:creationId xmlns:p14="http://schemas.microsoft.com/office/powerpoint/2010/main" val="88155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men in the woods&#10;&#10;Description automatically generated">
            <a:extLst>
              <a:ext uri="{FF2B5EF4-FFF2-40B4-BE49-F238E27FC236}">
                <a16:creationId xmlns:a16="http://schemas.microsoft.com/office/drawing/2014/main" id="{85AC2669-2A63-16BC-EE54-0BCCE632792D}"/>
              </a:ext>
            </a:extLst>
          </p:cNvPr>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artisticCrisscrossEtching/>
                    </a14:imgEffect>
                    <a14:imgEffect>
                      <a14:colorTemperature colorTemp="5900"/>
                    </a14:imgEffect>
                  </a14:imgLayer>
                </a14:imgProps>
              </a:ext>
            </a:extLst>
          </a:blip>
          <a:srcRect t="4147" b="1252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55AEFC-030F-80EC-E489-553C663D0F98}"/>
              </a:ext>
            </a:extLst>
          </p:cNvPr>
          <p:cNvSpPr>
            <a:spLocks noGrp="1"/>
          </p:cNvSpPr>
          <p:nvPr>
            <p:ph type="ctrTitle"/>
          </p:nvPr>
        </p:nvSpPr>
        <p:spPr>
          <a:xfrm>
            <a:off x="3454400" y="1717470"/>
            <a:ext cx="5273040" cy="1339578"/>
          </a:xfrm>
          <a:effectLst>
            <a:outerShdw blurRad="50800" dist="38100" dir="2700000" algn="tl" rotWithShape="0">
              <a:prstClr val="black">
                <a:alpha val="40000"/>
              </a:prstClr>
            </a:outerShdw>
          </a:effectLst>
        </p:spPr>
        <p:txBody>
          <a:bodyPr vert="horz" lIns="91440" tIns="45720" rIns="91440" bIns="45720" rtlCol="0">
            <a:noAutofit/>
          </a:bodyPr>
          <a:lstStyle/>
          <a:p>
            <a:r>
              <a:rPr lang="en-US" sz="4400" dirty="0">
                <a:solidFill>
                  <a:srgbClr val="FF0000"/>
                </a:solidFill>
              </a:rPr>
              <a:t>Inquiry Question:</a:t>
            </a:r>
          </a:p>
        </p:txBody>
      </p:sp>
      <p:sp>
        <p:nvSpPr>
          <p:cNvPr id="3" name="Content Placeholder 2">
            <a:extLst>
              <a:ext uri="{FF2B5EF4-FFF2-40B4-BE49-F238E27FC236}">
                <a16:creationId xmlns:a16="http://schemas.microsoft.com/office/drawing/2014/main" id="{EF80B5F0-7334-0141-133E-9F2301B7B3DF}"/>
              </a:ext>
            </a:extLst>
          </p:cNvPr>
          <p:cNvSpPr>
            <a:spLocks noGrp="1"/>
          </p:cNvSpPr>
          <p:nvPr>
            <p:ph type="subTitle" idx="1"/>
          </p:nvPr>
        </p:nvSpPr>
        <p:spPr>
          <a:xfrm>
            <a:off x="2725651" y="3147483"/>
            <a:ext cx="6736080" cy="1475747"/>
          </a:xfrm>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buNone/>
            </a:pPr>
            <a:r>
              <a:rPr lang="en-US" b="0" dirty="0">
                <a:latin typeface="Georgia"/>
              </a:rPr>
              <a:t>Why did the British shift their military campaigns to the Southern States? </a:t>
            </a:r>
            <a:endParaRPr lang="en-US" dirty="0">
              <a:latin typeface="Georgia"/>
            </a:endParaRPr>
          </a:p>
        </p:txBody>
      </p:sp>
      <p:sp>
        <p:nvSpPr>
          <p:cNvPr id="5" name="TextBox 4">
            <a:extLst>
              <a:ext uri="{FF2B5EF4-FFF2-40B4-BE49-F238E27FC236}">
                <a16:creationId xmlns:a16="http://schemas.microsoft.com/office/drawing/2014/main" id="{EB78F137-1DE8-F2F4-7960-EDCA82D08326}"/>
              </a:ext>
            </a:extLst>
          </p:cNvPr>
          <p:cNvSpPr txBox="1"/>
          <p:nvPr/>
        </p:nvSpPr>
        <p:spPr>
          <a:xfrm>
            <a:off x="-5966" y="6612375"/>
            <a:ext cx="100659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rPr>
              <a:t>Don Troiani</a:t>
            </a:r>
          </a:p>
        </p:txBody>
      </p:sp>
    </p:spTree>
    <p:extLst>
      <p:ext uri="{BB962C8B-B14F-4D97-AF65-F5344CB8AC3E}">
        <p14:creationId xmlns:p14="http://schemas.microsoft.com/office/powerpoint/2010/main" val="112905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438548-7784-568C-DC5D-DE57E1EFC270}"/>
              </a:ext>
            </a:extLst>
          </p:cNvPr>
          <p:cNvSpPr>
            <a:spLocks noGrp="1"/>
          </p:cNvSpPr>
          <p:nvPr>
            <p:ph type="title"/>
          </p:nvPr>
        </p:nvSpPr>
        <p:spPr>
          <a:xfrm>
            <a:off x="836679" y="723898"/>
            <a:ext cx="6002110" cy="1495425"/>
          </a:xfrm>
        </p:spPr>
        <p:txBody>
          <a:bodyPr>
            <a:normAutofit/>
          </a:bodyPr>
          <a:lstStyle/>
          <a:p>
            <a:r>
              <a:rPr lang="en-US" sz="4000"/>
              <a:t>Georgia, South Carolina, North Carolina, Virginia</a:t>
            </a:r>
          </a:p>
        </p:txBody>
      </p:sp>
      <p:sp>
        <p:nvSpPr>
          <p:cNvPr id="8" name="Content Placeholder 7">
            <a:extLst>
              <a:ext uri="{FF2B5EF4-FFF2-40B4-BE49-F238E27FC236}">
                <a16:creationId xmlns:a16="http://schemas.microsoft.com/office/drawing/2014/main" id="{038FB796-EF94-BF09-EE1A-9BB31C9740F4}"/>
              </a:ext>
            </a:extLst>
          </p:cNvPr>
          <p:cNvSpPr>
            <a:spLocks noGrp="1"/>
          </p:cNvSpPr>
          <p:nvPr>
            <p:ph idx="1"/>
          </p:nvPr>
        </p:nvSpPr>
        <p:spPr>
          <a:xfrm>
            <a:off x="836680" y="2405067"/>
            <a:ext cx="6002110" cy="3729034"/>
          </a:xfrm>
        </p:spPr>
        <p:txBody>
          <a:bodyPr vert="horz" lIns="91440" tIns="45720" rIns="91440" bIns="45720" rtlCol="0" anchor="t">
            <a:normAutofit/>
          </a:bodyPr>
          <a:lstStyle/>
          <a:p>
            <a:r>
              <a:rPr lang="en-US" sz="2000" b="0" dirty="0"/>
              <a:t>By the fall of 1779, General George Washington had fought the British to a standstill. </a:t>
            </a:r>
            <a:endParaRPr lang="en-US" sz="2000"/>
          </a:p>
          <a:p>
            <a:r>
              <a:rPr lang="en-US" sz="2000" b="0" dirty="0"/>
              <a:t>To revive British fortunes, Sir Henry Clinton set out to conquer the South. </a:t>
            </a:r>
            <a:endParaRPr lang="en-US" sz="2000"/>
          </a:p>
          <a:p>
            <a:r>
              <a:rPr lang="en-US" sz="2000" b="0" dirty="0"/>
              <a:t>With the capture of Georgia, the Carolinas and Virginia, the British believed that the other colonies would surrender or negotiate.</a:t>
            </a:r>
            <a:endParaRPr lang="en-US" sz="2000" dirty="0"/>
          </a:p>
        </p:txBody>
      </p:sp>
      <p:pic>
        <p:nvPicPr>
          <p:cNvPr id="4" name="Content Placeholder 3" descr="A map of the united states&#10;&#10;Description automatically generated">
            <a:extLst>
              <a:ext uri="{FF2B5EF4-FFF2-40B4-BE49-F238E27FC236}">
                <a16:creationId xmlns:a16="http://schemas.microsoft.com/office/drawing/2014/main" id="{25778D2F-FB4D-BAD8-D61B-14235FECE908}"/>
              </a:ext>
            </a:extLst>
          </p:cNvPr>
          <p:cNvPicPr>
            <a:picLocks noChangeAspect="1"/>
          </p:cNvPicPr>
          <p:nvPr/>
        </p:nvPicPr>
        <p:blipFill rotWithShape="1">
          <a:blip r:embed="rId3"/>
          <a:srcRect r="2283"/>
          <a:stretch/>
        </p:blipFill>
        <p:spPr>
          <a:xfrm>
            <a:off x="7199440" y="10"/>
            <a:ext cx="4992560" cy="6857990"/>
          </a:xfrm>
          <a:prstGeom prst="rect">
            <a:avLst/>
          </a:prstGeom>
          <a:effectLst/>
        </p:spPr>
      </p:pic>
    </p:spTree>
    <p:extLst>
      <p:ext uri="{BB962C8B-B14F-4D97-AF65-F5344CB8AC3E}">
        <p14:creationId xmlns:p14="http://schemas.microsoft.com/office/powerpoint/2010/main" val="171477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387A-E522-A64F-882B-023C1A67ECA3}"/>
              </a:ext>
            </a:extLst>
          </p:cNvPr>
          <p:cNvSpPr>
            <a:spLocks noGrp="1"/>
          </p:cNvSpPr>
          <p:nvPr>
            <p:ph type="title"/>
          </p:nvPr>
        </p:nvSpPr>
        <p:spPr>
          <a:xfrm>
            <a:off x="486074" y="4606950"/>
            <a:ext cx="4222221" cy="608836"/>
          </a:xfrm>
        </p:spPr>
        <p:txBody>
          <a:bodyPr anchor="ctr">
            <a:normAutofit fontScale="90000"/>
          </a:bodyPr>
          <a:lstStyle/>
          <a:p>
            <a:r>
              <a:rPr lang="en-US" sz="3200" dirty="0">
                <a:solidFill>
                  <a:srgbClr val="FF0000"/>
                </a:solidFill>
              </a:rPr>
              <a:t>The British Look South</a:t>
            </a:r>
          </a:p>
        </p:txBody>
      </p:sp>
      <p:pic>
        <p:nvPicPr>
          <p:cNvPr id="5" name="Picture 5" descr="A group of soldiers marching in a forest&#10;&#10;Description automatically generated">
            <a:extLst>
              <a:ext uri="{FF2B5EF4-FFF2-40B4-BE49-F238E27FC236}">
                <a16:creationId xmlns:a16="http://schemas.microsoft.com/office/drawing/2014/main" id="{F914E90E-D801-EA8D-2289-1F954FC0B46E}"/>
              </a:ext>
            </a:extLst>
          </p:cNvPr>
          <p:cNvPicPr>
            <a:picLocks noChangeAspect="1"/>
          </p:cNvPicPr>
          <p:nvPr/>
        </p:nvPicPr>
        <p:blipFill rotWithShape="1">
          <a:blip r:embed="rId3"/>
          <a:srcRect t="16430" b="12792"/>
          <a:stretch/>
        </p:blipFill>
        <p:spPr>
          <a:xfrm>
            <a:off x="20" y="197565"/>
            <a:ext cx="12191980" cy="35130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9D67826-8514-B447-943C-F56AE9B07E8D}"/>
              </a:ext>
            </a:extLst>
          </p:cNvPr>
          <p:cNvSpPr>
            <a:spLocks noGrp="1"/>
          </p:cNvSpPr>
          <p:nvPr>
            <p:ph idx="1"/>
          </p:nvPr>
        </p:nvSpPr>
        <p:spPr>
          <a:xfrm>
            <a:off x="5792839" y="3808606"/>
            <a:ext cx="6093117" cy="2601370"/>
          </a:xfrm>
        </p:spPr>
        <p:txBody>
          <a:bodyPr vert="horz" lIns="91440" tIns="45720" rIns="91440" bIns="45720" rtlCol="0" anchor="ctr">
            <a:noAutofit/>
          </a:bodyPr>
          <a:lstStyle/>
          <a:p>
            <a:r>
              <a:rPr lang="en-US" sz="2000" b="0" dirty="0"/>
              <a:t>Due to Britain's lack of progress in the Northern states, they shifted their focus to the Southern states in late 1778.</a:t>
            </a:r>
          </a:p>
          <a:p>
            <a:r>
              <a:rPr lang="en-US" sz="2000" b="0" dirty="0"/>
              <a:t>Prior to this, the South had seen minimal action aside from small skirmishes between Patriot and Tory militias.</a:t>
            </a:r>
          </a:p>
          <a:p>
            <a:pPr marL="234950" lvl="1" indent="-175895"/>
            <a:r>
              <a:rPr lang="en-US" sz="2000" dirty="0">
                <a:solidFill>
                  <a:schemeClr val="tx1"/>
                </a:solidFill>
              </a:rPr>
              <a:t>After the British failure to capture Charleston, South Carolina, in 1776, the South had been mostly left alone until 1778.</a:t>
            </a:r>
          </a:p>
        </p:txBody>
      </p:sp>
      <p:sp>
        <p:nvSpPr>
          <p:cNvPr id="6" name="TextBox 5">
            <a:extLst>
              <a:ext uri="{FF2B5EF4-FFF2-40B4-BE49-F238E27FC236}">
                <a16:creationId xmlns:a16="http://schemas.microsoft.com/office/drawing/2014/main" id="{E0BC2F9E-ABC8-1D81-7B58-C423F1C06FA8}"/>
              </a:ext>
            </a:extLst>
          </p:cNvPr>
          <p:cNvSpPr txBox="1"/>
          <p:nvPr/>
        </p:nvSpPr>
        <p:spPr>
          <a:xfrm>
            <a:off x="-1" y="3401121"/>
            <a:ext cx="9757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rPr>
              <a:t>Dale Watson</a:t>
            </a:r>
            <a:endParaRPr lang="en-US" dirty="0">
              <a:solidFill>
                <a:schemeClr val="bg1"/>
              </a:solidFill>
            </a:endParaRPr>
          </a:p>
        </p:txBody>
      </p:sp>
    </p:spTree>
    <p:extLst>
      <p:ext uri="{BB962C8B-B14F-4D97-AF65-F5344CB8AC3E}">
        <p14:creationId xmlns:p14="http://schemas.microsoft.com/office/powerpoint/2010/main" val="169468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6C2F-D6C1-F846-9F86-420C575D5ECC}"/>
              </a:ext>
            </a:extLst>
          </p:cNvPr>
          <p:cNvSpPr>
            <a:spLocks noGrp="1"/>
          </p:cNvSpPr>
          <p:nvPr>
            <p:ph type="title"/>
          </p:nvPr>
        </p:nvSpPr>
        <p:spPr>
          <a:xfrm>
            <a:off x="8153400" y="1128094"/>
            <a:ext cx="3097713" cy="1415270"/>
          </a:xfrm>
        </p:spPr>
        <p:txBody>
          <a:bodyPr vert="horz" lIns="91440" tIns="45720" rIns="91440" bIns="45720" rtlCol="0" anchor="t">
            <a:normAutofit/>
          </a:bodyPr>
          <a:lstStyle/>
          <a:p>
            <a:r>
              <a:rPr lang="en-US" sz="3200" dirty="0">
                <a:solidFill>
                  <a:srgbClr val="FF0000"/>
                </a:solidFill>
                <a:cs typeface="+mj-cs"/>
              </a:rPr>
              <a:t>Why Take the South?</a:t>
            </a:r>
            <a:endParaRPr lang="en-US" sz="3200" dirty="0">
              <a:solidFill>
                <a:srgbClr val="FF0000"/>
              </a:solidFill>
            </a:endParaRPr>
          </a:p>
        </p:txBody>
      </p:sp>
      <p:pic>
        <p:nvPicPr>
          <p:cNvPr id="4" name="Picture 4" descr="A painting of soldiers on horseback in front of a brick building&#10;&#10;Description automatically generated">
            <a:extLst>
              <a:ext uri="{FF2B5EF4-FFF2-40B4-BE49-F238E27FC236}">
                <a16:creationId xmlns:a16="http://schemas.microsoft.com/office/drawing/2014/main" id="{51D326EF-6999-FE5B-12C8-B283A062B424}"/>
              </a:ext>
            </a:extLst>
          </p:cNvPr>
          <p:cNvPicPr>
            <a:picLocks noChangeAspect="1"/>
          </p:cNvPicPr>
          <p:nvPr/>
        </p:nvPicPr>
        <p:blipFill rotWithShape="1">
          <a:blip r:embed="rId3"/>
          <a:srcRect l="11209" r="17295" b="1"/>
          <a:stretch/>
        </p:blipFill>
        <p:spPr>
          <a:xfrm>
            <a:off x="10" y="197933"/>
            <a:ext cx="7307244" cy="6660067"/>
          </a:xfrm>
          <a:prstGeom prst="rect">
            <a:avLst/>
          </a:prstGeom>
        </p:spPr>
      </p:pic>
      <p:cxnSp>
        <p:nvCxnSpPr>
          <p:cNvPr id="19" name="Straight Connector 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0329A4-13B9-864A-A16D-0826CDF0CCD6}"/>
              </a:ext>
            </a:extLst>
          </p:cNvPr>
          <p:cNvSpPr>
            <a:spLocks noGrp="1"/>
          </p:cNvSpPr>
          <p:nvPr>
            <p:ph idx="1"/>
          </p:nvPr>
        </p:nvSpPr>
        <p:spPr>
          <a:xfrm>
            <a:off x="7529946" y="2325650"/>
            <a:ext cx="4661296" cy="2703605"/>
          </a:xfrm>
        </p:spPr>
        <p:txBody>
          <a:bodyPr vert="horz" lIns="91440" tIns="45720" rIns="91440" bIns="45720" rtlCol="0" anchor="t">
            <a:normAutofit/>
          </a:bodyPr>
          <a:lstStyle/>
          <a:p>
            <a:pPr marL="0" indent="0">
              <a:buNone/>
            </a:pPr>
            <a:r>
              <a:rPr lang="en-US" sz="2000" b="0" dirty="0">
                <a:latin typeface="+mn-lt"/>
                <a:cs typeface="+mn-cs"/>
              </a:rPr>
              <a:t>Britain</a:t>
            </a:r>
            <a:r>
              <a:rPr lang="en-US" sz="2000" b="0" i="0" u="none" strike="noStrike" dirty="0">
                <a:latin typeface="+mn-lt"/>
                <a:cs typeface="+mn-cs"/>
              </a:rPr>
              <a:t> had </a:t>
            </a:r>
            <a:r>
              <a:rPr lang="en-US" sz="2000" b="0" dirty="0">
                <a:latin typeface="+mn-lt"/>
                <a:cs typeface="+mn-cs"/>
              </a:rPr>
              <a:t>three key </a:t>
            </a:r>
            <a:r>
              <a:rPr lang="en-US" sz="2000" b="0" i="0" u="none" strike="noStrike" dirty="0">
                <a:latin typeface="+mn-lt"/>
                <a:cs typeface="+mn-cs"/>
              </a:rPr>
              <a:t>reasons to </a:t>
            </a:r>
            <a:r>
              <a:rPr lang="en-US" sz="2000" b="0" dirty="0">
                <a:latin typeface="+mn-lt"/>
                <a:cs typeface="+mn-cs"/>
              </a:rPr>
              <a:t>focus on the </a:t>
            </a:r>
            <a:r>
              <a:rPr lang="en-US" sz="2000" b="0" dirty="0"/>
              <a:t>south. </a:t>
            </a:r>
            <a:endParaRPr lang="en-US" b="0" dirty="0"/>
          </a:p>
          <a:p>
            <a:pPr marL="457200" indent="-457200">
              <a:buAutoNum type="arabicPeriod"/>
            </a:pPr>
            <a:r>
              <a:rPr lang="en-US" sz="2000" b="0" dirty="0"/>
              <a:t>Economic prosperity. </a:t>
            </a:r>
            <a:endParaRPr lang="en-US" b="0"/>
          </a:p>
          <a:p>
            <a:pPr marL="457200" indent="-457200">
              <a:buAutoNum type="arabicPeriod"/>
            </a:pPr>
            <a:r>
              <a:rPr lang="en-US" sz="2000" b="0" dirty="0"/>
              <a:t>Strong southern sympathy. </a:t>
            </a:r>
            <a:endParaRPr lang="en-US" b="0" dirty="0"/>
          </a:p>
          <a:p>
            <a:pPr marL="457200" indent="-457200">
              <a:buAutoNum type="arabicPeriod"/>
            </a:pPr>
            <a:r>
              <a:rPr lang="en-US" sz="2000" b="0" dirty="0"/>
              <a:t>Isolation of the North from the South.</a:t>
            </a:r>
            <a:endParaRPr lang="en-US" b="0" dirty="0"/>
          </a:p>
        </p:txBody>
      </p:sp>
    </p:spTree>
    <p:extLst>
      <p:ext uri="{BB962C8B-B14F-4D97-AF65-F5344CB8AC3E}">
        <p14:creationId xmlns:p14="http://schemas.microsoft.com/office/powerpoint/2010/main" val="3818702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outdoor, wild dog, crowd&#10;&#10;Description automatically generated">
            <a:extLst>
              <a:ext uri="{FF2B5EF4-FFF2-40B4-BE49-F238E27FC236}">
                <a16:creationId xmlns:a16="http://schemas.microsoft.com/office/drawing/2014/main" id="{3F6D1B53-1808-BA4F-BB67-CAE6FADE6B27}"/>
              </a:ext>
            </a:extLst>
          </p:cNvPr>
          <p:cNvPicPr>
            <a:picLocks noChangeAspect="1"/>
          </p:cNvPicPr>
          <p:nvPr/>
        </p:nvPicPr>
        <p:blipFill rotWithShape="1">
          <a:blip r:embed="rId3">
            <a:extLst>
              <a:ext uri="{28A0092B-C50C-407E-A947-70E740481C1C}">
                <a14:useLocalDpi xmlns:a14="http://schemas.microsoft.com/office/drawing/2010/main" val="0"/>
              </a:ext>
            </a:extLst>
          </a:blip>
          <a:srcRect l="15202" r="24379" b="1"/>
          <a:stretch/>
        </p:blipFill>
        <p:spPr>
          <a:xfrm>
            <a:off x="4658284" y="197932"/>
            <a:ext cx="7533716" cy="6660068"/>
          </a:xfrm>
          <a:custGeom>
            <a:avLst/>
            <a:gdLst/>
            <a:ahLst/>
            <a:cxnLst/>
            <a:rect l="l" t="t" r="r" b="b"/>
            <a:pathLst>
              <a:path w="7533716" h="6858000">
                <a:moveTo>
                  <a:pt x="879873" y="0"/>
                </a:moveTo>
                <a:lnTo>
                  <a:pt x="7533716" y="0"/>
                </a:lnTo>
                <a:lnTo>
                  <a:pt x="7533716" y="6858000"/>
                </a:lnTo>
                <a:lnTo>
                  <a:pt x="0" y="6858000"/>
                </a:lnTo>
                <a:lnTo>
                  <a:pt x="105162" y="6785068"/>
                </a:lnTo>
                <a:cubicBezTo>
                  <a:pt x="278980" y="6657407"/>
                  <a:pt x="449607" y="6519512"/>
                  <a:pt x="621811" y="6378742"/>
                </a:cubicBezTo>
                <a:cubicBezTo>
                  <a:pt x="1567435" y="5605738"/>
                  <a:pt x="2496160" y="4971185"/>
                  <a:pt x="2496160" y="3621913"/>
                </a:cubicBezTo>
                <a:cubicBezTo>
                  <a:pt x="2496160" y="2091411"/>
                  <a:pt x="1922424" y="751075"/>
                  <a:pt x="895262" y="10445"/>
                </a:cubicBezTo>
                <a:close/>
              </a:path>
            </a:pathLst>
          </a:custGeom>
        </p:spPr>
      </p:pic>
      <p:sp>
        <p:nvSpPr>
          <p:cNvPr id="2" name="Title 1">
            <a:extLst>
              <a:ext uri="{FF2B5EF4-FFF2-40B4-BE49-F238E27FC236}">
                <a16:creationId xmlns:a16="http://schemas.microsoft.com/office/drawing/2014/main" id="{379E7315-2409-A14A-91B3-12E971B9659C}"/>
              </a:ext>
            </a:extLst>
          </p:cNvPr>
          <p:cNvSpPr>
            <a:spLocks noGrp="1"/>
          </p:cNvSpPr>
          <p:nvPr>
            <p:ph type="title"/>
          </p:nvPr>
        </p:nvSpPr>
        <p:spPr>
          <a:xfrm>
            <a:off x="635490" y="880839"/>
            <a:ext cx="4944093" cy="682317"/>
          </a:xfrm>
        </p:spPr>
        <p:txBody>
          <a:bodyPr vert="horz" lIns="91440" tIns="45720" rIns="91440" bIns="45720" rtlCol="0" anchor="b">
            <a:normAutofit/>
          </a:bodyPr>
          <a:lstStyle/>
          <a:p>
            <a:pPr algn="ctr"/>
            <a:r>
              <a:rPr lang="en-US" sz="3200" dirty="0">
                <a:solidFill>
                  <a:srgbClr val="FF0000"/>
                </a:solidFill>
              </a:rPr>
              <a:t>Southern Economy</a:t>
            </a:r>
            <a:endParaRPr lang="en-US" sz="3200"/>
          </a:p>
        </p:txBody>
      </p:sp>
      <p:sp>
        <p:nvSpPr>
          <p:cNvPr id="3" name="Content Placeholder 2">
            <a:extLst>
              <a:ext uri="{FF2B5EF4-FFF2-40B4-BE49-F238E27FC236}">
                <a16:creationId xmlns:a16="http://schemas.microsoft.com/office/drawing/2014/main" id="{B8986050-8D0B-4748-9E24-322D0E89D95F}"/>
              </a:ext>
            </a:extLst>
          </p:cNvPr>
          <p:cNvSpPr>
            <a:spLocks noGrp="1"/>
          </p:cNvSpPr>
          <p:nvPr>
            <p:ph idx="1"/>
          </p:nvPr>
        </p:nvSpPr>
        <p:spPr>
          <a:xfrm>
            <a:off x="-2969" y="2251158"/>
            <a:ext cx="6883730" cy="2495052"/>
          </a:xfrm>
        </p:spPr>
        <p:txBody>
          <a:bodyPr vert="horz" lIns="91440" tIns="45720" rIns="91440" bIns="45720" rtlCol="0" anchor="t">
            <a:normAutofit fontScale="85000" lnSpcReduction="10000"/>
          </a:bodyPr>
          <a:lstStyle/>
          <a:p>
            <a:pPr algn="l"/>
            <a:r>
              <a:rPr lang="en-US" sz="2000" b="0" dirty="0">
                <a:latin typeface="+mn-lt"/>
                <a:cs typeface="+mn-cs"/>
              </a:rPr>
              <a:t>The main economic drive in the southern colonies was agriculture.</a:t>
            </a:r>
            <a:endParaRPr lang="en-US" sz="2000" b="0">
              <a:latin typeface="+mn-lt"/>
            </a:endParaRPr>
          </a:p>
          <a:p>
            <a:r>
              <a:rPr lang="en-US" sz="2000" b="0" dirty="0"/>
              <a:t>By the 1740s, slavery existed in every British North American Colony, but the Southern agricultural plantations relied heavily on enslaved labor.</a:t>
            </a:r>
            <a:r>
              <a:rPr lang="en-US" sz="2000" b="0" dirty="0">
                <a:solidFill>
                  <a:srgbClr val="3C3936"/>
                </a:solidFill>
              </a:rPr>
              <a:t> </a:t>
            </a:r>
            <a:endParaRPr lang="en-US" sz="2000" b="0">
              <a:solidFill>
                <a:srgbClr val="3C3936"/>
              </a:solidFill>
            </a:endParaRPr>
          </a:p>
          <a:p>
            <a:r>
              <a:rPr lang="en-US" sz="2000" b="0" dirty="0"/>
              <a:t>Many of the farms focused on growing cash crops (tobacco, rice, and indigo).</a:t>
            </a:r>
            <a:endParaRPr lang="en-US" sz="2000" b="0"/>
          </a:p>
          <a:p>
            <a:pPr algn="l"/>
            <a:r>
              <a:rPr lang="en-US" sz="2000" b="0" dirty="0"/>
              <a:t>If Britain had to reach a peace agreement, they preferred to have control of the South instead of the North due to the south's impressive wealth.</a:t>
            </a:r>
            <a:endParaRPr lang="en-US" b="0"/>
          </a:p>
        </p:txBody>
      </p:sp>
      <p:sp>
        <p:nvSpPr>
          <p:cNvPr id="6" name="TextBox 5">
            <a:extLst>
              <a:ext uri="{FF2B5EF4-FFF2-40B4-BE49-F238E27FC236}">
                <a16:creationId xmlns:a16="http://schemas.microsoft.com/office/drawing/2014/main" id="{9BAE41E4-4259-7041-978D-4DD8E0127E0F}"/>
              </a:ext>
            </a:extLst>
          </p:cNvPr>
          <p:cNvSpPr txBox="1"/>
          <p:nvPr/>
        </p:nvSpPr>
        <p:spPr>
          <a:xfrm>
            <a:off x="10631929" y="6388870"/>
            <a:ext cx="1549675" cy="507831"/>
          </a:xfrm>
          <a:prstGeom prst="rect">
            <a:avLst/>
          </a:prstGeom>
          <a:noFill/>
        </p:spPr>
        <p:txBody>
          <a:bodyPr wrap="square" lIns="91440" tIns="45720" rIns="91440" bIns="45720" rtlCol="0" anchor="t">
            <a:spAutoFit/>
          </a:bodyPr>
          <a:lstStyle/>
          <a:p>
            <a:pPr algn="ctr">
              <a:spcAft>
                <a:spcPts val="600"/>
              </a:spcAft>
            </a:pPr>
            <a:r>
              <a:rPr lang="en-US" sz="900" dirty="0">
                <a:solidFill>
                  <a:schemeClr val="bg1"/>
                </a:solidFill>
              </a:rPr>
              <a:t>Tobacco farm in Virginia colony, National Park Service</a:t>
            </a:r>
          </a:p>
        </p:txBody>
      </p:sp>
    </p:spTree>
    <p:extLst>
      <p:ext uri="{BB962C8B-B14F-4D97-AF65-F5344CB8AC3E}">
        <p14:creationId xmlns:p14="http://schemas.microsoft.com/office/powerpoint/2010/main" val="2846066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11D5-F77B-729D-7D9B-844D9B4D0129}"/>
              </a:ext>
            </a:extLst>
          </p:cNvPr>
          <p:cNvSpPr>
            <a:spLocks noGrp="1"/>
          </p:cNvSpPr>
          <p:nvPr>
            <p:ph type="title"/>
          </p:nvPr>
        </p:nvSpPr>
        <p:spPr>
          <a:xfrm>
            <a:off x="1106311" y="774347"/>
            <a:ext cx="3601156" cy="944563"/>
          </a:xfrm>
        </p:spPr>
        <p:txBody>
          <a:bodyPr>
            <a:normAutofit fontScale="90000"/>
          </a:bodyPr>
          <a:lstStyle/>
          <a:p>
            <a:r>
              <a:rPr lang="en-US" sz="3200" dirty="0">
                <a:solidFill>
                  <a:srgbClr val="FF0000"/>
                </a:solidFill>
              </a:rPr>
              <a:t>British Sympathy &amp; Support</a:t>
            </a:r>
          </a:p>
        </p:txBody>
      </p:sp>
      <p:sp>
        <p:nvSpPr>
          <p:cNvPr id="3" name="Content Placeholder 2">
            <a:extLst>
              <a:ext uri="{FF2B5EF4-FFF2-40B4-BE49-F238E27FC236}">
                <a16:creationId xmlns:a16="http://schemas.microsoft.com/office/drawing/2014/main" id="{935702A3-CC62-033D-B3D9-07048D09174C}"/>
              </a:ext>
            </a:extLst>
          </p:cNvPr>
          <p:cNvSpPr>
            <a:spLocks noGrp="1"/>
          </p:cNvSpPr>
          <p:nvPr>
            <p:ph idx="1"/>
          </p:nvPr>
        </p:nvSpPr>
        <p:spPr>
          <a:xfrm>
            <a:off x="570089" y="1740958"/>
            <a:ext cx="4800601" cy="3372323"/>
          </a:xfrm>
        </p:spPr>
        <p:txBody>
          <a:bodyPr vert="horz" lIns="91440" tIns="45720" rIns="91440" bIns="45720" rtlCol="0" anchor="t">
            <a:normAutofit/>
          </a:bodyPr>
          <a:lstStyle/>
          <a:p>
            <a:r>
              <a:rPr lang="en-US" sz="2000" b="0" dirty="0"/>
              <a:t>Britain believed that there were strong loyalist forces in the south.</a:t>
            </a:r>
          </a:p>
          <a:p>
            <a:r>
              <a:rPr lang="en-US" sz="2000" b="0" dirty="0"/>
              <a:t>James Simpson, the attorney general for South Carolina, reported on the loyalists stating, "… whenever the King's Troops move to Carolina they will be assisted by very considerable number of the inhabitants."</a:t>
            </a:r>
          </a:p>
          <a:p>
            <a:r>
              <a:rPr lang="en-US" sz="2000" b="0" dirty="0"/>
              <a:t>John Adams wrote that he believed one-third of the American population were loyal to the Crown.</a:t>
            </a:r>
          </a:p>
          <a:p>
            <a:pPr marL="0" indent="0">
              <a:buNone/>
            </a:pPr>
            <a:endParaRPr lang="en-US" sz="2000" b="0"/>
          </a:p>
        </p:txBody>
      </p:sp>
      <p:pic>
        <p:nvPicPr>
          <p:cNvPr id="4" name="Picture 4" descr="A painting of a battle&#10;&#10;Description automatically generated">
            <a:extLst>
              <a:ext uri="{FF2B5EF4-FFF2-40B4-BE49-F238E27FC236}">
                <a16:creationId xmlns:a16="http://schemas.microsoft.com/office/drawing/2014/main" id="{91250015-D431-D6D7-FA7F-72BBA1205789}"/>
              </a:ext>
            </a:extLst>
          </p:cNvPr>
          <p:cNvPicPr>
            <a:picLocks noChangeAspect="1"/>
          </p:cNvPicPr>
          <p:nvPr/>
        </p:nvPicPr>
        <p:blipFill rotWithShape="1">
          <a:blip r:embed="rId3"/>
          <a:srcRect l="12440" r="22351"/>
          <a:stretch/>
        </p:blipFill>
        <p:spPr>
          <a:xfrm>
            <a:off x="6229215" y="197565"/>
            <a:ext cx="5962785" cy="66604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31957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55D8-6632-AE13-0F42-90E83846D562}"/>
              </a:ext>
            </a:extLst>
          </p:cNvPr>
          <p:cNvSpPr>
            <a:spLocks noGrp="1"/>
          </p:cNvSpPr>
          <p:nvPr>
            <p:ph type="title"/>
          </p:nvPr>
        </p:nvSpPr>
        <p:spPr>
          <a:xfrm>
            <a:off x="255235" y="4430182"/>
            <a:ext cx="3290887" cy="547688"/>
          </a:xfrm>
        </p:spPr>
        <p:txBody>
          <a:bodyPr anchor="ctr">
            <a:normAutofit/>
          </a:bodyPr>
          <a:lstStyle/>
          <a:p>
            <a:pPr algn="ctr"/>
            <a:r>
              <a:rPr lang="en-US" sz="3200" dirty="0">
                <a:solidFill>
                  <a:srgbClr val="FF0000"/>
                </a:solidFill>
              </a:rPr>
              <a:t>Isolation</a:t>
            </a:r>
            <a:endParaRPr lang="en-US"/>
          </a:p>
        </p:txBody>
      </p:sp>
      <p:pic>
        <p:nvPicPr>
          <p:cNvPr id="4" name="Picture 4" descr="A group of soldiers marching in a line&#10;&#10;Description automatically generated">
            <a:extLst>
              <a:ext uri="{FF2B5EF4-FFF2-40B4-BE49-F238E27FC236}">
                <a16:creationId xmlns:a16="http://schemas.microsoft.com/office/drawing/2014/main" id="{9CD2195E-7C47-65C0-C9A5-72EFDD0C94BC}"/>
              </a:ext>
            </a:extLst>
          </p:cNvPr>
          <p:cNvPicPr>
            <a:picLocks noChangeAspect="1"/>
          </p:cNvPicPr>
          <p:nvPr/>
        </p:nvPicPr>
        <p:blipFill rotWithShape="1">
          <a:blip r:embed="rId3"/>
          <a:srcRect t="13190" b="24380"/>
          <a:stretch/>
        </p:blipFill>
        <p:spPr>
          <a:xfrm>
            <a:off x="20" y="197565"/>
            <a:ext cx="12191980" cy="335782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5C1C024-C29E-E46D-E688-473E47810060}"/>
              </a:ext>
            </a:extLst>
          </p:cNvPr>
          <p:cNvSpPr>
            <a:spLocks noGrp="1"/>
          </p:cNvSpPr>
          <p:nvPr>
            <p:ph idx="1"/>
          </p:nvPr>
        </p:nvSpPr>
        <p:spPr>
          <a:xfrm>
            <a:off x="4209871" y="3428295"/>
            <a:ext cx="7485413" cy="3101798"/>
          </a:xfrm>
        </p:spPr>
        <p:txBody>
          <a:bodyPr vert="horz" lIns="91440" tIns="45720" rIns="91440" bIns="45720" rtlCol="0" anchor="ctr">
            <a:noAutofit/>
          </a:bodyPr>
          <a:lstStyle/>
          <a:p>
            <a:r>
              <a:rPr lang="en-US" sz="2000" b="0" dirty="0"/>
              <a:t>Britain initially wanted to isolate Massachusetts from the rest of the colonies to halt the rebellion from where it started. </a:t>
            </a:r>
          </a:p>
          <a:p>
            <a:r>
              <a:rPr lang="en-US" sz="2000" b="0" dirty="0"/>
              <a:t>The Redcoats soon discovered that the rebellion was more widespread than originally believed, pushing them to attempt to isolate all of New England.</a:t>
            </a:r>
          </a:p>
          <a:p>
            <a:r>
              <a:rPr lang="en-US" sz="2000" b="0" dirty="0"/>
              <a:t>Finally, in 1777, Britain realized that their best course of action was to shift from isolating New England to isolating the south, slicing the country in half.</a:t>
            </a:r>
          </a:p>
        </p:txBody>
      </p:sp>
    </p:spTree>
    <p:extLst>
      <p:ext uri="{BB962C8B-B14F-4D97-AF65-F5344CB8AC3E}">
        <p14:creationId xmlns:p14="http://schemas.microsoft.com/office/powerpoint/2010/main" val="518838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8" ma:contentTypeDescription="Create a new document." ma:contentTypeScope="" ma:versionID="794113e266b32fb0d70d7ae2dd30478c">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57c7b666f945396924b7d25ff406f93"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41EB84-804F-48FE-BAA1-509C6D483C0B}">
  <ds:schemaRefs>
    <ds:schemaRef ds:uri="http://schemas.microsoft.com/office/2006/metadata/properties"/>
    <ds:schemaRef ds:uri="http://schemas.microsoft.com/office/infopath/2007/PartnerControls"/>
    <ds:schemaRef ds:uri="99639bad-cfa9-4ce6-b936-580a309075cc"/>
    <ds:schemaRef ds:uri="962a2ba3-4e85-4590-8cac-33237e5999cc"/>
  </ds:schemaRefs>
</ds:datastoreItem>
</file>

<file path=customXml/itemProps2.xml><?xml version="1.0" encoding="utf-8"?>
<ds:datastoreItem xmlns:ds="http://schemas.openxmlformats.org/officeDocument/2006/customXml" ds:itemID="{34A4DAA5-3354-4F50-B7B7-C77EFDDE95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7E4A7B-ABC4-42E1-9607-FE104A18F0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2886</Words>
  <Application>Microsoft Office PowerPoint</Application>
  <PresentationFormat>Widescreen</PresentationFormat>
  <Paragraphs>109</Paragraphs>
  <Slides>14</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Adobe Devanagari</vt:lpstr>
      <vt:lpstr>Arial</vt:lpstr>
      <vt:lpstr>Calibri</vt:lpstr>
      <vt:lpstr>Calibri Light</vt:lpstr>
      <vt:lpstr>Georgia</vt:lpstr>
      <vt:lpstr>office theme</vt:lpstr>
      <vt:lpstr>Office Theme</vt:lpstr>
      <vt:lpstr>Shifting British Strategy</vt:lpstr>
      <vt:lpstr>The War so Far (1775-77)</vt:lpstr>
      <vt:lpstr>Inquiry Question:</vt:lpstr>
      <vt:lpstr>Georgia, South Carolina, North Carolina, Virginia</vt:lpstr>
      <vt:lpstr>The British Look South</vt:lpstr>
      <vt:lpstr>Why Take the South?</vt:lpstr>
      <vt:lpstr>Southern Economy</vt:lpstr>
      <vt:lpstr>British Sympathy &amp; Support</vt:lpstr>
      <vt:lpstr>Isolation</vt:lpstr>
      <vt:lpstr>The Campaign Begins at Savannah, Georgia</vt:lpstr>
      <vt:lpstr>Savannah Under Siege</vt:lpstr>
      <vt:lpstr>The Fall of Charleston, South Carolina</vt:lpstr>
      <vt:lpstr>Success for the British?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Nouthern Campaign of the American Revolution</dc:title>
  <dc:creator/>
  <cp:lastModifiedBy>Sarah Kay Bierle</cp:lastModifiedBy>
  <cp:revision>1072</cp:revision>
  <dcterms:created xsi:type="dcterms:W3CDTF">2023-08-03T13:31:40Z</dcterms:created>
  <dcterms:modified xsi:type="dcterms:W3CDTF">2024-01-10T19:25:24Z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