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2"/>
  </p:notesMasterIdLst>
  <p:sldIdLst>
    <p:sldId id="256" r:id="rId5"/>
    <p:sldId id="929" r:id="rId6"/>
    <p:sldId id="928" r:id="rId7"/>
    <p:sldId id="943" r:id="rId8"/>
    <p:sldId id="945" r:id="rId9"/>
    <p:sldId id="930" r:id="rId10"/>
    <p:sldId id="931" r:id="rId11"/>
    <p:sldId id="933" r:id="rId12"/>
    <p:sldId id="944" r:id="rId13"/>
    <p:sldId id="939" r:id="rId14"/>
    <p:sldId id="940" r:id="rId15"/>
    <p:sldId id="937" r:id="rId16"/>
    <p:sldId id="932" r:id="rId17"/>
    <p:sldId id="942" r:id="rId18"/>
    <p:sldId id="936" r:id="rId19"/>
    <p:sldId id="941" r:id="rId20"/>
    <p:sldId id="92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A5CF18-F103-F012-957E-2B6DCF6DDD59}" v="1057" dt="2023-06-21T16:30:45.606"/>
    <p1510:client id="{255EB8ED-7427-658E-4B45-3C1173EB1E2E}" v="241" dt="2024-01-10T00:22:29.018"/>
    <p1510:client id="{2B6EBFE7-7675-4096-2489-72E7227B569E}" v="42" dt="2023-06-29T13:26:06.235"/>
    <p1510:client id="{2BB739D6-99A5-3FD4-154E-616F9B1629F2}" v="877" dt="2023-06-20T19:31:12.062"/>
    <p1510:client id="{2C0F1520-7617-5E85-E19F-14F9DBB02B1E}" v="16" dt="2023-06-14T17:15:02.860"/>
    <p1510:client id="{3A92D105-0433-2C5D-49A7-30233B3CC0DE}" v="61" dt="2023-06-14T20:34:51.109"/>
    <p1510:client id="{3AF5FB9C-DE3A-86EF-5900-76C0E4C84DAC}" v="21" dt="2023-06-14T12:46:00.768"/>
    <p1510:client id="{51E12543-BE7B-EB44-9AB4-81EB92CCAB35}" v="1617" dt="2022-10-19T17:54:47.301"/>
    <p1510:client id="{77AC6697-6EF5-A472-C328-A8603E0920DD}" v="717" dt="2023-06-19T17:18:56.211"/>
    <p1510:client id="{D6054FBF-2717-3D0F-AF77-DBC4BDFEFB54}" v="218" dt="2023-06-19T14:36:55.008"/>
    <p1510:client id="{DFB998BD-7015-0E02-92FD-E95FB32A5E0F}" v="447" dt="2023-06-14T20:13:29.448"/>
    <p1510:client id="{F1A39FAF-1C79-0768-D9E3-2E5D7D55C304}" v="195" dt="2023-06-20T20:47:25.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attlefields.org/learn/articles/audacity-george-washington-and-crucial-days-saved-american-revolu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attlefields.org/learn/articles/molly-pitcher-and-battle-monmouth" TargetMode="External"/><Relationship Id="rId7" Type="http://schemas.openxmlformats.org/officeDocument/2006/relationships/hyperlink" Target="https://www.battlefields.org/learn/battles/fort-washington"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battlefields.org/learn/battles/monmouth" TargetMode="External"/><Relationship Id="rId5" Type="http://schemas.openxmlformats.org/officeDocument/2006/relationships/hyperlink" Target="https://www.battlefields.org/node/443" TargetMode="External"/><Relationship Id="rId4" Type="http://schemas.openxmlformats.org/officeDocument/2006/relationships/hyperlink" Target="https://www.battlefields.org/learn/biographies/molly-pitcher"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attlefields.org/learn/articles/10-facts-benedict-arnold-and-peggy-shippen" TargetMode="External"/><Relationship Id="rId7" Type="http://schemas.openxmlformats.org/officeDocument/2006/relationships/hyperlink" Target="https://www.battlefields.org/learn/biographies/peggy-shippen"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battlefields.org/learn/biographies/john-andr%C3%A9" TargetMode="External"/><Relationship Id="rId5" Type="http://schemas.openxmlformats.org/officeDocument/2006/relationships/hyperlink" Target="https://www.battlefields.org/learn/biographies/benedict-arnold" TargetMode="External"/><Relationship Id="rId4" Type="http://schemas.openxmlformats.org/officeDocument/2006/relationships/hyperlink" Target="https://www.battlefields.org/learn/videos/benedict-arnold"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battlefields.org/learn/biographies/john-andr%C3%A9" TargetMode="External"/><Relationship Id="rId3" Type="http://schemas.openxmlformats.org/officeDocument/2006/relationships/hyperlink" Target="https://www.battlefields.org/learn/articles/spies-revolutionary-war" TargetMode="External"/><Relationship Id="rId7" Type="http://schemas.openxmlformats.org/officeDocument/2006/relationships/hyperlink" Target="https://www.battlefields.org/learn/biographies/benedict-arnold"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battlefields.org/learn/articles/black-spies-american-revolution" TargetMode="External"/><Relationship Id="rId5" Type="http://schemas.openxmlformats.org/officeDocument/2006/relationships/hyperlink" Target="https://www.battlefields.org/learn/biographies/benjamin-tallmadge" TargetMode="External"/><Relationship Id="rId4" Type="http://schemas.openxmlformats.org/officeDocument/2006/relationships/hyperlink" Target="https://www.battlefields.org/learn/videos/untold/culper-ring-spying-revolutio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ttlefields.org/learn/articles/how-france-helped-win-american-revolution"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battlefields.org/learn/biographies/charles-cornwallis" TargetMode="External"/><Relationship Id="rId5" Type="http://schemas.openxmlformats.org/officeDocument/2006/relationships/hyperlink" Target="https://www.battlefields.org/learn/revolutionary-war/battles/yorktown" TargetMode="External"/><Relationship Id="rId4" Type="http://schemas.openxmlformats.org/officeDocument/2006/relationships/hyperlink" Target="https://www.battlefields.org/learn/articles/france-american-revolution"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attlefields.org/learn/articles/saratoga-campaign"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battlefields.org/learn/videos/untold/john-burgoyne-gentleman-general" TargetMode="External"/><Relationship Id="rId4" Type="http://schemas.openxmlformats.org/officeDocument/2006/relationships/hyperlink" Target="https://www.battlefields.org/learn/biographies/john-burgoyn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attlefields.org/learn/videos/northern-campaign-animated-ma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attlefields.org/learn/revolutionary-war/battles/saratoga"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battlefields.org/learn/articles/ten-facts-battle-saratoga"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attlefields.org/learn/biographies/benedict-arnold" TargetMode="External"/><Relationship Id="rId7" Type="http://schemas.openxmlformats.org/officeDocument/2006/relationships/hyperlink" Target="https://www.battlefields.org/node/4418"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battlefields.org/node/292" TargetMode="External"/><Relationship Id="rId5" Type="http://schemas.openxmlformats.org/officeDocument/2006/relationships/hyperlink" Target="https://www.battlefields.org/learn/articles/10-facts-benedict-arnold-and-peggy-shippen" TargetMode="External"/><Relationship Id="rId4" Type="http://schemas.openxmlformats.org/officeDocument/2006/relationships/hyperlink" Target="https://www.battlefields.org/learn/biographies/horatio-gate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attlefields.org/learn/videos/untold/revolutionary-diplomats-franklin-and-adam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battlefields.org/learn/articles/10-facts-benjamin-franklin"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attlefields.org/learn/primary-sources/treaty-alliance-franc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attlefields.org/learn/primary-sources/alliance-america-most-impatiently-expecting-us-declare-her"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battlefields.org/learn/biographies/marquis-de-lafayett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attlefields.org/learn/videos/untold/tadeusz-kosciuszko-engineer-revolution"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battlefields.org/learn/articles/foreign-fighters-american-cause-independence" TargetMode="External"/><Relationship Id="rId4" Type="http://schemas.openxmlformats.org/officeDocument/2006/relationships/hyperlink" Target="https://www.battlefields.org/learn/biographies/andrzej-tadeusz-bonawentura-kosciuszk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American Continental Army almost dissolved at the end of 1776 as enlistments ended and a year of defeats in New York concluded. However, General Washington launched the Ten Crucial Days Campaign, convincing soldiers to stay and fight and winning two significant victories at Trenton and Princeton. </a:t>
            </a:r>
            <a:endParaRPr lang="en-US" dirty="0"/>
          </a:p>
          <a:p>
            <a:r>
              <a:rPr lang="en-US" dirty="0">
                <a:hlinkClick r:id="rId3"/>
              </a:rPr>
              <a:t>https://www.battlefields.org/learn/articles/audacity-george-washington-and-crucial-days-saved-american-revolution</a:t>
            </a:r>
            <a:endParaRPr lang="en-US">
              <a:ea typeface="Calibri"/>
              <a:cs typeface="Calibri"/>
            </a:endParaRPr>
          </a:p>
          <a:p>
            <a:endParaRPr lang="en-US" dirty="0">
              <a:ea typeface="Calibri"/>
              <a:cs typeface="Calibri"/>
            </a:endParaRPr>
          </a:p>
          <a:p>
            <a:r>
              <a:rPr lang="en-US" dirty="0">
                <a:ea typeface="Calibri"/>
                <a:cs typeface="Calibri"/>
              </a:rPr>
              <a:t>The British decided on a new strategy in 1777, attempting to unite strong military forces and cut the New England states off from the rest of the colonies by campaigning through New York.</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1030473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https://www.battlefields.org/learn/articles/molly-pitcher-and-battle-monmouth</a:t>
            </a:r>
            <a:r>
              <a:rPr lang="en-US" dirty="0"/>
              <a:t> </a:t>
            </a:r>
          </a:p>
          <a:p>
            <a:r>
              <a:rPr lang="en-US" dirty="0">
                <a:hlinkClick r:id="rId4"/>
              </a:rPr>
              <a:t>https://www.battlefields.org/learn/biographies/molly-pitcher</a:t>
            </a:r>
            <a:endParaRPr lang="en-US" dirty="0">
              <a:ea typeface="Calibri"/>
              <a:cs typeface="Calibri"/>
              <a:hlinkClick r:id="rId4"/>
            </a:endParaRPr>
          </a:p>
          <a:p>
            <a:endParaRPr lang="en-US" dirty="0">
              <a:ea typeface="Calibri"/>
              <a:cs typeface="Calibri"/>
            </a:endParaRPr>
          </a:p>
          <a:p>
            <a:r>
              <a:rPr lang="en-US" dirty="0"/>
              <a:t>Women often followed their husbands in the Continental Army. These women, known as camp followers, often tended to the domestic side of army organization, washing, cooking, mending clothes, and providing medical help when necessary. Sometimes they were flung into the vortex of battle. Such was the case of Mary Ludwig Hays, better known as </a:t>
            </a:r>
            <a:r>
              <a:rPr lang="en-US" dirty="0">
                <a:hlinkClick r:id="rId5"/>
              </a:rPr>
              <a:t>Molly Pitcher</a:t>
            </a:r>
            <a:r>
              <a:rPr lang="en-US" dirty="0"/>
              <a:t>, who earned fame at the </a:t>
            </a:r>
            <a:r>
              <a:rPr lang="en-US" dirty="0">
                <a:hlinkClick r:id="rId6"/>
              </a:rPr>
              <a:t>Battle of Monmouth</a:t>
            </a:r>
            <a:r>
              <a:rPr lang="en-US" dirty="0"/>
              <a:t> in 1778. Hays first brought soldiers water from a local well to quench their thirst on an extremely hot and humid day and then replaced her wounded husband at his artillery piece, firing at the oncoming British. In a similar vein, Margaret Corbin was severely wounded during the British assault on </a:t>
            </a:r>
            <a:r>
              <a:rPr lang="en-US" dirty="0">
                <a:hlinkClick r:id="rId7"/>
              </a:rPr>
              <a:t>Fort Washington</a:t>
            </a:r>
            <a:r>
              <a:rPr lang="en-US" dirty="0"/>
              <a:t> in November 1776 and left for dead alongside her husband, also an artilleryman, until she was attended by a physician. She lived, though her wounds left her permanently disabled. History recalls her as the first American female to receive a soldier’s lifetime pension after the war.</a:t>
            </a:r>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2424595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https://www.battlefields.org/learn/articles/10-facts-benedict-arnold-and-peggy-shippen</a:t>
            </a:r>
            <a:endParaRPr lang="en-US"/>
          </a:p>
          <a:p>
            <a:r>
              <a:rPr lang="en-US" dirty="0">
                <a:hlinkClick r:id="rId4"/>
              </a:rPr>
              <a:t>https://www.battlefields.org/learn/videos/benedict-arnold</a:t>
            </a:r>
            <a:endParaRPr lang="en-US" dirty="0">
              <a:ea typeface="Calibri"/>
              <a:cs typeface="Calibri"/>
              <a:hlinkClick r:id="rId4"/>
            </a:endParaRPr>
          </a:p>
          <a:p>
            <a:r>
              <a:rPr lang="en-US" dirty="0">
                <a:hlinkClick r:id="rId5"/>
              </a:rPr>
              <a:t>https://www.battlefields.org/learn/biographies/benedict-arnold</a:t>
            </a:r>
            <a:endParaRPr lang="en-US" dirty="0">
              <a:ea typeface="Calibri"/>
              <a:cs typeface="Calibri"/>
              <a:hlinkClick r:id="rId5"/>
            </a:endParaRPr>
          </a:p>
          <a:p>
            <a:r>
              <a:rPr lang="en-US" dirty="0">
                <a:hlinkClick r:id="rId6"/>
              </a:rPr>
              <a:t>https://www.battlefields.org/learn/biographies/john-andr%C3%A9</a:t>
            </a:r>
            <a:endParaRPr lang="en-US" dirty="0">
              <a:ea typeface="Calibri"/>
              <a:cs typeface="Calibri"/>
              <a:hlinkClick r:id="rId6"/>
            </a:endParaRPr>
          </a:p>
          <a:p>
            <a:r>
              <a:rPr lang="en-US" dirty="0">
                <a:hlinkClick r:id="rId7"/>
              </a:rPr>
              <a:t>https://www.battlefields.org/learn/biographies/peggy-shippen</a:t>
            </a:r>
            <a:r>
              <a:rPr lang="en-US" dirty="0"/>
              <a:t>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2014560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https://www.battlefields.org/learn/articles/spies-revolutionary-war</a:t>
            </a:r>
            <a:endParaRPr lang="en-US" dirty="0"/>
          </a:p>
          <a:p>
            <a:r>
              <a:rPr lang="en-US" dirty="0">
                <a:hlinkClick r:id="rId4"/>
              </a:rPr>
              <a:t>https://www.battlefields.org/learn/videos/untold/culper-ring-spying-revolution</a:t>
            </a:r>
            <a:endParaRPr lang="en-US" dirty="0">
              <a:ea typeface="Calibri" panose="020F0502020204030204"/>
              <a:cs typeface="Calibri" panose="020F0502020204030204"/>
              <a:hlinkClick r:id="rId4"/>
            </a:endParaRPr>
          </a:p>
          <a:p>
            <a:r>
              <a:rPr lang="en-US" dirty="0">
                <a:hlinkClick r:id="rId5"/>
              </a:rPr>
              <a:t>https://www.battlefields.org/learn/biographies/benjamin-tallmadge</a:t>
            </a:r>
            <a:endParaRPr lang="en-US" dirty="0">
              <a:ea typeface="Calibri"/>
              <a:cs typeface="Calibri"/>
              <a:hlinkClick r:id="rId5"/>
            </a:endParaRPr>
          </a:p>
          <a:p>
            <a:r>
              <a:rPr lang="en-US" dirty="0">
                <a:hlinkClick r:id="rId6"/>
              </a:rPr>
              <a:t>https://www.battlefields.org/learn/articles/black-spies-american-revolution</a:t>
            </a:r>
            <a:r>
              <a:rPr lang="en-US" dirty="0"/>
              <a:t> </a:t>
            </a:r>
            <a:endParaRPr lang="en-US" dirty="0">
              <a:ea typeface="Calibri"/>
              <a:cs typeface="Calibri"/>
            </a:endParaRPr>
          </a:p>
          <a:p>
            <a:r>
              <a:rPr lang="en-US"/>
              <a:t>Many spy rings were active during the American Revolution, but perhaps the most famous is the Culper Spy Ring, comprised of a group of civilian and military officials working together to gather intelligence for Washington while the British army occupied New York. Under the direction of Benjamin Tallmadge, agents Abraham Woodhull, Caleb Brewster, Anna Strong, Austin Roe, and others spied on the British beginning in 1778 and for the duration of the war. The agents choose pseudonyms—Tallmadge was known as “John Bolton,” while Woodhull became known as Samuel Culper, the namesake of the group. Tallmadge also devised a numerical substitution system, with numbers standing in for words, locations, and important names (for example, Washington’s numerical code was 711). The spy ring employed systematic tactics of dead drops, codes were hidden in plain sight (a petticoat hanging from Anna Strong’s clothesline could indicate the location of a meeting or that a message was available at a dead drop), and even messages written in invisible ink with ciphers and coded letters. Washington himself was active in directing the agents’ secret communications. From his headquarters at West Point in September 1779, Washington wrote to Tallmadge instructing agents to write messages with invisible ink on pocketbooks, almanacs, or pamphlets, which British agents were less likely to search than common letters. The Culper Ring was extremely successful and is responsible for uncovering a British plan to bombard the French fleet off the coast of Rhode Island.</a:t>
            </a:r>
          </a:p>
          <a:p>
            <a:r>
              <a:rPr lang="en-US"/>
              <a:t>Historians also credit the Culper Ring with uncovering </a:t>
            </a:r>
            <a:r>
              <a:rPr lang="en-US" dirty="0">
                <a:hlinkClick r:id="rId7"/>
              </a:rPr>
              <a:t>Benedict Arnold’s</a:t>
            </a:r>
            <a:r>
              <a:rPr lang="en-US"/>
              <a:t> treasonous turn to the British and, indirectly, exposing Major </a:t>
            </a:r>
            <a:r>
              <a:rPr lang="en-US" dirty="0">
                <a:hlinkClick r:id="rId8"/>
              </a:rPr>
              <a:t>John André</a:t>
            </a:r>
            <a:r>
              <a:rPr lang="en-US"/>
              <a:t>, Arnold’s British accomplice and head of the British secret service in America. After rendezvousing with Arnold regarding plans for the British to capture West Point André, dressed in civilian attire, was stopped and questioned by three patriot militiamen. André aroused the men’s suspicions and upon searching his person, the militiamen found a map of West Point and other incriminating papers hidden in André’s boot.</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3747877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https://www.battlefields.org/learn/articles/how-france-helped-win-american-revolution</a:t>
            </a:r>
            <a:endParaRPr lang="en-US"/>
          </a:p>
          <a:p>
            <a:r>
              <a:rPr lang="en-US" dirty="0">
                <a:hlinkClick r:id="rId4"/>
              </a:rPr>
              <a:t>https://www.battlefields.org/learn/articles/france-american-revolution</a:t>
            </a:r>
            <a:endParaRPr lang="en-US" dirty="0">
              <a:ea typeface="Calibri"/>
              <a:cs typeface="Calibri"/>
              <a:hlinkClick r:id="rId4"/>
            </a:endParaRPr>
          </a:p>
          <a:p>
            <a:r>
              <a:rPr lang="en-US" dirty="0">
                <a:hlinkClick r:id="rId5"/>
              </a:rPr>
              <a:t>https://www.battlefields.org/learn/revolutionary-war/battles/yorktown</a:t>
            </a:r>
            <a:r>
              <a:rPr lang="en-US" dirty="0"/>
              <a:t> </a:t>
            </a:r>
            <a:endParaRPr lang="en-US" dirty="0">
              <a:ea typeface="Calibri"/>
              <a:cs typeface="Calibri"/>
            </a:endParaRPr>
          </a:p>
          <a:p>
            <a:r>
              <a:rPr lang="en-US" dirty="0"/>
              <a:t>France provided the money, troops, armament, military leadership and naval support that tipped the balance of military power in favor of the United States and paved the way for the Continental army’s ultimate victory. When British General </a:t>
            </a:r>
            <a:r>
              <a:rPr lang="en-US" dirty="0">
                <a:hlinkClick r:id="rId6"/>
              </a:rPr>
              <a:t>Charles Cornwallis</a:t>
            </a:r>
            <a:r>
              <a:rPr lang="en-US" dirty="0"/>
              <a:t> surrendered at Yorktown on October 19, 1781, his vanquished troops marched through a corridor formed by the victorious forces. On one side were the Americans; on the other side stood the French.</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1499608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British General John Burgoyne planned to advance into New York from Canada as part of the effort to isolate the rebellious New England States. Other British forces would keep General Washington occupied in Pennsylvania, according to the British plan. </a:t>
            </a:r>
            <a:endParaRPr lang="en-US" dirty="0"/>
          </a:p>
          <a:p>
            <a:r>
              <a:rPr lang="en-US" dirty="0">
                <a:ea typeface="Calibri"/>
                <a:cs typeface="Calibri"/>
              </a:rPr>
              <a:t>Burgoyne's advance is known as the Saratoga Campaign.</a:t>
            </a:r>
            <a:endParaRPr lang="en-US" dirty="0"/>
          </a:p>
          <a:p>
            <a:r>
              <a:rPr lang="en-US" dirty="0">
                <a:hlinkClick r:id="rId3"/>
              </a:rPr>
              <a:t>https://www.battlefields.org/learn/articles/saratoga-campaign</a:t>
            </a:r>
            <a:endParaRPr lang="en-US">
              <a:ea typeface="Calibri"/>
              <a:cs typeface="Calibri"/>
            </a:endParaRPr>
          </a:p>
          <a:p>
            <a:r>
              <a:rPr lang="en-US" dirty="0">
                <a:hlinkClick r:id="rId4"/>
              </a:rPr>
              <a:t>https://www.battlefields.org/learn/biographies/john-burgoyne</a:t>
            </a:r>
            <a:endParaRPr lang="en-US" dirty="0">
              <a:ea typeface="Calibri"/>
              <a:cs typeface="Calibri"/>
              <a:hlinkClick r:id="rId4"/>
            </a:endParaRPr>
          </a:p>
          <a:p>
            <a:r>
              <a:rPr lang="en-US" dirty="0">
                <a:hlinkClick r:id="rId5"/>
              </a:rPr>
              <a:t>https://www.battlefields.org/learn/videos/untold/john-burgoyne-gentleman-general</a:t>
            </a:r>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2831731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1777 Campaign begins around the 12:30 minute mark; we recommend starting there and watching to the end (about 6 minutes total) if you are short on time.</a:t>
            </a:r>
          </a:p>
          <a:p>
            <a:r>
              <a:rPr lang="en-US">
                <a:cs typeface="Calibri"/>
              </a:rPr>
              <a:t>The video is embedded in the slide, but here is the link: </a:t>
            </a:r>
            <a:r>
              <a:rPr lang="en-US" dirty="0">
                <a:hlinkClick r:id="rId3"/>
              </a:rPr>
              <a:t>https://www.battlefields.org/learn/videos/northern-campaign-animated-map</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1779178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Battle of Saratoga was a turning point in the Revolutionary War. The American defeat of the superior British army lifted patriot morale, furthered the hope for independence, and helped to secure the foreign support needed to win the war.</a:t>
            </a:r>
          </a:p>
          <a:p>
            <a:r>
              <a:rPr lang="en-US" b="1"/>
              <a:t>How it ended</a:t>
            </a:r>
            <a:endParaRPr lang="en-US"/>
          </a:p>
          <a:p>
            <a:r>
              <a:rPr lang="en-US" dirty="0"/>
              <a:t>American victory. One of the most decisive American battles of the Revolutionary War, Saratoga ended British general John Burgoyne's attempt to control the Hudson River Valley. The outcome convinced the Court of King Louis XVI that the Americans could hold their own against the British Army, sealing the alliance between America and France. American general Benedict Arnold was hailed as a hero for his bravery on the battlefield, a reputation lost with his later betrayal and defection to the Royalists.</a:t>
            </a:r>
            <a:endParaRPr lang="en-US" dirty="0">
              <a:ea typeface="Calibri"/>
              <a:cs typeface="Calibri"/>
            </a:endParaRPr>
          </a:p>
          <a:p>
            <a:r>
              <a:rPr lang="en-US" b="1" dirty="0"/>
              <a:t>In context</a:t>
            </a:r>
            <a:endParaRPr lang="en-US" dirty="0"/>
          </a:p>
          <a:p>
            <a:r>
              <a:rPr lang="en-US" dirty="0"/>
              <a:t>In 1777, British strategy called for a three-pronged attack on New York, with three separate armies converging near Albany. For British general John Burgoyne, moving south from Canada with 7,500 men, the Hudson River Valley became the critical route for the invasion.  By August, Burgoyne had captured Fort Ticonderoga, defeated fleeing American troops at Hubbardton (Vermont), and occupied Fort Edward, on the edge of the Hudson River. After a contingent of Burgoyne’s troops was defeated in the Battle of Bennington, his reduced forces marched south toward Saratoga in early September.</a:t>
            </a:r>
            <a:endParaRPr lang="en-US" dirty="0">
              <a:ea typeface="Calibri"/>
              <a:cs typeface="Calibri"/>
            </a:endParaRPr>
          </a:p>
          <a:p>
            <a:r>
              <a:rPr lang="en-US" dirty="0"/>
              <a:t>General Horatio Gates and his American soldiers had built formidable defenses on Bemis Heights, just south of Saratoga overlooking the Hudson. The two armies engaged in combat at Freeman’s Farm on September 19. While the British held off the Americans, their losses were great. Burgoyne’s battered forces dug trenches and waited for reinforcements, but none came. Burgoyne launched a second, unsuccessful attack on the Americans at Bemis Heights on October 7.  With no means of escape, Burgoyne eventually surrendered to Gates on October 17. The victory persuaded France to sign a treaty with the United States against Britain. France’s financial and military support contributed to Washington’s victory at Yorktown in 1781, which effectively ended America’s War for Independence.</a:t>
            </a:r>
            <a:endParaRPr lang="en-US" dirty="0">
              <a:ea typeface="Calibri"/>
              <a:cs typeface="Calibri"/>
            </a:endParaRPr>
          </a:p>
          <a:p>
            <a:r>
              <a:rPr lang="en-US" dirty="0">
                <a:hlinkClick r:id="rId3"/>
              </a:rPr>
              <a:t>https://www.battlefields.org/learn/revolutionary-war/battles/saratoga</a:t>
            </a:r>
            <a:endParaRPr lang="en-US" dirty="0">
              <a:ea typeface="Calibri"/>
              <a:cs typeface="Calibri"/>
              <a:hlinkClick r:id="rId3"/>
            </a:endParaRPr>
          </a:p>
          <a:p>
            <a:r>
              <a:rPr lang="en-US" dirty="0">
                <a:hlinkClick r:id="rId4"/>
              </a:rPr>
              <a:t>https://www.battlefields.org/learn/articles/ten-facts-battle-saratoga</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288175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SEE SLIDE 13 for the rest of Benedict Arnold's biography and treason.</a:t>
            </a:r>
          </a:p>
          <a:p>
            <a:r>
              <a:rPr lang="en-US" dirty="0">
                <a:ea typeface="Calibri"/>
                <a:cs typeface="Calibri"/>
              </a:rPr>
              <a:t>General Benedict Arnold (L) </a:t>
            </a:r>
            <a:r>
              <a:rPr lang="en-US" dirty="0">
                <a:hlinkClick r:id="rId3"/>
              </a:rPr>
              <a:t>https://www.battlefields.org/learn/biographies/benedict-arnold</a:t>
            </a:r>
            <a:r>
              <a:rPr lang="en-US" dirty="0"/>
              <a:t> </a:t>
            </a:r>
            <a:endParaRPr lang="en-US"/>
          </a:p>
          <a:p>
            <a:r>
              <a:rPr lang="en-US" dirty="0">
                <a:ea typeface="Calibri"/>
                <a:cs typeface="Calibri"/>
              </a:rPr>
              <a:t>General Horatio Gates [R] </a:t>
            </a:r>
            <a:r>
              <a:rPr lang="en-US" dirty="0">
                <a:hlinkClick r:id="rId4"/>
              </a:rPr>
              <a:t>https://www.battlefields.org/learn/biographies/horatio-gates</a:t>
            </a:r>
          </a:p>
          <a:p>
            <a:endParaRPr lang="en-US" dirty="0">
              <a:ea typeface="Calibri"/>
              <a:cs typeface="Calibri"/>
            </a:endParaRPr>
          </a:p>
          <a:p>
            <a:r>
              <a:rPr lang="en-US" dirty="0">
                <a:hlinkClick r:id="rId5"/>
              </a:rPr>
              <a:t>https://www.battlefields.org/learn/articles/10-facts-benedict-arnold-and-peggy-shippen</a:t>
            </a:r>
            <a:endParaRPr lang="en-US" dirty="0">
              <a:ea typeface="Calibri"/>
              <a:cs typeface="Calibri"/>
              <a:hlinkClick r:id="rId5"/>
            </a:endParaRPr>
          </a:p>
          <a:p>
            <a:r>
              <a:rPr lang="en-US" dirty="0"/>
              <a:t>Since the beginning of the conflict, </a:t>
            </a:r>
            <a:r>
              <a:rPr lang="en-US" dirty="0">
                <a:hlinkClick r:id="rId6"/>
              </a:rPr>
              <a:t>Benedict Arnold</a:t>
            </a:r>
            <a:r>
              <a:rPr lang="en-US" dirty="0"/>
              <a:t> was seemingly always in the thick of the fighting and found himself at the forefront of many of the War’s early heroic moments. He rose in the ranks from colonel to major general, albeit a much slower rise than he deserved. Arnold assisted in the capture of Fort Ticonderoga and Lake Champlain in 1775, was wounded during the epic assault on Quebec City, slowed down an invading British army from Canada at Valcour Island in 1776, and resisted an enemy raiding party at Ridgefield, Connecticut, earning a strategic victory for the Patriots in the spring of 1777. Later that year, he valiantly led troops at the </a:t>
            </a:r>
            <a:r>
              <a:rPr lang="en-US" dirty="0">
                <a:hlinkClick r:id="rId7"/>
              </a:rPr>
              <a:t>Battles of Saratoga</a:t>
            </a:r>
            <a:r>
              <a:rPr lang="en-US" dirty="0"/>
              <a:t>, and without a command, successfully delivered the knockout blow against John Burgoyne’s army during the second of those engagements. On multiple occasions, Arnold received little to no recognition for his heroism and exploits, and instead, watched as others with less experience and capabilities were constantly promoted instead of him.</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195261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https://www.battlefields.org/learn/videos/untold/revolutionary-diplomats-franklin-and-adams</a:t>
            </a:r>
            <a:endParaRPr lang="en-US" dirty="0"/>
          </a:p>
          <a:p>
            <a:r>
              <a:rPr lang="en-US" dirty="0">
                <a:hlinkClick r:id="rId4"/>
              </a:rPr>
              <a:t>https://www.battlefields.org/learn/articles/10-facts-benjamin-franklin</a:t>
            </a:r>
            <a:endParaRPr lang="en-US" dirty="0">
              <a:ea typeface="Calibri" panose="020F0502020204030204"/>
              <a:cs typeface="Calibri" panose="020F0502020204030204"/>
              <a:hlinkClick r:id="rId4"/>
            </a:endParaRPr>
          </a:p>
          <a:p>
            <a:endParaRPr lang="en-US" dirty="0">
              <a:ea typeface="Calibri" panose="020F0502020204030204"/>
              <a:cs typeface="Calibri" panose="020F0502020204030204"/>
            </a:endParaRPr>
          </a:p>
          <a:p>
            <a:r>
              <a:rPr lang="en-US" dirty="0"/>
              <a:t>Throughout 1777, the Continental Army achieved victories, causing the French monarchy to take more interest in the conflict. The Marquis de Lafayette proved highly beneficial to the army and persuaded American leaders that an official alliance between the colonies and France would create mutual benefit. The French monarchy still needed a decisive victory before officially agreeing to a treaty of alliance. In the autumn of 1777, an American army, under the command of Horatio Gates, participated in one of the most decisive combats of the American Revolution: The Battles of Saratoga. The American troops successfully prevented British General John Burgoyne’s force from taking the Hudson River Valley. On October 17, after negotiations, Burgoyne's army surrendered. Impressed by the Patriots’ resistance to Britain, France agreed to sign a formal Treaty of Alliance with the Americans. On December 3, Benjamin Franklin arrived in France to join Silas Deane and Arthur Lee to negotiate and write the official alliance treaties. </a:t>
            </a:r>
            <a:endParaRPr lang="en-US" dirty="0">
              <a:ea typeface="Calibri" panose="020F0502020204030204"/>
              <a:cs typeface="Calibri" panose="020F0502020204030204"/>
            </a:endParaRPr>
          </a:p>
          <a:p>
            <a:r>
              <a:rPr lang="en-US" dirty="0"/>
              <a:t>In early 1778, Benjamin Franklin, Silas Deane, and Arthur Lee began negotiations with the French government's Conrad Alexandre Gérard de </a:t>
            </a:r>
            <a:r>
              <a:rPr lang="en-US" dirty="0" err="1"/>
              <a:t>Rayneval</a:t>
            </a:r>
            <a:r>
              <a:rPr lang="en-US" dirty="0"/>
              <a:t>. The Franco-American Alliance Treaty agreed that neither country would stop fighting with Great Britain until independence was granted. In addition to the alliance, France signed the Treaty of Amity and Commerce, creating an official trade network with the colonies. Due to a previous alliance treaty with France, the American colonies now had Spain as an ally in the American Revolution. </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1715606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Read the Alliance here:</a:t>
            </a:r>
            <a:r>
              <a:rPr lang="en-US" dirty="0">
                <a:hlinkClick r:id="rId3"/>
              </a:rPr>
              <a:t>https://www.battlefields.org/learn/primary-sources/treaty-alliance-france</a:t>
            </a:r>
            <a:endParaRPr lang="en-US"/>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4185993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Primary Source: </a:t>
            </a:r>
            <a:r>
              <a:rPr lang="en-US" dirty="0">
                <a:hlinkClick r:id="rId3"/>
              </a:rPr>
              <a:t>https://www.battlefields.org/learn/primary-sources/alliance-america-most-impatiently-expecting-us-declare-her</a:t>
            </a:r>
            <a:endParaRPr lang="en-US">
              <a:ea typeface="Calibri"/>
              <a:cs typeface="Calibri"/>
            </a:endParaRPr>
          </a:p>
          <a:p>
            <a:r>
              <a:rPr lang="en-US" dirty="0">
                <a:ea typeface="Calibri"/>
                <a:cs typeface="Calibri"/>
              </a:rPr>
              <a:t>Biography: </a:t>
            </a:r>
            <a:r>
              <a:rPr lang="en-US" dirty="0">
                <a:hlinkClick r:id="rId4"/>
              </a:rPr>
              <a:t>https://www.battlefields.org/learn/biographies/marquis-de-lafayette</a:t>
            </a:r>
            <a:r>
              <a:rPr lang="en-US" dirty="0"/>
              <a:t> </a:t>
            </a:r>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1000409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https://www.battlefields.org/learn/videos/untold/tadeusz-kosciuszko-engineer-revolution</a:t>
            </a:r>
            <a:endParaRPr lang="en-US" dirty="0"/>
          </a:p>
          <a:p>
            <a:r>
              <a:rPr lang="en-US" dirty="0">
                <a:hlinkClick r:id="rId4"/>
              </a:rPr>
              <a:t>https://www.battlefields.org/learn/biographies/andrzej-tadeusz-bonawentura-kosciuszko</a:t>
            </a:r>
            <a:endParaRPr lang="en-US" dirty="0">
              <a:ea typeface="Calibri" panose="020F0502020204030204"/>
              <a:cs typeface="Calibri" panose="020F0502020204030204"/>
              <a:hlinkClick r:id="rId4"/>
            </a:endParaRPr>
          </a:p>
          <a:p>
            <a:r>
              <a:rPr lang="en-US" dirty="0">
                <a:hlinkClick r:id="rId5"/>
              </a:rPr>
              <a:t>https://www.battlefields.org/learn/articles/foreign-fighters-american-cause-independence</a:t>
            </a:r>
            <a:endParaRPr lang="en-US"/>
          </a:p>
          <a:p>
            <a:endParaRPr lang="en-US" dirty="0"/>
          </a:p>
          <a:p>
            <a:r>
              <a:rPr lang="en-US" dirty="0"/>
              <a:t>In many respects the American Revolution was the progeny of the Enlightenment, that 17th century intellectual movement in Europe that sparked new ideas about humanity, science, government, and reason. The most influential European philosopher on the American Revolution was Englishman John Locke, who at the end of the 17th century expanded the notion of the social contract between those governed and those governing. Locke’s philosophy of the “social contract” greatly influenced Thomas Jefferson and its themes can be found throughout the Declaration of Independence.</a:t>
            </a:r>
            <a:endParaRPr lang="en-US" dirty="0">
              <a:ea typeface="Calibri" panose="020F0502020204030204"/>
              <a:cs typeface="Calibri" panose="020F0502020204030204"/>
            </a:endParaRPr>
          </a:p>
          <a:p>
            <a:r>
              <a:rPr lang="en-US" dirty="0"/>
              <a:t> </a:t>
            </a:r>
            <a:endParaRPr lang="en-US" dirty="0">
              <a:ea typeface="Calibri" panose="020F0502020204030204"/>
              <a:cs typeface="Calibri" panose="020F0502020204030204"/>
            </a:endParaRPr>
          </a:p>
          <a:p>
            <a:r>
              <a:rPr lang="en-US" dirty="0"/>
              <a:t>But Locke’s philosophy and the works of other Enlightenment thinkers also influenced many noblemen and men of privilege living in Europe in 1776. Including individuals with a military pedigree who were excited and energized at the possibilities for humankind that the new United States offered to the world. Many of them wanted to be part of the historical moment. Representing the United States abroad to foreign governments from Paris, was the wily and savvy Benjamin Franklin. Franklin would be the portal through which many of these foreign fighters found their way to the new United States. The lure of a high rank in the nascent American Continental Army played a role as well yet to view these men simply as bounty hunters is a disservice to their memory. The zeal of freedom was firmly entrenched in their hearts and minds.</a:t>
            </a:r>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1814627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qKAQ3mvhK-w?feature=oembed"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battlefields.org/learn/primary-sources/treaty-alliance-fra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52466" y="4653273"/>
            <a:ext cx="11887057" cy="870010"/>
          </a:xfrm>
        </p:spPr>
        <p:txBody>
          <a:bodyPr>
            <a:noAutofit/>
          </a:bodyPr>
          <a:lstStyle/>
          <a:p>
            <a:r>
              <a:rPr lang="en-US" sz="4400" dirty="0"/>
              <a:t>Revolutionary Turning Points</a:t>
            </a:r>
          </a:p>
        </p:txBody>
      </p:sp>
      <p:sp>
        <p:nvSpPr>
          <p:cNvPr id="3" name="Subtitle 2">
            <a:extLst>
              <a:ext uri="{FF2B5EF4-FFF2-40B4-BE49-F238E27FC236}">
                <a16:creationId xmlns:a16="http://schemas.microsoft.com/office/drawing/2014/main" id="{DE7B0C5A-586E-46DF-89F5-5A692ABE860E}"/>
              </a:ext>
            </a:extLst>
          </p:cNvPr>
          <p:cNvSpPr>
            <a:spLocks noGrp="1"/>
          </p:cNvSpPr>
          <p:nvPr>
            <p:ph type="subTitle" idx="1"/>
          </p:nvPr>
        </p:nvSpPr>
        <p:spPr>
          <a:xfrm>
            <a:off x="1523995" y="5523283"/>
            <a:ext cx="9144001" cy="742944"/>
          </a:xfrm>
        </p:spPr>
        <p:txBody>
          <a:bodyPr>
            <a:normAutofit/>
          </a:bodyPr>
          <a:lstStyle/>
          <a:p>
            <a:r>
              <a:rPr lang="en-US" sz="4000"/>
              <a:t>The American Battlefield Trust</a:t>
            </a: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129719-7FB5-36C0-CEB0-88741957609E}"/>
              </a:ext>
            </a:extLst>
          </p:cNvPr>
          <p:cNvSpPr>
            <a:spLocks noGrp="1"/>
          </p:cNvSpPr>
          <p:nvPr>
            <p:ph type="title"/>
          </p:nvPr>
        </p:nvSpPr>
        <p:spPr>
          <a:xfrm>
            <a:off x="836679" y="723898"/>
            <a:ext cx="6002110" cy="1495425"/>
          </a:xfrm>
        </p:spPr>
        <p:txBody>
          <a:bodyPr>
            <a:normAutofit/>
          </a:bodyPr>
          <a:lstStyle/>
          <a:p>
            <a:r>
              <a:rPr lang="en-US" sz="4000"/>
              <a:t>Marquis de Lafayette</a:t>
            </a:r>
          </a:p>
        </p:txBody>
      </p:sp>
      <p:sp>
        <p:nvSpPr>
          <p:cNvPr id="8" name="Content Placeholder 7">
            <a:extLst>
              <a:ext uri="{FF2B5EF4-FFF2-40B4-BE49-F238E27FC236}">
                <a16:creationId xmlns:a16="http://schemas.microsoft.com/office/drawing/2014/main" id="{2FA9C509-0F0A-33CB-FF4B-24030D342B07}"/>
              </a:ext>
            </a:extLst>
          </p:cNvPr>
          <p:cNvSpPr>
            <a:spLocks noGrp="1"/>
          </p:cNvSpPr>
          <p:nvPr>
            <p:ph idx="1"/>
          </p:nvPr>
        </p:nvSpPr>
        <p:spPr>
          <a:xfrm>
            <a:off x="836680" y="2405067"/>
            <a:ext cx="6002110" cy="3729034"/>
          </a:xfrm>
        </p:spPr>
        <p:txBody>
          <a:bodyPr vert="horz" lIns="91440" tIns="45720" rIns="91440" bIns="45720" rtlCol="0" anchor="t">
            <a:normAutofit/>
          </a:bodyPr>
          <a:lstStyle/>
          <a:p>
            <a:r>
              <a:rPr lang="en-US" sz="1800" b="0" dirty="0"/>
              <a:t>Gilbert du </a:t>
            </a:r>
            <a:r>
              <a:rPr lang="en-US" sz="1800" b="0" dirty="0" err="1"/>
              <a:t>Motier</a:t>
            </a:r>
            <a:r>
              <a:rPr lang="en-US" sz="1800" b="0" dirty="0"/>
              <a:t>, Marquis de Lafayette, better known simply as the Marquis de Lafayette, had a fascination with the colonial conflict brewing in the Americas. </a:t>
            </a:r>
            <a:endParaRPr lang="en-US" sz="1800"/>
          </a:p>
          <a:p>
            <a:r>
              <a:rPr lang="en-US" sz="1800" b="0" dirty="0"/>
              <a:t>In April 1777, Lafayette sailed to North America, desperate to serve as a military leader in the Revolution, despite a royal decree prohibiting French officers from serving there at that time. </a:t>
            </a:r>
            <a:endParaRPr lang="en-US" sz="1800"/>
          </a:p>
          <a:p>
            <a:r>
              <a:rPr lang="en-US" sz="1800" b="0" dirty="0"/>
              <a:t>Shortly after arriving, the Continental Congress commissioned him a major general and he became a member of George Washington’s staff. </a:t>
            </a:r>
            <a:endParaRPr lang="en-US" sz="1800"/>
          </a:p>
          <a:p>
            <a:r>
              <a:rPr lang="en-US" sz="1800" b="0" dirty="0"/>
              <a:t>Lafayette hoped and worked for an alliance between France and America.</a:t>
            </a:r>
          </a:p>
        </p:txBody>
      </p:sp>
      <p:pic>
        <p:nvPicPr>
          <p:cNvPr id="4" name="Picture 4">
            <a:extLst>
              <a:ext uri="{FF2B5EF4-FFF2-40B4-BE49-F238E27FC236}">
                <a16:creationId xmlns:a16="http://schemas.microsoft.com/office/drawing/2014/main" id="{17005E54-6CD8-67D2-D3E6-F7BB66E1EFBF}"/>
              </a:ext>
            </a:extLst>
          </p:cNvPr>
          <p:cNvPicPr>
            <a:picLocks noChangeAspect="1"/>
          </p:cNvPicPr>
          <p:nvPr/>
        </p:nvPicPr>
        <p:blipFill rotWithShape="1">
          <a:blip r:embed="rId3"/>
          <a:srcRect r="3" b="70"/>
          <a:stretch/>
        </p:blipFill>
        <p:spPr>
          <a:xfrm>
            <a:off x="7199440" y="10"/>
            <a:ext cx="4992560" cy="6857990"/>
          </a:xfrm>
          <a:prstGeom prst="rect">
            <a:avLst/>
          </a:prstGeom>
          <a:effectLst/>
        </p:spPr>
      </p:pic>
    </p:spTree>
    <p:extLst>
      <p:ext uri="{BB962C8B-B14F-4D97-AF65-F5344CB8AC3E}">
        <p14:creationId xmlns:p14="http://schemas.microsoft.com/office/powerpoint/2010/main" val="16689825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D7C682-87CF-0149-2C73-53971FDF8E64}"/>
              </a:ext>
            </a:extLst>
          </p:cNvPr>
          <p:cNvSpPr>
            <a:spLocks noGrp="1"/>
          </p:cNvSpPr>
          <p:nvPr>
            <p:ph type="title"/>
          </p:nvPr>
        </p:nvSpPr>
        <p:spPr>
          <a:xfrm>
            <a:off x="5297762" y="329184"/>
            <a:ext cx="6251110" cy="1783080"/>
          </a:xfrm>
        </p:spPr>
        <p:txBody>
          <a:bodyPr anchor="b">
            <a:normAutofit/>
          </a:bodyPr>
          <a:lstStyle/>
          <a:p>
            <a:r>
              <a:rPr lang="en-US" sz="5400" dirty="0"/>
              <a:t>Tadeusz Kosciuszko</a:t>
            </a:r>
          </a:p>
        </p:txBody>
      </p:sp>
      <p:pic>
        <p:nvPicPr>
          <p:cNvPr id="4" name="Picture 4" descr="A picture containing person, indoor&#10;&#10;Description automatically generated">
            <a:extLst>
              <a:ext uri="{FF2B5EF4-FFF2-40B4-BE49-F238E27FC236}">
                <a16:creationId xmlns:a16="http://schemas.microsoft.com/office/drawing/2014/main" id="{7BB0120D-1BA3-1682-1AE1-93F076EAA2DA}"/>
              </a:ext>
            </a:extLst>
          </p:cNvPr>
          <p:cNvPicPr>
            <a:picLocks noChangeAspect="1"/>
          </p:cNvPicPr>
          <p:nvPr/>
        </p:nvPicPr>
        <p:blipFill rotWithShape="1">
          <a:blip r:embed="rId3"/>
          <a:srcRect r="1005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0DE33A0-CEAD-4232-37E7-C2CCB2CBB756}"/>
              </a:ext>
            </a:extLst>
          </p:cNvPr>
          <p:cNvSpPr>
            <a:spLocks noGrp="1"/>
          </p:cNvSpPr>
          <p:nvPr>
            <p:ph idx="1"/>
          </p:nvPr>
        </p:nvSpPr>
        <p:spPr>
          <a:xfrm>
            <a:off x="5297762" y="2706624"/>
            <a:ext cx="6251110" cy="3483864"/>
          </a:xfrm>
        </p:spPr>
        <p:txBody>
          <a:bodyPr vert="horz" lIns="91440" tIns="45720" rIns="91440" bIns="45720" rtlCol="0" anchor="t">
            <a:normAutofit/>
          </a:bodyPr>
          <a:lstStyle/>
          <a:p>
            <a:r>
              <a:rPr lang="en-US" sz="2200" dirty="0">
                <a:solidFill>
                  <a:srgbClr val="FF0000"/>
                </a:solidFill>
              </a:rPr>
              <a:t>Andrej Tadeusz Bonawentura Kosciuszko</a:t>
            </a:r>
            <a:r>
              <a:rPr lang="en-US" sz="2200" dirty="0"/>
              <a:t> was a Polish nobleman who sympathized with the American cause.</a:t>
            </a:r>
          </a:p>
          <a:p>
            <a:r>
              <a:rPr lang="en-US" sz="2200" dirty="0"/>
              <a:t>He served as Brevet Brigadier General and Engineer, and his </a:t>
            </a:r>
            <a:r>
              <a:rPr lang="en-US" sz="2200" dirty="0">
                <a:solidFill>
                  <a:srgbClr val="FF0000"/>
                </a:solidFill>
              </a:rPr>
              <a:t>defenses</a:t>
            </a:r>
            <a:r>
              <a:rPr lang="en-US" sz="2200" dirty="0"/>
              <a:t> helped win the Battle of Saratoga.</a:t>
            </a:r>
          </a:p>
          <a:p>
            <a:r>
              <a:rPr lang="en-US" sz="2200" dirty="0"/>
              <a:t>After the war, he led a </a:t>
            </a:r>
            <a:r>
              <a:rPr lang="en-US" sz="2200" dirty="0">
                <a:solidFill>
                  <a:srgbClr val="FF0000"/>
                </a:solidFill>
              </a:rPr>
              <a:t>failed uprising</a:t>
            </a:r>
            <a:r>
              <a:rPr lang="en-US" sz="2200" dirty="0"/>
              <a:t> against Russian rule in Poland.</a:t>
            </a:r>
          </a:p>
        </p:txBody>
      </p:sp>
    </p:spTree>
    <p:extLst>
      <p:ext uri="{BB962C8B-B14F-4D97-AF65-F5344CB8AC3E}">
        <p14:creationId xmlns:p14="http://schemas.microsoft.com/office/powerpoint/2010/main" val="1994181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743A0C-05BF-7633-77CD-051012F65D19}"/>
              </a:ext>
            </a:extLst>
          </p:cNvPr>
          <p:cNvSpPr>
            <a:spLocks noGrp="1"/>
          </p:cNvSpPr>
          <p:nvPr>
            <p:ph type="title"/>
          </p:nvPr>
        </p:nvSpPr>
        <p:spPr>
          <a:xfrm>
            <a:off x="630936" y="639520"/>
            <a:ext cx="3429000" cy="1719072"/>
          </a:xfrm>
        </p:spPr>
        <p:txBody>
          <a:bodyPr anchor="b">
            <a:normAutofit/>
          </a:bodyPr>
          <a:lstStyle/>
          <a:p>
            <a:r>
              <a:rPr lang="en-US" sz="5400" dirty="0"/>
              <a:t>Molly Pitcher</a:t>
            </a:r>
          </a:p>
        </p:txBody>
      </p:sp>
      <p:sp>
        <p:nvSpPr>
          <p:cNvPr id="16"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C56CB50-BD68-C8D2-DB0D-8B056A249F9F}"/>
              </a:ext>
            </a:extLst>
          </p:cNvPr>
          <p:cNvSpPr>
            <a:spLocks noGrp="1"/>
          </p:cNvSpPr>
          <p:nvPr>
            <p:ph idx="1"/>
          </p:nvPr>
        </p:nvSpPr>
        <p:spPr>
          <a:xfrm>
            <a:off x="645313" y="2807208"/>
            <a:ext cx="3802811" cy="3410712"/>
          </a:xfrm>
        </p:spPr>
        <p:txBody>
          <a:bodyPr vert="horz" lIns="91440" tIns="45720" rIns="91440" bIns="45720" rtlCol="0" anchor="t">
            <a:normAutofit fontScale="92500" lnSpcReduction="10000"/>
          </a:bodyPr>
          <a:lstStyle/>
          <a:p>
            <a:r>
              <a:rPr lang="en-US" sz="2200" dirty="0">
                <a:solidFill>
                  <a:srgbClr val="FF0000"/>
                </a:solidFill>
              </a:rPr>
              <a:t>Mary Ludwig Hays</a:t>
            </a:r>
            <a:r>
              <a:rPr lang="en-US" sz="2200" dirty="0"/>
              <a:t>, the wife of a Continental artilleryman, earned her nickname at the </a:t>
            </a:r>
            <a:r>
              <a:rPr lang="en-US" sz="2200" dirty="0">
                <a:solidFill>
                  <a:srgbClr val="FF0000"/>
                </a:solidFill>
              </a:rPr>
              <a:t>Battle of Monmouth on June 28, 1778</a:t>
            </a:r>
            <a:r>
              <a:rPr lang="en-US" sz="2200" dirty="0"/>
              <a:t> serving with the gunners.</a:t>
            </a:r>
          </a:p>
          <a:p>
            <a:r>
              <a:rPr lang="en-US" sz="2200" dirty="0"/>
              <a:t>Legend states that she ran water and ammunition to the men and even helped fire the guns.</a:t>
            </a:r>
          </a:p>
        </p:txBody>
      </p:sp>
      <p:pic>
        <p:nvPicPr>
          <p:cNvPr id="4" name="Picture 4" descr="A picture containing text, grass, outdoor, group&#10;&#10;Description automatically generated">
            <a:extLst>
              <a:ext uri="{FF2B5EF4-FFF2-40B4-BE49-F238E27FC236}">
                <a16:creationId xmlns:a16="http://schemas.microsoft.com/office/drawing/2014/main" id="{C7CE1AD6-1E1E-EA2C-8989-0BC209419D43}"/>
              </a:ext>
            </a:extLst>
          </p:cNvPr>
          <p:cNvPicPr>
            <a:picLocks noChangeAspect="1"/>
          </p:cNvPicPr>
          <p:nvPr/>
        </p:nvPicPr>
        <p:blipFill rotWithShape="1">
          <a:blip r:embed="rId3"/>
          <a:srcRect l="1948" t="3106" r="2164" b="1205"/>
          <a:stretch/>
        </p:blipFill>
        <p:spPr>
          <a:xfrm>
            <a:off x="4654296" y="948819"/>
            <a:ext cx="6903720" cy="4960362"/>
          </a:xfrm>
          <a:prstGeom prst="rect">
            <a:avLst/>
          </a:prstGeom>
        </p:spPr>
      </p:pic>
      <p:sp>
        <p:nvSpPr>
          <p:cNvPr id="6" name="TextBox 5">
            <a:extLst>
              <a:ext uri="{FF2B5EF4-FFF2-40B4-BE49-F238E27FC236}">
                <a16:creationId xmlns:a16="http://schemas.microsoft.com/office/drawing/2014/main" id="{25C35743-7B1E-ED1B-52A9-EE786A0405CD}"/>
              </a:ext>
            </a:extLst>
          </p:cNvPr>
          <p:cNvSpPr txBox="1"/>
          <p:nvPr/>
        </p:nvSpPr>
        <p:spPr>
          <a:xfrm>
            <a:off x="10187187" y="591213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Don Troiani</a:t>
            </a:r>
          </a:p>
        </p:txBody>
      </p:sp>
    </p:spTree>
    <p:extLst>
      <p:ext uri="{BB962C8B-B14F-4D97-AF65-F5344CB8AC3E}">
        <p14:creationId xmlns:p14="http://schemas.microsoft.com/office/powerpoint/2010/main" val="1017342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5">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8E35C9-2AF8-0382-FA97-EFD45311CF9D}"/>
              </a:ext>
            </a:extLst>
          </p:cNvPr>
          <p:cNvSpPr>
            <a:spLocks noGrp="1"/>
          </p:cNvSpPr>
          <p:nvPr>
            <p:ph type="title"/>
          </p:nvPr>
        </p:nvSpPr>
        <p:spPr>
          <a:xfrm>
            <a:off x="3970366" y="609600"/>
            <a:ext cx="4267200" cy="1351472"/>
          </a:xfrm>
        </p:spPr>
        <p:txBody>
          <a:bodyPr>
            <a:normAutofit fontScale="90000"/>
          </a:bodyPr>
          <a:lstStyle/>
          <a:p>
            <a:pPr algn="ctr"/>
            <a:r>
              <a:rPr lang="en-US" sz="4100" dirty="0">
                <a:solidFill>
                  <a:schemeClr val="tx1">
                    <a:lumMod val="85000"/>
                    <a:lumOff val="15000"/>
                  </a:schemeClr>
                </a:solidFill>
              </a:rPr>
              <a:t>Benedict Arnold: American Traitor in 1779</a:t>
            </a:r>
          </a:p>
        </p:txBody>
      </p:sp>
      <p:pic>
        <p:nvPicPr>
          <p:cNvPr id="5" name="Picture 5">
            <a:extLst>
              <a:ext uri="{FF2B5EF4-FFF2-40B4-BE49-F238E27FC236}">
                <a16:creationId xmlns:a16="http://schemas.microsoft.com/office/drawing/2014/main" id="{8C759DC6-453B-F266-6D10-5AA6892A7B8C}"/>
              </a:ext>
            </a:extLst>
          </p:cNvPr>
          <p:cNvPicPr>
            <a:picLocks noChangeAspect="1"/>
          </p:cNvPicPr>
          <p:nvPr/>
        </p:nvPicPr>
        <p:blipFill rotWithShape="1">
          <a:blip r:embed="rId3"/>
          <a:srcRect l="13379" r="22658"/>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Content Placeholder 2">
            <a:extLst>
              <a:ext uri="{FF2B5EF4-FFF2-40B4-BE49-F238E27FC236}">
                <a16:creationId xmlns:a16="http://schemas.microsoft.com/office/drawing/2014/main" id="{9F3C1D58-171B-E5C1-646D-7CC637B27148}"/>
              </a:ext>
            </a:extLst>
          </p:cNvPr>
          <p:cNvSpPr>
            <a:spLocks noGrp="1"/>
          </p:cNvSpPr>
          <p:nvPr>
            <p:ph idx="1"/>
          </p:nvPr>
        </p:nvSpPr>
        <p:spPr>
          <a:xfrm>
            <a:off x="4198966" y="2147357"/>
            <a:ext cx="3810000" cy="4101042"/>
          </a:xfrm>
        </p:spPr>
        <p:txBody>
          <a:bodyPr vert="horz" lIns="91440" tIns="45720" rIns="91440" bIns="45720" rtlCol="0" anchor="t">
            <a:normAutofit/>
          </a:bodyPr>
          <a:lstStyle/>
          <a:p>
            <a:r>
              <a:rPr lang="en-US" sz="1600" dirty="0">
                <a:solidFill>
                  <a:schemeClr val="tx1">
                    <a:lumMod val="85000"/>
                    <a:lumOff val="15000"/>
                  </a:schemeClr>
                </a:solidFill>
              </a:rPr>
              <a:t>Still resentful over a lack of promotion and a court-martial that accused him of abuses of power, Arnold offered his services to</a:t>
            </a:r>
            <a:r>
              <a:rPr lang="en-US" sz="1600" dirty="0">
                <a:solidFill>
                  <a:srgbClr val="FF0000"/>
                </a:solidFill>
              </a:rPr>
              <a:t> </a:t>
            </a:r>
            <a:r>
              <a:rPr lang="en-US" sz="1600" dirty="0">
                <a:solidFill>
                  <a:schemeClr val="accent4"/>
                </a:solidFill>
              </a:rPr>
              <a:t>the British</a:t>
            </a:r>
            <a:r>
              <a:rPr lang="en-US" sz="1600" dirty="0">
                <a:solidFill>
                  <a:schemeClr val="tx1">
                    <a:lumMod val="85000"/>
                    <a:lumOff val="15000"/>
                  </a:schemeClr>
                </a:solidFill>
              </a:rPr>
              <a:t> in 1779.</a:t>
            </a:r>
          </a:p>
          <a:p>
            <a:r>
              <a:rPr lang="en-US" sz="1600" dirty="0">
                <a:solidFill>
                  <a:schemeClr val="tx1">
                    <a:lumMod val="85000"/>
                    <a:lumOff val="15000"/>
                  </a:schemeClr>
                </a:solidFill>
              </a:rPr>
              <a:t>With the help of his wife </a:t>
            </a:r>
            <a:r>
              <a:rPr lang="en-US" sz="1600" dirty="0">
                <a:solidFill>
                  <a:srgbClr val="FF0000"/>
                </a:solidFill>
              </a:rPr>
              <a:t>Peggy</a:t>
            </a:r>
            <a:r>
              <a:rPr lang="en-US" sz="1600" dirty="0">
                <a:solidFill>
                  <a:schemeClr val="tx1">
                    <a:lumMod val="85000"/>
                    <a:lumOff val="15000"/>
                  </a:schemeClr>
                </a:solidFill>
              </a:rPr>
              <a:t>, Arnold communicated secretly with British Major </a:t>
            </a:r>
            <a:r>
              <a:rPr lang="en-US" sz="1600" dirty="0">
                <a:solidFill>
                  <a:srgbClr val="FF0000"/>
                </a:solidFill>
              </a:rPr>
              <a:t>John André</a:t>
            </a:r>
            <a:r>
              <a:rPr lang="en-US" sz="1600" dirty="0">
                <a:solidFill>
                  <a:schemeClr val="tx1">
                    <a:lumMod val="85000"/>
                    <a:lumOff val="15000"/>
                  </a:schemeClr>
                </a:solidFill>
              </a:rPr>
              <a:t>.</a:t>
            </a:r>
          </a:p>
          <a:p>
            <a:r>
              <a:rPr lang="en-US" sz="1600" dirty="0">
                <a:solidFill>
                  <a:schemeClr val="tx1">
                    <a:lumMod val="85000"/>
                    <a:lumOff val="15000"/>
                  </a:schemeClr>
                </a:solidFill>
              </a:rPr>
              <a:t>Arnold devised a plan to turn over</a:t>
            </a:r>
            <a:r>
              <a:rPr lang="en-US" sz="1600" dirty="0">
                <a:solidFill>
                  <a:srgbClr val="FF0000"/>
                </a:solidFill>
              </a:rPr>
              <a:t> the defenses of West Point</a:t>
            </a:r>
            <a:r>
              <a:rPr lang="en-US" sz="1600" dirty="0">
                <a:solidFill>
                  <a:schemeClr val="tx1">
                    <a:lumMod val="85000"/>
                    <a:lumOff val="15000"/>
                  </a:schemeClr>
                </a:solidFill>
              </a:rPr>
              <a:t> to the British but was discovered when Major</a:t>
            </a:r>
            <a:r>
              <a:rPr lang="en-US" sz="1600" dirty="0">
                <a:solidFill>
                  <a:srgbClr val="FF0000"/>
                </a:solidFill>
              </a:rPr>
              <a:t> </a:t>
            </a:r>
            <a:r>
              <a:rPr lang="en-US" sz="1600" dirty="0">
                <a:solidFill>
                  <a:schemeClr val="accent4"/>
                </a:solidFill>
              </a:rPr>
              <a:t>André</a:t>
            </a:r>
            <a:r>
              <a:rPr lang="en-US" sz="1600" dirty="0">
                <a:solidFill>
                  <a:schemeClr val="tx1">
                    <a:lumMod val="85000"/>
                    <a:lumOff val="15000"/>
                  </a:schemeClr>
                </a:solidFill>
              </a:rPr>
              <a:t> was captured. The Arnolds successfully escaped capture, but André was hung for </a:t>
            </a:r>
            <a:r>
              <a:rPr lang="en-US" sz="1600" dirty="0">
                <a:solidFill>
                  <a:srgbClr val="FF0000"/>
                </a:solidFill>
              </a:rPr>
              <a:t>espionage</a:t>
            </a:r>
            <a:r>
              <a:rPr lang="en-US" sz="1600" dirty="0">
                <a:solidFill>
                  <a:schemeClr val="accent1">
                    <a:lumMod val="60000"/>
                    <a:lumOff val="40000"/>
                  </a:schemeClr>
                </a:solidFill>
              </a:rPr>
              <a:t>.</a:t>
            </a:r>
          </a:p>
        </p:txBody>
      </p:sp>
      <p:pic>
        <p:nvPicPr>
          <p:cNvPr id="4" name="Picture 4" descr="A picture containing text, outdoor, person, old&#10;&#10;Description automatically generated">
            <a:extLst>
              <a:ext uri="{FF2B5EF4-FFF2-40B4-BE49-F238E27FC236}">
                <a16:creationId xmlns:a16="http://schemas.microsoft.com/office/drawing/2014/main" id="{186A44BD-88B8-798D-D584-34836F7F2E31}"/>
              </a:ext>
            </a:extLst>
          </p:cNvPr>
          <p:cNvPicPr>
            <a:picLocks noChangeAspect="1"/>
          </p:cNvPicPr>
          <p:nvPr/>
        </p:nvPicPr>
        <p:blipFill rotWithShape="1">
          <a:blip r:embed="rId4"/>
          <a:srcRect l="15187" r="8491"/>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Tree>
    <p:extLst>
      <p:ext uri="{BB962C8B-B14F-4D97-AF65-F5344CB8AC3E}">
        <p14:creationId xmlns:p14="http://schemas.microsoft.com/office/powerpoint/2010/main" val="2004499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54BD2-266B-6FCA-2E3F-439F06853A62}"/>
              </a:ext>
            </a:extLst>
          </p:cNvPr>
          <p:cNvSpPr>
            <a:spLocks noGrp="1"/>
          </p:cNvSpPr>
          <p:nvPr>
            <p:ph type="title"/>
          </p:nvPr>
        </p:nvSpPr>
        <p:spPr>
          <a:xfrm>
            <a:off x="836679" y="723898"/>
            <a:ext cx="6002110" cy="1495425"/>
          </a:xfrm>
        </p:spPr>
        <p:txBody>
          <a:bodyPr>
            <a:normAutofit/>
          </a:bodyPr>
          <a:lstStyle/>
          <a:p>
            <a:r>
              <a:rPr lang="en-US" sz="4000"/>
              <a:t>The Culper Ring</a:t>
            </a:r>
          </a:p>
        </p:txBody>
      </p:sp>
      <p:sp>
        <p:nvSpPr>
          <p:cNvPr id="3" name="Content Placeholder 2">
            <a:extLst>
              <a:ext uri="{FF2B5EF4-FFF2-40B4-BE49-F238E27FC236}">
                <a16:creationId xmlns:a16="http://schemas.microsoft.com/office/drawing/2014/main" id="{7703B69C-4846-CAB6-2DC7-C62A321E1E6C}"/>
              </a:ext>
            </a:extLst>
          </p:cNvPr>
          <p:cNvSpPr>
            <a:spLocks noGrp="1"/>
          </p:cNvSpPr>
          <p:nvPr>
            <p:ph idx="1"/>
          </p:nvPr>
        </p:nvSpPr>
        <p:spPr>
          <a:xfrm>
            <a:off x="836680" y="2405067"/>
            <a:ext cx="6002110" cy="3729034"/>
          </a:xfrm>
        </p:spPr>
        <p:txBody>
          <a:bodyPr vert="horz" lIns="91440" tIns="45720" rIns="91440" bIns="45720" rtlCol="0" anchor="t">
            <a:normAutofit/>
          </a:bodyPr>
          <a:lstStyle/>
          <a:p>
            <a:r>
              <a:rPr lang="en-US" sz="2000" dirty="0"/>
              <a:t>A key figure in uncovering Arnold's betrayal was </a:t>
            </a:r>
            <a:r>
              <a:rPr lang="en-US" sz="2000" dirty="0">
                <a:solidFill>
                  <a:srgbClr val="FF0000"/>
                </a:solidFill>
              </a:rPr>
              <a:t>Major Benjamin Tallmadge</a:t>
            </a:r>
            <a:r>
              <a:rPr lang="en-US" sz="2000" dirty="0"/>
              <a:t>, who led an American intelligence group known as the Culper Ring, named for the code name of one of its members.</a:t>
            </a:r>
          </a:p>
          <a:p>
            <a:r>
              <a:rPr lang="en-US" sz="2000" dirty="0"/>
              <a:t>The Culper Ring successfully conveyed information about General Clinton's British force stationed in New York to Washington and the Continental Army.</a:t>
            </a:r>
          </a:p>
          <a:p>
            <a:r>
              <a:rPr lang="en-US" sz="2000" dirty="0"/>
              <a:t>Participants included </a:t>
            </a:r>
            <a:r>
              <a:rPr lang="en-US" sz="2000" dirty="0">
                <a:solidFill>
                  <a:srgbClr val="FF0000"/>
                </a:solidFill>
              </a:rPr>
              <a:t>Abraham Woodhull</a:t>
            </a:r>
            <a:r>
              <a:rPr lang="en-US" sz="2000" dirty="0"/>
              <a:t>, </a:t>
            </a:r>
            <a:r>
              <a:rPr lang="en-US" sz="2000" dirty="0">
                <a:solidFill>
                  <a:srgbClr val="FF0000"/>
                </a:solidFill>
              </a:rPr>
              <a:t>Caleb Brewster</a:t>
            </a:r>
            <a:r>
              <a:rPr lang="en-US" sz="2000" dirty="0"/>
              <a:t>, </a:t>
            </a:r>
            <a:r>
              <a:rPr lang="en-US" sz="2000" dirty="0">
                <a:solidFill>
                  <a:srgbClr val="FF0000"/>
                </a:solidFill>
              </a:rPr>
              <a:t>Robert Townsend</a:t>
            </a:r>
            <a:r>
              <a:rPr lang="en-US" sz="2000" dirty="0"/>
              <a:t>, </a:t>
            </a:r>
            <a:r>
              <a:rPr lang="en-US" sz="2000" dirty="0">
                <a:solidFill>
                  <a:srgbClr val="FF0000"/>
                </a:solidFill>
              </a:rPr>
              <a:t>Anna Strong</a:t>
            </a:r>
            <a:r>
              <a:rPr lang="en-US" sz="2000" dirty="0"/>
              <a:t>, </a:t>
            </a:r>
            <a:r>
              <a:rPr lang="en-US" sz="2000" dirty="0">
                <a:solidFill>
                  <a:srgbClr val="FF0000"/>
                </a:solidFill>
              </a:rPr>
              <a:t>Austin Roe</a:t>
            </a:r>
            <a:r>
              <a:rPr lang="en-US" sz="2000" dirty="0"/>
              <a:t>, and an </a:t>
            </a:r>
            <a:r>
              <a:rPr lang="en-US" sz="2000" dirty="0">
                <a:solidFill>
                  <a:srgbClr val="FF0000"/>
                </a:solidFill>
              </a:rPr>
              <a:t>Agent 355</a:t>
            </a:r>
            <a:r>
              <a:rPr lang="en-US" sz="2000" dirty="0"/>
              <a:t>.</a:t>
            </a:r>
          </a:p>
        </p:txBody>
      </p:sp>
      <p:pic>
        <p:nvPicPr>
          <p:cNvPr id="4" name="Picture 4" descr="A picture containing text, book, person, old&#10;&#10;Description automatically generated">
            <a:extLst>
              <a:ext uri="{FF2B5EF4-FFF2-40B4-BE49-F238E27FC236}">
                <a16:creationId xmlns:a16="http://schemas.microsoft.com/office/drawing/2014/main" id="{2D51251C-87CF-A863-C919-5C67BB849FCE}"/>
              </a:ext>
            </a:extLst>
          </p:cNvPr>
          <p:cNvPicPr>
            <a:picLocks noChangeAspect="1"/>
          </p:cNvPicPr>
          <p:nvPr/>
        </p:nvPicPr>
        <p:blipFill rotWithShape="1">
          <a:blip r:embed="rId3"/>
          <a:srcRect r="6668"/>
          <a:stretch/>
        </p:blipFill>
        <p:spPr>
          <a:xfrm>
            <a:off x="7199440" y="10"/>
            <a:ext cx="4992560" cy="6857990"/>
          </a:xfrm>
          <a:prstGeom prst="rect">
            <a:avLst/>
          </a:prstGeom>
          <a:effectLst/>
        </p:spPr>
      </p:pic>
    </p:spTree>
    <p:extLst>
      <p:ext uri="{BB962C8B-B14F-4D97-AF65-F5344CB8AC3E}">
        <p14:creationId xmlns:p14="http://schemas.microsoft.com/office/powerpoint/2010/main" val="3440290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E4CC7E-D3D5-4A5F-8D07-29DA1CD3C6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C63FD33C-F836-4A02-B497-41519F0608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Picture 4" descr="A picture containing text, herd, group, dirt&#10;&#10;Description automatically generated">
            <a:extLst>
              <a:ext uri="{FF2B5EF4-FFF2-40B4-BE49-F238E27FC236}">
                <a16:creationId xmlns:a16="http://schemas.microsoft.com/office/drawing/2014/main" id="{7DAD084F-B813-EE57-7DD2-AB4EBE8C0389}"/>
              </a:ext>
            </a:extLst>
          </p:cNvPr>
          <p:cNvPicPr>
            <a:picLocks noChangeAspect="1"/>
          </p:cNvPicPr>
          <p:nvPr/>
        </p:nvPicPr>
        <p:blipFill rotWithShape="1">
          <a:blip r:embed="rId3">
            <a:alphaModFix amt="60000"/>
          </a:blip>
          <a:srcRect t="13259" b="1514"/>
          <a:stretch/>
        </p:blipFill>
        <p:spPr>
          <a:xfrm>
            <a:off x="-1" y="9906"/>
            <a:ext cx="12192001" cy="6857990"/>
          </a:xfrm>
          <a:prstGeom prst="rect">
            <a:avLst/>
          </a:prstGeom>
        </p:spPr>
      </p:pic>
      <p:sp>
        <p:nvSpPr>
          <p:cNvPr id="2" name="Title 1">
            <a:extLst>
              <a:ext uri="{FF2B5EF4-FFF2-40B4-BE49-F238E27FC236}">
                <a16:creationId xmlns:a16="http://schemas.microsoft.com/office/drawing/2014/main" id="{4734146A-5BE9-3B6E-F0DE-0087C7A852CC}"/>
              </a:ext>
            </a:extLst>
          </p:cNvPr>
          <p:cNvSpPr>
            <a:spLocks noGrp="1"/>
          </p:cNvSpPr>
          <p:nvPr>
            <p:ph type="title"/>
          </p:nvPr>
        </p:nvSpPr>
        <p:spPr>
          <a:xfrm>
            <a:off x="838200" y="103894"/>
            <a:ext cx="10515600" cy="1683234"/>
          </a:xfrm>
        </p:spPr>
        <p:txBody>
          <a:bodyPr>
            <a:normAutofit/>
          </a:bodyPr>
          <a:lstStyle/>
          <a:p>
            <a:pPr algn="ctr"/>
            <a:r>
              <a:rPr lang="en-US" sz="5400" dirty="0">
                <a:solidFill>
                  <a:srgbClr val="FFFFFF"/>
                </a:solidFill>
              </a:rPr>
              <a:t>A Shared Victory</a:t>
            </a:r>
            <a:endParaRPr lang="en-US" dirty="0"/>
          </a:p>
        </p:txBody>
      </p:sp>
      <p:sp>
        <p:nvSpPr>
          <p:cNvPr id="3" name="Content Placeholder 2">
            <a:extLst>
              <a:ext uri="{FF2B5EF4-FFF2-40B4-BE49-F238E27FC236}">
                <a16:creationId xmlns:a16="http://schemas.microsoft.com/office/drawing/2014/main" id="{34D7E636-B327-1DD4-5540-834B60A31098}"/>
              </a:ext>
            </a:extLst>
          </p:cNvPr>
          <p:cNvSpPr>
            <a:spLocks noGrp="1"/>
          </p:cNvSpPr>
          <p:nvPr>
            <p:ph idx="1"/>
          </p:nvPr>
        </p:nvSpPr>
        <p:spPr>
          <a:xfrm>
            <a:off x="723181" y="2308878"/>
            <a:ext cx="10515600" cy="3345487"/>
          </a:xfrm>
        </p:spPr>
        <p:txBody>
          <a:bodyPr vert="horz" lIns="91440" tIns="45720" rIns="91440" bIns="45720" rtlCol="0" anchor="t">
            <a:normAutofit/>
          </a:bodyPr>
          <a:lstStyle/>
          <a:p>
            <a:r>
              <a:rPr lang="en-US" sz="2000" dirty="0">
                <a:solidFill>
                  <a:srgbClr val="FFFFFF"/>
                </a:solidFill>
              </a:rPr>
              <a:t>In 1780,  the Count of </a:t>
            </a:r>
            <a:r>
              <a:rPr lang="en-US" sz="2000" dirty="0">
                <a:solidFill>
                  <a:srgbClr val="FF0000"/>
                </a:solidFill>
              </a:rPr>
              <a:t>Rochambeau</a:t>
            </a:r>
            <a:r>
              <a:rPr lang="en-US" sz="2000" dirty="0">
                <a:solidFill>
                  <a:srgbClr val="FFFFFF"/>
                </a:solidFill>
              </a:rPr>
              <a:t>, Jean-Baptiste Donatien de </a:t>
            </a:r>
            <a:r>
              <a:rPr lang="en-US" sz="2000" dirty="0" err="1">
                <a:solidFill>
                  <a:srgbClr val="FFFFFF"/>
                </a:solidFill>
              </a:rPr>
              <a:t>Vimeur</a:t>
            </a:r>
            <a:r>
              <a:rPr lang="en-US" sz="2000" dirty="0">
                <a:solidFill>
                  <a:srgbClr val="FFFFFF"/>
                </a:solidFill>
              </a:rPr>
              <a:t>, landed with over </a:t>
            </a:r>
            <a:r>
              <a:rPr lang="en-US" sz="2000" dirty="0">
                <a:solidFill>
                  <a:srgbClr val="FF0000"/>
                </a:solidFill>
              </a:rPr>
              <a:t>5,000 French soldiers.</a:t>
            </a:r>
          </a:p>
          <a:p>
            <a:r>
              <a:rPr lang="en-US" sz="2000" dirty="0">
                <a:solidFill>
                  <a:srgbClr val="FFFFFF"/>
                </a:solidFill>
              </a:rPr>
              <a:t>The combined forces of Washington, Rochambeau, and Lafayette surrounded British</a:t>
            </a:r>
            <a:r>
              <a:rPr lang="en-US" sz="2000" dirty="0">
                <a:solidFill>
                  <a:srgbClr val="FF0000"/>
                </a:solidFill>
              </a:rPr>
              <a:t> </a:t>
            </a:r>
            <a:r>
              <a:rPr lang="en-US" sz="2000" dirty="0">
                <a:solidFill>
                  <a:schemeClr val="bg1"/>
                </a:solidFill>
              </a:rPr>
              <a:t>General Lord Cornwallis</a:t>
            </a:r>
            <a:r>
              <a:rPr lang="en-US" sz="2000" dirty="0">
                <a:solidFill>
                  <a:srgbClr val="FFFFFF"/>
                </a:solidFill>
              </a:rPr>
              <a:t>'s 8,000-man army at</a:t>
            </a:r>
            <a:r>
              <a:rPr lang="en-US" sz="2000" dirty="0">
                <a:solidFill>
                  <a:srgbClr val="FF0000"/>
                </a:solidFill>
              </a:rPr>
              <a:t> Yorktown</a:t>
            </a:r>
            <a:r>
              <a:rPr lang="en-US" sz="2000" dirty="0">
                <a:solidFill>
                  <a:srgbClr val="FFFFFF"/>
                </a:solidFill>
              </a:rPr>
              <a:t>, Virginia.</a:t>
            </a:r>
          </a:p>
          <a:p>
            <a:r>
              <a:rPr lang="en-US" sz="2000" dirty="0">
                <a:solidFill>
                  <a:srgbClr val="FFFFFF"/>
                </a:solidFill>
              </a:rPr>
              <a:t>A French fleet defeated the British in the</a:t>
            </a:r>
            <a:r>
              <a:rPr lang="en-US" sz="2000" dirty="0">
                <a:solidFill>
                  <a:srgbClr val="FF0000"/>
                </a:solidFill>
              </a:rPr>
              <a:t> Battle of the Capes</a:t>
            </a:r>
            <a:r>
              <a:rPr lang="en-US" sz="2000" dirty="0">
                <a:solidFill>
                  <a:srgbClr val="FFFFFF"/>
                </a:solidFill>
              </a:rPr>
              <a:t>, forcing the British fleet to retreat to New York and leave Cornwallis's army trapped on land.</a:t>
            </a:r>
          </a:p>
          <a:p>
            <a:r>
              <a:rPr lang="en-US" sz="2000" dirty="0">
                <a:solidFill>
                  <a:srgbClr val="FFFFFF"/>
                </a:solidFill>
              </a:rPr>
              <a:t>After the monthlong Siege of Yorktown, Cornwallis was forced to surrender in October 1781. Peace followed in 1783.</a:t>
            </a:r>
          </a:p>
        </p:txBody>
      </p:sp>
    </p:spTree>
    <p:extLst>
      <p:ext uri="{BB962C8B-B14F-4D97-AF65-F5344CB8AC3E}">
        <p14:creationId xmlns:p14="http://schemas.microsoft.com/office/powerpoint/2010/main" val="21255314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336B-A94A-BF05-7D8B-60A20C42744F}"/>
              </a:ext>
            </a:extLst>
          </p:cNvPr>
          <p:cNvSpPr>
            <a:spLocks noGrp="1"/>
          </p:cNvSpPr>
          <p:nvPr>
            <p:ph type="title"/>
          </p:nvPr>
        </p:nvSpPr>
        <p:spPr>
          <a:xfrm>
            <a:off x="838200" y="2766144"/>
            <a:ext cx="10515600" cy="1325563"/>
          </a:xfrm>
        </p:spPr>
        <p:txBody>
          <a:bodyPr>
            <a:normAutofit fontScale="90000"/>
          </a:bodyPr>
          <a:lstStyle/>
          <a:p>
            <a:pPr algn="ctr"/>
            <a:r>
              <a:rPr lang="en-US"/>
              <a:t>Inquiry Question: </a:t>
            </a:r>
            <a:br>
              <a:rPr lang="en-US">
                <a:solidFill>
                  <a:srgbClr val="003F77"/>
                </a:solidFill>
              </a:rPr>
            </a:br>
            <a:r>
              <a:rPr lang="en-US" sz="4400">
                <a:solidFill>
                  <a:srgbClr val="FF0000"/>
                </a:solidFill>
              </a:rPr>
              <a:t>What were some key turning points of the American Revolution and how did people feel about them?</a:t>
            </a:r>
            <a:endParaRPr lang="en-US" sz="5300"/>
          </a:p>
        </p:txBody>
      </p:sp>
    </p:spTree>
    <p:extLst>
      <p:ext uri="{BB962C8B-B14F-4D97-AF65-F5344CB8AC3E}">
        <p14:creationId xmlns:p14="http://schemas.microsoft.com/office/powerpoint/2010/main" val="903527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359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4336B-A94A-BF05-7D8B-60A20C42744F}"/>
              </a:ext>
            </a:extLst>
          </p:cNvPr>
          <p:cNvSpPr>
            <a:spLocks noGrp="1"/>
          </p:cNvSpPr>
          <p:nvPr>
            <p:ph type="title"/>
          </p:nvPr>
        </p:nvSpPr>
        <p:spPr>
          <a:xfrm>
            <a:off x="838200" y="2766144"/>
            <a:ext cx="10515600" cy="1325563"/>
          </a:xfrm>
        </p:spPr>
        <p:txBody>
          <a:bodyPr>
            <a:normAutofit fontScale="90000"/>
          </a:bodyPr>
          <a:lstStyle/>
          <a:p>
            <a:pPr algn="ctr"/>
            <a:r>
              <a:rPr lang="en-US"/>
              <a:t>Inquiry Question: </a:t>
            </a:r>
            <a:br>
              <a:rPr lang="en-US">
                <a:solidFill>
                  <a:srgbClr val="003F77"/>
                </a:solidFill>
              </a:rPr>
            </a:br>
            <a:r>
              <a:rPr lang="en-US" sz="4400">
                <a:solidFill>
                  <a:srgbClr val="FF0000"/>
                </a:solidFill>
              </a:rPr>
              <a:t>What were some key turning points of the American Revolution and how did people feel about them?</a:t>
            </a:r>
            <a:endParaRPr lang="en-US" sz="5300"/>
          </a:p>
        </p:txBody>
      </p:sp>
    </p:spTree>
    <p:extLst>
      <p:ext uri="{BB962C8B-B14F-4D97-AF65-F5344CB8AC3E}">
        <p14:creationId xmlns:p14="http://schemas.microsoft.com/office/powerpoint/2010/main" val="1599927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3217C-D13E-238B-5375-1BEE0F5E7A47}"/>
              </a:ext>
            </a:extLst>
          </p:cNvPr>
          <p:cNvSpPr>
            <a:spLocks noGrp="1"/>
          </p:cNvSpPr>
          <p:nvPr>
            <p:ph type="title"/>
          </p:nvPr>
        </p:nvSpPr>
        <p:spPr>
          <a:xfrm>
            <a:off x="838201" y="365125"/>
            <a:ext cx="5251316" cy="1807305"/>
          </a:xfrm>
        </p:spPr>
        <p:txBody>
          <a:bodyPr>
            <a:normAutofit/>
          </a:bodyPr>
          <a:lstStyle/>
          <a:p>
            <a:r>
              <a:rPr lang="en-US"/>
              <a:t>The War in 1777</a:t>
            </a:r>
          </a:p>
        </p:txBody>
      </p:sp>
      <p:sp>
        <p:nvSpPr>
          <p:cNvPr id="3" name="Content Placeholder 2">
            <a:extLst>
              <a:ext uri="{FF2B5EF4-FFF2-40B4-BE49-F238E27FC236}">
                <a16:creationId xmlns:a16="http://schemas.microsoft.com/office/drawing/2014/main" id="{4199A85D-9E5C-D851-1151-C7C8B5B9B5FF}"/>
              </a:ext>
            </a:extLst>
          </p:cNvPr>
          <p:cNvSpPr>
            <a:spLocks noGrp="1"/>
          </p:cNvSpPr>
          <p:nvPr>
            <p:ph idx="1"/>
          </p:nvPr>
        </p:nvSpPr>
        <p:spPr>
          <a:xfrm>
            <a:off x="838200" y="2333297"/>
            <a:ext cx="5381621" cy="3843666"/>
          </a:xfrm>
        </p:spPr>
        <p:txBody>
          <a:bodyPr vert="horz" lIns="91440" tIns="45720" rIns="91440" bIns="45720" rtlCol="0" anchor="t">
            <a:normAutofit/>
          </a:bodyPr>
          <a:lstStyle/>
          <a:p>
            <a:pPr marL="457200" indent="-457200"/>
            <a:r>
              <a:rPr lang="en-US" sz="2400"/>
              <a:t>Washington's victories at </a:t>
            </a:r>
            <a:r>
              <a:rPr lang="en-US" sz="2400">
                <a:solidFill>
                  <a:srgbClr val="FF0000"/>
                </a:solidFill>
              </a:rPr>
              <a:t>Trenton</a:t>
            </a:r>
            <a:r>
              <a:rPr lang="en-US" sz="2400"/>
              <a:t> and </a:t>
            </a:r>
            <a:r>
              <a:rPr lang="en-US" sz="2400">
                <a:solidFill>
                  <a:srgbClr val="FF0000"/>
                </a:solidFill>
              </a:rPr>
              <a:t>Princeton</a:t>
            </a:r>
            <a:r>
              <a:rPr lang="en-US" sz="2400"/>
              <a:t> had saved the Continental Army, but British advances threatened the American capital, </a:t>
            </a:r>
            <a:r>
              <a:rPr lang="en-US" sz="2400">
                <a:solidFill>
                  <a:srgbClr val="FF0000"/>
                </a:solidFill>
              </a:rPr>
              <a:t>Philadelphia</a:t>
            </a:r>
            <a:r>
              <a:rPr lang="en-US" sz="2400"/>
              <a:t>.</a:t>
            </a:r>
          </a:p>
          <a:p>
            <a:pPr marL="457200" indent="-457200"/>
            <a:r>
              <a:rPr lang="en-US" sz="2400"/>
              <a:t>The British held </a:t>
            </a:r>
            <a:r>
              <a:rPr lang="en-US" sz="2400">
                <a:solidFill>
                  <a:srgbClr val="FF0000"/>
                </a:solidFill>
              </a:rPr>
              <a:t>Canada</a:t>
            </a:r>
            <a:r>
              <a:rPr lang="en-US" sz="2400"/>
              <a:t> and </a:t>
            </a:r>
            <a:r>
              <a:rPr lang="en-US" sz="2400">
                <a:solidFill>
                  <a:srgbClr val="FF0000"/>
                </a:solidFill>
              </a:rPr>
              <a:t>New York City</a:t>
            </a:r>
            <a:r>
              <a:rPr lang="en-US" sz="2400"/>
              <a:t>, while the Americans controlled </a:t>
            </a:r>
            <a:r>
              <a:rPr lang="en-US" sz="2400">
                <a:solidFill>
                  <a:srgbClr val="FF0000"/>
                </a:solidFill>
              </a:rPr>
              <a:t>New England</a:t>
            </a:r>
            <a:r>
              <a:rPr lang="en-US" sz="2400"/>
              <a:t> in between.</a:t>
            </a:r>
          </a:p>
          <a:p>
            <a:endParaRPr lang="en-US" sz="2400"/>
          </a:p>
        </p:txBody>
      </p:sp>
      <p:pic>
        <p:nvPicPr>
          <p:cNvPr id="4" name="Picture 4" descr="Map&#10;&#10;Description automatically generated">
            <a:extLst>
              <a:ext uri="{FF2B5EF4-FFF2-40B4-BE49-F238E27FC236}">
                <a16:creationId xmlns:a16="http://schemas.microsoft.com/office/drawing/2014/main" id="{EAA0FB6D-C4FC-4BF5-6AB3-E1E57BDF7740}"/>
              </a:ext>
            </a:extLst>
          </p:cNvPr>
          <p:cNvPicPr>
            <a:picLocks noChangeAspect="1"/>
          </p:cNvPicPr>
          <p:nvPr/>
        </p:nvPicPr>
        <p:blipFill rotWithShape="1">
          <a:blip r:embed="rId3"/>
          <a:srcRect t="15999" r="2" b="723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8305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3217C-D13E-238B-5375-1BEE0F5E7A47}"/>
              </a:ext>
            </a:extLst>
          </p:cNvPr>
          <p:cNvSpPr>
            <a:spLocks noGrp="1"/>
          </p:cNvSpPr>
          <p:nvPr>
            <p:ph type="title"/>
          </p:nvPr>
        </p:nvSpPr>
        <p:spPr>
          <a:xfrm>
            <a:off x="838201" y="365125"/>
            <a:ext cx="5251316" cy="1807305"/>
          </a:xfrm>
        </p:spPr>
        <p:txBody>
          <a:bodyPr>
            <a:normAutofit/>
          </a:bodyPr>
          <a:lstStyle/>
          <a:p>
            <a:r>
              <a:rPr lang="en-US"/>
              <a:t>The War in 1777</a:t>
            </a:r>
          </a:p>
        </p:txBody>
      </p:sp>
      <p:sp>
        <p:nvSpPr>
          <p:cNvPr id="3" name="Content Placeholder 2">
            <a:extLst>
              <a:ext uri="{FF2B5EF4-FFF2-40B4-BE49-F238E27FC236}">
                <a16:creationId xmlns:a16="http://schemas.microsoft.com/office/drawing/2014/main" id="{4199A85D-9E5C-D851-1151-C7C8B5B9B5FF}"/>
              </a:ext>
            </a:extLst>
          </p:cNvPr>
          <p:cNvSpPr>
            <a:spLocks noGrp="1"/>
          </p:cNvSpPr>
          <p:nvPr>
            <p:ph idx="1"/>
          </p:nvPr>
        </p:nvSpPr>
        <p:spPr>
          <a:xfrm>
            <a:off x="838200" y="2333297"/>
            <a:ext cx="5250457" cy="3843666"/>
          </a:xfrm>
        </p:spPr>
        <p:txBody>
          <a:bodyPr vert="horz" lIns="91440" tIns="45720" rIns="91440" bIns="45720" rtlCol="0" anchor="t">
            <a:normAutofit/>
          </a:bodyPr>
          <a:lstStyle/>
          <a:p>
            <a:pPr marL="457200" indent="-457200"/>
            <a:r>
              <a:rPr lang="en-US" sz="2400"/>
              <a:t>British General John Burgoyne proposed an attack on </a:t>
            </a:r>
            <a:r>
              <a:rPr lang="en-US" sz="2400">
                <a:solidFill>
                  <a:srgbClr val="FF0000"/>
                </a:solidFill>
              </a:rPr>
              <a:t>Albany, New York</a:t>
            </a:r>
            <a:r>
              <a:rPr lang="en-US" sz="2400"/>
              <a:t>. A British victory would cut the rebelling colonies in half and isolate </a:t>
            </a:r>
            <a:r>
              <a:rPr lang="en-US" sz="2400">
                <a:solidFill>
                  <a:srgbClr val="FF0000"/>
                </a:solidFill>
              </a:rPr>
              <a:t>New England</a:t>
            </a:r>
            <a:r>
              <a:rPr lang="en-US" sz="2400"/>
              <a:t>.</a:t>
            </a:r>
          </a:p>
          <a:p>
            <a:pPr marL="457200" indent="-457200"/>
            <a:r>
              <a:rPr lang="en-US" sz="2400"/>
              <a:t>In </a:t>
            </a:r>
            <a:r>
              <a:rPr lang="en-US" sz="2400">
                <a:solidFill>
                  <a:srgbClr val="FF0000"/>
                </a:solidFill>
              </a:rPr>
              <a:t>June 1777</a:t>
            </a:r>
            <a:r>
              <a:rPr lang="en-US" sz="2400"/>
              <a:t>, British forces began to move.</a:t>
            </a:r>
          </a:p>
          <a:p>
            <a:endParaRPr lang="en-US" sz="2000"/>
          </a:p>
        </p:txBody>
      </p:sp>
      <p:pic>
        <p:nvPicPr>
          <p:cNvPr id="4" name="Picture 4" descr="Map&#10;&#10;Description automatically generated">
            <a:extLst>
              <a:ext uri="{FF2B5EF4-FFF2-40B4-BE49-F238E27FC236}">
                <a16:creationId xmlns:a16="http://schemas.microsoft.com/office/drawing/2014/main" id="{EAA0FB6D-C4FC-4BF5-6AB3-E1E57BDF7740}"/>
              </a:ext>
            </a:extLst>
          </p:cNvPr>
          <p:cNvPicPr>
            <a:picLocks noChangeAspect="1"/>
          </p:cNvPicPr>
          <p:nvPr/>
        </p:nvPicPr>
        <p:blipFill rotWithShape="1">
          <a:blip r:embed="rId3"/>
          <a:srcRect t="15999" r="2" b="723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10152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3139E-73AA-5667-934D-A2FACE2825F6}"/>
              </a:ext>
            </a:extLst>
          </p:cNvPr>
          <p:cNvSpPr>
            <a:spLocks noGrp="1"/>
          </p:cNvSpPr>
          <p:nvPr>
            <p:ph type="title"/>
          </p:nvPr>
        </p:nvSpPr>
        <p:spPr/>
        <p:txBody>
          <a:bodyPr/>
          <a:lstStyle/>
          <a:p>
            <a:r>
              <a:rPr lang="en-US" dirty="0"/>
              <a:t>Animated Map</a:t>
            </a:r>
          </a:p>
        </p:txBody>
      </p:sp>
      <p:pic>
        <p:nvPicPr>
          <p:cNvPr id="4" name="Online Media 3" title="The Revolutionary War in the North: Animated Battle Map">
            <a:hlinkClick r:id="" action="ppaction://media"/>
            <a:extLst>
              <a:ext uri="{FF2B5EF4-FFF2-40B4-BE49-F238E27FC236}">
                <a16:creationId xmlns:a16="http://schemas.microsoft.com/office/drawing/2014/main" id="{93998536-F831-7C82-1F27-2D2B92EC0D40}"/>
              </a:ext>
            </a:extLst>
          </p:cNvPr>
          <p:cNvPicPr>
            <a:picLocks noGrp="1" noRot="1" noChangeAspect="1"/>
          </p:cNvPicPr>
          <p:nvPr>
            <p:ph idx="1"/>
            <a:videoFile r:link="rId1"/>
          </p:nvPr>
        </p:nvPicPr>
        <p:blipFill>
          <a:blip r:embed="rId4"/>
          <a:stretch>
            <a:fillRect/>
          </a:stretch>
        </p:blipFill>
        <p:spPr>
          <a:xfrm>
            <a:off x="2749550" y="1825625"/>
            <a:ext cx="6691313" cy="3781425"/>
          </a:xfrm>
        </p:spPr>
      </p:pic>
    </p:spTree>
    <p:extLst>
      <p:ext uri="{BB962C8B-B14F-4D97-AF65-F5344CB8AC3E}">
        <p14:creationId xmlns:p14="http://schemas.microsoft.com/office/powerpoint/2010/main" val="2214084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464FDE6-03BE-E688-FA78-B5072829E343}"/>
              </a:ext>
            </a:extLst>
          </p:cNvPr>
          <p:cNvSpPr>
            <a:spLocks noGrp="1"/>
          </p:cNvSpPr>
          <p:nvPr>
            <p:ph type="title"/>
          </p:nvPr>
        </p:nvSpPr>
        <p:spPr>
          <a:xfrm>
            <a:off x="401320" y="794512"/>
            <a:ext cx="4485861" cy="1088136"/>
          </a:xfrm>
        </p:spPr>
        <p:txBody>
          <a:bodyPr anchor="b">
            <a:normAutofit/>
          </a:bodyPr>
          <a:lstStyle/>
          <a:p>
            <a:pPr algn="ctr"/>
            <a:r>
              <a:rPr lang="en-US" sz="3400" dirty="0"/>
              <a:t>The Battles of Saratoga</a:t>
            </a:r>
            <a:endParaRPr lang="en-US" dirty="0"/>
          </a:p>
        </p:txBody>
      </p:sp>
      <p:sp>
        <p:nvSpPr>
          <p:cNvPr id="11" name="Rectangle 10">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2">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24406FDD-A528-D062-BCBB-8AA6DE19FE80}"/>
              </a:ext>
            </a:extLst>
          </p:cNvPr>
          <p:cNvSpPr>
            <a:spLocks noGrp="1"/>
          </p:cNvSpPr>
          <p:nvPr>
            <p:ph idx="1"/>
          </p:nvPr>
        </p:nvSpPr>
        <p:spPr>
          <a:xfrm>
            <a:off x="411479" y="2688336"/>
            <a:ext cx="4498848" cy="3584448"/>
          </a:xfrm>
        </p:spPr>
        <p:txBody>
          <a:bodyPr vert="horz" lIns="91440" tIns="45720" rIns="91440" bIns="45720" rtlCol="0" anchor="t">
            <a:normAutofit fontScale="77500" lnSpcReduction="20000"/>
          </a:bodyPr>
          <a:lstStyle/>
          <a:p>
            <a:r>
              <a:rPr lang="en-US" sz="2400" dirty="0"/>
              <a:t>American General Horatio Gates fought and trapped Burgoyne at Saratoga, New York, preventing the British armies from uniting and forcing Burgoyne to surrender on October 17, 1777.</a:t>
            </a:r>
          </a:p>
          <a:p>
            <a:r>
              <a:rPr lang="en-US" sz="2400"/>
              <a:t>The surrender of </a:t>
            </a:r>
            <a:r>
              <a:rPr lang="en-US" sz="2400" dirty="0"/>
              <a:t>Burgoyne's 5,000-man army was key in gaining international support for the American cause.</a:t>
            </a:r>
            <a:endParaRPr lang="en-US" dirty="0"/>
          </a:p>
          <a:p>
            <a:r>
              <a:rPr lang="en-US" sz="2400">
                <a:solidFill>
                  <a:srgbClr val="FF0000"/>
                </a:solidFill>
              </a:rPr>
              <a:t>Discuss:</a:t>
            </a:r>
            <a:r>
              <a:rPr lang="en-US" sz="2400"/>
              <a:t> Why would countries like France and Spain be more likely to support the United States after the victory at Saratoga?</a:t>
            </a:r>
          </a:p>
        </p:txBody>
      </p:sp>
      <p:pic>
        <p:nvPicPr>
          <p:cNvPr id="4" name="Picture 4" descr="A picture containing outdoor, group, people&#10;&#10;Description automatically generated">
            <a:extLst>
              <a:ext uri="{FF2B5EF4-FFF2-40B4-BE49-F238E27FC236}">
                <a16:creationId xmlns:a16="http://schemas.microsoft.com/office/drawing/2014/main" id="{41EC330D-7C75-0B85-84CD-5942A93B7FA8}"/>
              </a:ext>
            </a:extLst>
          </p:cNvPr>
          <p:cNvPicPr>
            <a:picLocks noChangeAspect="1"/>
          </p:cNvPicPr>
          <p:nvPr/>
        </p:nvPicPr>
        <p:blipFill rotWithShape="1">
          <a:blip r:embed="rId3"/>
          <a:srcRect l="16677" r="16822"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spTree>
    <p:extLst>
      <p:ext uri="{BB962C8B-B14F-4D97-AF65-F5344CB8AC3E}">
        <p14:creationId xmlns:p14="http://schemas.microsoft.com/office/powerpoint/2010/main" val="4122617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3225762-57E0-123A-662C-AA499CC9776B}"/>
              </a:ext>
            </a:extLst>
          </p:cNvPr>
          <p:cNvSpPr>
            <a:spLocks noGrp="1"/>
          </p:cNvSpPr>
          <p:nvPr>
            <p:ph type="title"/>
          </p:nvPr>
        </p:nvSpPr>
        <p:spPr>
          <a:xfrm>
            <a:off x="793662" y="386930"/>
            <a:ext cx="10066122" cy="1298448"/>
          </a:xfrm>
        </p:spPr>
        <p:txBody>
          <a:bodyPr anchor="b">
            <a:normAutofit fontScale="90000"/>
          </a:bodyPr>
          <a:lstStyle/>
          <a:p>
            <a:r>
              <a:rPr lang="en-US" dirty="0"/>
              <a:t>Benedict Arnold: American Hero in 1777</a:t>
            </a:r>
          </a:p>
        </p:txBody>
      </p:sp>
      <p:sp>
        <p:nvSpPr>
          <p:cNvPr id="18" name="Rectangle 17">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1B9F76-352C-4E28-8D48-F7612367BB25}"/>
              </a:ext>
            </a:extLst>
          </p:cNvPr>
          <p:cNvSpPr>
            <a:spLocks noGrp="1"/>
          </p:cNvSpPr>
          <p:nvPr>
            <p:ph idx="1"/>
          </p:nvPr>
        </p:nvSpPr>
        <p:spPr>
          <a:xfrm>
            <a:off x="793660" y="2599509"/>
            <a:ext cx="4160725" cy="3598989"/>
          </a:xfrm>
        </p:spPr>
        <p:txBody>
          <a:bodyPr vert="horz" lIns="91440" tIns="45720" rIns="91440" bIns="45720" rtlCol="0" anchor="ctr">
            <a:normAutofit lnSpcReduction="10000"/>
          </a:bodyPr>
          <a:lstStyle/>
          <a:p>
            <a:r>
              <a:rPr lang="en-US" sz="1600" dirty="0"/>
              <a:t>General Benedict Arnold's courage in the fighting at Saratoga at </a:t>
            </a:r>
            <a:r>
              <a:rPr lang="en-US" sz="1600" dirty="0">
                <a:solidFill>
                  <a:srgbClr val="FF0000"/>
                </a:solidFill>
              </a:rPr>
              <a:t>Freeman's Farm</a:t>
            </a:r>
            <a:r>
              <a:rPr lang="en-US" sz="1600" dirty="0"/>
              <a:t> and </a:t>
            </a:r>
            <a:r>
              <a:rPr lang="en-US" sz="1600" dirty="0" err="1">
                <a:solidFill>
                  <a:srgbClr val="FF0000"/>
                </a:solidFill>
              </a:rPr>
              <a:t>Breymann</a:t>
            </a:r>
            <a:r>
              <a:rPr lang="en-US" sz="1600" dirty="0">
                <a:solidFill>
                  <a:srgbClr val="FF0000"/>
                </a:solidFill>
              </a:rPr>
              <a:t> Redoubt </a:t>
            </a:r>
            <a:r>
              <a:rPr lang="en-US" sz="1600" dirty="0">
                <a:solidFill>
                  <a:srgbClr val="003F77"/>
                </a:solidFill>
              </a:rPr>
              <a:t>was</a:t>
            </a:r>
            <a:r>
              <a:rPr lang="en-US" sz="1600" dirty="0"/>
              <a:t> key to the American victory.</a:t>
            </a:r>
          </a:p>
          <a:p>
            <a:r>
              <a:rPr lang="en-US" sz="1600" dirty="0"/>
              <a:t>Arnold almost lost his left leg to a musket ball wound, and his mobility was permanently damaged.</a:t>
            </a:r>
          </a:p>
          <a:p>
            <a:r>
              <a:rPr lang="en-US" sz="1600" dirty="0"/>
              <a:t>At the same time, Arnold resented a lack of recognition by his commander, </a:t>
            </a:r>
            <a:r>
              <a:rPr lang="en-US" sz="1600" dirty="0">
                <a:solidFill>
                  <a:srgbClr val="FF0000"/>
                </a:solidFill>
              </a:rPr>
              <a:t>General Horatio Gates</a:t>
            </a:r>
            <a:r>
              <a:rPr lang="en-US" sz="1600" dirty="0"/>
              <a:t>, and by the </a:t>
            </a:r>
            <a:r>
              <a:rPr lang="en-US" sz="1600" dirty="0">
                <a:solidFill>
                  <a:srgbClr val="FF0000"/>
                </a:solidFill>
              </a:rPr>
              <a:t>Continental Congress</a:t>
            </a:r>
            <a:r>
              <a:rPr lang="en-US" sz="1600" dirty="0"/>
              <a:t>. This would lead to his treason</a:t>
            </a:r>
          </a:p>
        </p:txBody>
      </p:sp>
      <p:pic>
        <p:nvPicPr>
          <p:cNvPr id="5" name="Picture 5" descr="A picture containing diagram&#10;&#10;Description automatically generated">
            <a:extLst>
              <a:ext uri="{FF2B5EF4-FFF2-40B4-BE49-F238E27FC236}">
                <a16:creationId xmlns:a16="http://schemas.microsoft.com/office/drawing/2014/main" id="{ADF5FA12-6B72-0A18-EC35-53A154908336}"/>
              </a:ext>
            </a:extLst>
          </p:cNvPr>
          <p:cNvPicPr>
            <a:picLocks noChangeAspect="1"/>
          </p:cNvPicPr>
          <p:nvPr/>
        </p:nvPicPr>
        <p:blipFill rotWithShape="1">
          <a:blip r:embed="rId3"/>
          <a:srcRect r="-2" b="8076"/>
          <a:stretch/>
        </p:blipFill>
        <p:spPr>
          <a:xfrm>
            <a:off x="8405799" y="2597147"/>
            <a:ext cx="2635125" cy="3494671"/>
          </a:xfrm>
          <a:prstGeom prst="rect">
            <a:avLst/>
          </a:prstGeom>
        </p:spPr>
      </p:pic>
      <p:pic>
        <p:nvPicPr>
          <p:cNvPr id="4" name="Picture 4" descr="A picture containing text, book&#10;&#10;Description automatically generated">
            <a:extLst>
              <a:ext uri="{FF2B5EF4-FFF2-40B4-BE49-F238E27FC236}">
                <a16:creationId xmlns:a16="http://schemas.microsoft.com/office/drawing/2014/main" id="{59824601-F0A3-DBC1-E130-BB57AA342124}"/>
              </a:ext>
            </a:extLst>
          </p:cNvPr>
          <p:cNvPicPr>
            <a:picLocks noChangeAspect="1"/>
          </p:cNvPicPr>
          <p:nvPr/>
        </p:nvPicPr>
        <p:blipFill rotWithShape="1">
          <a:blip r:embed="rId4"/>
          <a:srcRect l="1925" r="1120" b="4"/>
          <a:stretch/>
        </p:blipFill>
        <p:spPr>
          <a:xfrm>
            <a:off x="5555116" y="2597147"/>
            <a:ext cx="2743620" cy="3639451"/>
          </a:xfrm>
          <a:prstGeom prst="rect">
            <a:avLst/>
          </a:prstGeom>
        </p:spPr>
      </p:pic>
      <p:sp>
        <p:nvSpPr>
          <p:cNvPr id="22" name="Rectangle 2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446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A picture containing grass, outdoor&#10;&#10;Description automatically generated">
            <a:extLst>
              <a:ext uri="{FF2B5EF4-FFF2-40B4-BE49-F238E27FC236}">
                <a16:creationId xmlns:a16="http://schemas.microsoft.com/office/drawing/2014/main" id="{6883BC9F-F24B-711D-7048-B835D67E6593}"/>
              </a:ext>
            </a:extLst>
          </p:cNvPr>
          <p:cNvPicPr>
            <a:picLocks noChangeAspect="1"/>
          </p:cNvPicPr>
          <p:nvPr/>
        </p:nvPicPr>
        <p:blipFill rotWithShape="1">
          <a:blip r:embed="rId3"/>
          <a:srcRect b="11068"/>
          <a:stretch/>
        </p:blipFill>
        <p:spPr>
          <a:xfrm>
            <a:off x="1"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516960-C60F-A121-3618-C8D125572290}"/>
              </a:ext>
            </a:extLst>
          </p:cNvPr>
          <p:cNvSpPr>
            <a:spLocks noGrp="1"/>
          </p:cNvSpPr>
          <p:nvPr>
            <p:ph type="title"/>
          </p:nvPr>
        </p:nvSpPr>
        <p:spPr>
          <a:xfrm>
            <a:off x="7531610" y="365125"/>
            <a:ext cx="3822189" cy="1899912"/>
          </a:xfrm>
        </p:spPr>
        <p:txBody>
          <a:bodyPr>
            <a:normAutofit/>
          </a:bodyPr>
          <a:lstStyle/>
          <a:p>
            <a:r>
              <a:rPr lang="en-US" sz="4000"/>
              <a:t>The Birth of an Alliance</a:t>
            </a:r>
          </a:p>
        </p:txBody>
      </p:sp>
      <p:sp>
        <p:nvSpPr>
          <p:cNvPr id="3" name="Content Placeholder 2">
            <a:extLst>
              <a:ext uri="{FF2B5EF4-FFF2-40B4-BE49-F238E27FC236}">
                <a16:creationId xmlns:a16="http://schemas.microsoft.com/office/drawing/2014/main" id="{681A0CF9-69C1-9D45-0C71-6E8CB83C0863}"/>
              </a:ext>
            </a:extLst>
          </p:cNvPr>
          <p:cNvSpPr>
            <a:spLocks noGrp="1"/>
          </p:cNvSpPr>
          <p:nvPr>
            <p:ph idx="1"/>
          </p:nvPr>
        </p:nvSpPr>
        <p:spPr>
          <a:xfrm>
            <a:off x="7531610" y="2434201"/>
            <a:ext cx="3822189" cy="3742762"/>
          </a:xfrm>
        </p:spPr>
        <p:txBody>
          <a:bodyPr vert="horz" lIns="91440" tIns="45720" rIns="91440" bIns="45720" rtlCol="0" anchor="t">
            <a:normAutofit/>
          </a:bodyPr>
          <a:lstStyle/>
          <a:p>
            <a:r>
              <a:rPr lang="en-US" sz="1700" dirty="0">
                <a:solidFill>
                  <a:srgbClr val="003F77"/>
                </a:solidFill>
              </a:rPr>
              <a:t>Early in 1776, </a:t>
            </a:r>
            <a:r>
              <a:rPr lang="en-US" sz="1700" dirty="0">
                <a:solidFill>
                  <a:srgbClr val="FF0000"/>
                </a:solidFill>
              </a:rPr>
              <a:t>France</a:t>
            </a:r>
            <a:r>
              <a:rPr lang="en-US" sz="1700" dirty="0"/>
              <a:t> began secretly providing support to the Americans, including </a:t>
            </a:r>
            <a:r>
              <a:rPr lang="en-US" sz="1700" dirty="0">
                <a:solidFill>
                  <a:srgbClr val="FF0000"/>
                </a:solidFill>
              </a:rPr>
              <a:t>gunpowder and arms.</a:t>
            </a:r>
            <a:endParaRPr lang="en-US" sz="1700" dirty="0"/>
          </a:p>
          <a:p>
            <a:r>
              <a:rPr lang="en-US" sz="1700" dirty="0"/>
              <a:t>France had a long history of war with Great Britain and hoped to regain some of the territory it lost in 1763.</a:t>
            </a:r>
          </a:p>
          <a:p>
            <a:r>
              <a:rPr lang="en-US" sz="1700" dirty="0"/>
              <a:t>The victory at </a:t>
            </a:r>
            <a:r>
              <a:rPr lang="en-US" sz="1700" dirty="0">
                <a:solidFill>
                  <a:srgbClr val="FF0000"/>
                </a:solidFill>
              </a:rPr>
              <a:t>Saratoga</a:t>
            </a:r>
            <a:r>
              <a:rPr lang="en-US" sz="1700" dirty="0"/>
              <a:t>, along with Benjamin Franklin's skillful diplomacy, convinced France to support the United States openly.</a:t>
            </a:r>
          </a:p>
          <a:p>
            <a:endParaRPr lang="en-US" sz="1700"/>
          </a:p>
        </p:txBody>
      </p:sp>
      <p:sp>
        <p:nvSpPr>
          <p:cNvPr id="4" name="TextBox 3">
            <a:extLst>
              <a:ext uri="{FF2B5EF4-FFF2-40B4-BE49-F238E27FC236}">
                <a16:creationId xmlns:a16="http://schemas.microsoft.com/office/drawing/2014/main" id="{F5CD51B8-6566-28E4-FCB5-6B8B67A641D2}"/>
              </a:ext>
            </a:extLst>
          </p:cNvPr>
          <p:cNvSpPr txBox="1"/>
          <p:nvPr/>
        </p:nvSpPr>
        <p:spPr>
          <a:xfrm>
            <a:off x="6842760" y="649224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Don Troiani</a:t>
            </a:r>
          </a:p>
        </p:txBody>
      </p:sp>
    </p:spTree>
    <p:extLst>
      <p:ext uri="{BB962C8B-B14F-4D97-AF65-F5344CB8AC3E}">
        <p14:creationId xmlns:p14="http://schemas.microsoft.com/office/powerpoint/2010/main" val="3844294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91619057-03FB-21AC-AEED-0D58A9E89540}"/>
              </a:ext>
            </a:extLst>
          </p:cNvPr>
          <p:cNvPicPr>
            <a:picLocks noChangeAspect="1"/>
          </p:cNvPicPr>
          <p:nvPr/>
        </p:nvPicPr>
        <p:blipFill rotWithShape="1">
          <a:blip r:embed="rId3"/>
          <a:srcRect l="9157" r="14000" b="1"/>
          <a:stretch/>
        </p:blipFill>
        <p:spPr>
          <a:xfrm>
            <a:off x="2522356" y="10"/>
            <a:ext cx="9669642" cy="6857990"/>
          </a:xfrm>
          <a:prstGeom prst="rect">
            <a:avLst/>
          </a:prstGeom>
        </p:spPr>
      </p:pic>
      <p:sp>
        <p:nvSpPr>
          <p:cNvPr id="2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03C0D8-426B-7CB8-3ADA-6B9D85C8A7C6}"/>
              </a:ext>
            </a:extLst>
          </p:cNvPr>
          <p:cNvSpPr>
            <a:spLocks noGrp="1"/>
          </p:cNvSpPr>
          <p:nvPr>
            <p:ph type="title"/>
          </p:nvPr>
        </p:nvSpPr>
        <p:spPr>
          <a:xfrm>
            <a:off x="838200" y="365125"/>
            <a:ext cx="3822189" cy="1899912"/>
          </a:xfrm>
        </p:spPr>
        <p:txBody>
          <a:bodyPr>
            <a:normAutofit/>
          </a:bodyPr>
          <a:lstStyle/>
          <a:p>
            <a:r>
              <a:rPr lang="en-US" sz="4000"/>
              <a:t>A Treaty of Amity and Commerce</a:t>
            </a:r>
          </a:p>
        </p:txBody>
      </p:sp>
      <p:sp>
        <p:nvSpPr>
          <p:cNvPr id="3" name="Content Placeholder 2">
            <a:extLst>
              <a:ext uri="{FF2B5EF4-FFF2-40B4-BE49-F238E27FC236}">
                <a16:creationId xmlns:a16="http://schemas.microsoft.com/office/drawing/2014/main" id="{6AF58FAB-C118-19D9-FFBC-97B11614EFFD}"/>
              </a:ext>
            </a:extLst>
          </p:cNvPr>
          <p:cNvSpPr>
            <a:spLocks noGrp="1"/>
          </p:cNvSpPr>
          <p:nvPr>
            <p:ph idx="1"/>
          </p:nvPr>
        </p:nvSpPr>
        <p:spPr>
          <a:xfrm>
            <a:off x="838200" y="2434201"/>
            <a:ext cx="3822189" cy="3742762"/>
          </a:xfrm>
        </p:spPr>
        <p:txBody>
          <a:bodyPr vert="horz" lIns="91440" tIns="45720" rIns="91440" bIns="45720" rtlCol="0" anchor="t">
            <a:normAutofit/>
          </a:bodyPr>
          <a:lstStyle/>
          <a:p>
            <a:r>
              <a:rPr lang="en-US" sz="2000" dirty="0">
                <a:solidFill>
                  <a:srgbClr val="FF0000"/>
                </a:solidFill>
              </a:rPr>
              <a:t>Read</a:t>
            </a:r>
            <a:r>
              <a:rPr lang="en-US" sz="2000" dirty="0"/>
              <a:t> </a:t>
            </a:r>
            <a:r>
              <a:rPr lang="en-US" sz="2000" dirty="0">
                <a:hlinkClick r:id="rId4"/>
              </a:rPr>
              <a:t>The Treaty of Alliance with France</a:t>
            </a:r>
          </a:p>
          <a:p>
            <a:r>
              <a:rPr lang="en-US" sz="2000" dirty="0">
                <a:solidFill>
                  <a:srgbClr val="FF0000"/>
                </a:solidFill>
              </a:rPr>
              <a:t>Discuss:</a:t>
            </a:r>
            <a:r>
              <a:rPr lang="en-US" sz="2000" dirty="0"/>
              <a:t> What does France promise in the treaty? What does the United States promise?</a:t>
            </a:r>
          </a:p>
        </p:txBody>
      </p:sp>
    </p:spTree>
    <p:extLst>
      <p:ext uri="{BB962C8B-B14F-4D97-AF65-F5344CB8AC3E}">
        <p14:creationId xmlns:p14="http://schemas.microsoft.com/office/powerpoint/2010/main" val="3828120713"/>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8" ma:contentTypeDescription="Create a new document." ma:contentTypeScope="" ma:versionID="794113e266b32fb0d70d7ae2dd30478c">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957c7b666f945396924b7d25ff406f93"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2ad94-8a05-4b2b-a460-e2f326edf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07a600-a0f0-4922-adaa-ff6d68c60e13}" ma:internalName="TaxCatchAll" ma:showField="CatchAllData" ma:web="962a2ba3-4e85-4590-8cac-33237e5999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639bad-cfa9-4ce6-b936-580a309075cc">
      <Terms xmlns="http://schemas.microsoft.com/office/infopath/2007/PartnerControls"/>
    </lcf76f155ced4ddcb4097134ff3c332f>
    <TaxCatchAll xmlns="962a2ba3-4e85-4590-8cac-33237e5999cc" xsi:nil="true"/>
  </documentManagement>
</p:properties>
</file>

<file path=customXml/itemProps1.xml><?xml version="1.0" encoding="utf-8"?>
<ds:datastoreItem xmlns:ds="http://schemas.openxmlformats.org/officeDocument/2006/customXml" ds:itemID="{FB3825F3-42FC-426E-9BC5-80FD5901A77B}">
  <ds:schemaRefs>
    <ds:schemaRef ds:uri="http://schemas.microsoft.com/sharepoint/v3/contenttype/forms"/>
  </ds:schemaRefs>
</ds:datastoreItem>
</file>

<file path=customXml/itemProps2.xml><?xml version="1.0" encoding="utf-8"?>
<ds:datastoreItem xmlns:ds="http://schemas.openxmlformats.org/officeDocument/2006/customXml" ds:itemID="{54185878-D7C9-4E0E-9509-4739331574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973A7F-0549-4C79-B043-8A0905A1909B}">
  <ds:schemaRefs>
    <ds:schemaRef ds:uri="962a2ba3-4e85-4590-8cac-33237e5999cc"/>
    <ds:schemaRef ds:uri="99639bad-cfa9-4ce6-b936-580a309075c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17</Slides>
  <Notes>13</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Revolutionary Turning Points</vt:lpstr>
      <vt:lpstr>Inquiry Question:  What were some key turning points of the American Revolution and how did people feel about them?</vt:lpstr>
      <vt:lpstr>The War in 1777</vt:lpstr>
      <vt:lpstr>The War in 1777</vt:lpstr>
      <vt:lpstr>Animated Map</vt:lpstr>
      <vt:lpstr>The Battles of Saratoga</vt:lpstr>
      <vt:lpstr>Benedict Arnold: American Hero in 1777</vt:lpstr>
      <vt:lpstr>The Birth of an Alliance</vt:lpstr>
      <vt:lpstr>A Treaty of Amity and Commerce</vt:lpstr>
      <vt:lpstr>Marquis de Lafayette</vt:lpstr>
      <vt:lpstr>Tadeusz Kosciuszko</vt:lpstr>
      <vt:lpstr>Molly Pitcher</vt:lpstr>
      <vt:lpstr>Benedict Arnold: American Traitor in 1779</vt:lpstr>
      <vt:lpstr>The Culper Ring</vt:lpstr>
      <vt:lpstr>A Shared Victory</vt:lpstr>
      <vt:lpstr>Inquiry Question:  What were some key turning points of the American Revolution and how did people feel about them?</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revision>566</cp:revision>
  <dcterms:created xsi:type="dcterms:W3CDTF">2019-06-11T12:13:11Z</dcterms:created>
  <dcterms:modified xsi:type="dcterms:W3CDTF">2024-01-10T00:31:14Z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0x0101001968FF4A6ED4174B9CA6630ED60B7B10</vt:lpwstr>
  </property>
  <property fmtid="{D5CDD505-2E9C-101B-9397-08002B2CF9AE}" pid="3" name="MediaServiceImageTags">
    <vt:lpwstr/>
  </property>
</Properties>
</file>