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7" r:id="rId5"/>
    <p:sldId id="258" r:id="rId6"/>
    <p:sldId id="264" r:id="rId7"/>
    <p:sldId id="283" r:id="rId8"/>
    <p:sldId id="265" r:id="rId9"/>
    <p:sldId id="284" r:id="rId10"/>
    <p:sldId id="259" r:id="rId11"/>
    <p:sldId id="285" r:id="rId12"/>
    <p:sldId id="286" r:id="rId13"/>
    <p:sldId id="288" r:id="rId14"/>
    <p:sldId id="287" r:id="rId15"/>
    <p:sldId id="289" r:id="rId16"/>
    <p:sldId id="291" r:id="rId17"/>
    <p:sldId id="293"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29DBAB-1223-A284-9FBA-46E26EB5657B}" name="Cady Barterian" initials="CB" userId="S::cbarterian@battlefields.org::425b8955-617a-4a00-8191-e8cb3411da2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D2192F-709E-A1DE-7FFE-703DDDE6E640}" v="2667" dt="2024-01-18T20:34:00.430"/>
    <p1510:client id="{9188FD5D-4DA0-D9BC-EF15-214904932C55}" v="35" dt="2024-01-18T17:10:07.879"/>
    <p1510:client id="{E1B058FA-F98A-519A-74DC-8381596118BB}" v="41" dt="2024-01-18T02:51:29.848"/>
    <p1510:client id="{F4C5C8C5-2E5E-0B0E-AF82-0CEAF9840EE5}" v="9" dt="2024-01-18T16:57:38.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78E9E9-289B-466B-9331-A3B7720EA02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AFC71E5-2E6A-4C74-B3FA-70B513063B30}">
      <dgm:prSet phldrT="[Text]" phldr="0"/>
      <dgm:spPr/>
      <dgm:t>
        <a:bodyPr/>
        <a:lstStyle/>
        <a:p>
          <a:r>
            <a:rPr lang="en-US" dirty="0">
              <a:latin typeface="Georgia"/>
            </a:rPr>
            <a:t>Preamble</a:t>
          </a:r>
          <a:endParaRPr lang="en-US" dirty="0"/>
        </a:p>
      </dgm:t>
    </dgm:pt>
    <dgm:pt modelId="{6FF59E02-934A-41A6-92A1-F1D8DF109682}" type="parTrans" cxnId="{A8C62D5E-DC26-45F1-80CA-9F1FFE137938}">
      <dgm:prSet/>
      <dgm:spPr/>
      <dgm:t>
        <a:bodyPr/>
        <a:lstStyle/>
        <a:p>
          <a:endParaRPr lang="en-US"/>
        </a:p>
      </dgm:t>
    </dgm:pt>
    <dgm:pt modelId="{BF6F7DA1-A648-4169-A72B-EBDA7814759D}" type="sibTrans" cxnId="{A8C62D5E-DC26-45F1-80CA-9F1FFE137938}">
      <dgm:prSet/>
      <dgm:spPr/>
      <dgm:t>
        <a:bodyPr/>
        <a:lstStyle/>
        <a:p>
          <a:endParaRPr lang="en-US"/>
        </a:p>
      </dgm:t>
    </dgm:pt>
    <dgm:pt modelId="{53789632-95BC-4170-BDEB-7A68B688F387}">
      <dgm:prSet phldrT="[Text]" phldr="0"/>
      <dgm:spPr/>
      <dgm:t>
        <a:bodyPr/>
        <a:lstStyle/>
        <a:p>
          <a:pPr rtl="0"/>
          <a:r>
            <a:rPr lang="en-US" dirty="0">
              <a:solidFill>
                <a:srgbClr val="003F77"/>
              </a:solidFill>
              <a:latin typeface="Georgia"/>
            </a:rPr>
            <a:t>Outlined the rights of man and the right for the colonists to fight for their cause. The words of the preamble were meant to unite Americans under a realization that the future could be brighter if they continued to fight.</a:t>
          </a:r>
          <a:endParaRPr lang="en-US" dirty="0"/>
        </a:p>
      </dgm:t>
    </dgm:pt>
    <dgm:pt modelId="{435D673A-5F95-4B97-AC9E-F0607B42067A}" type="parTrans" cxnId="{A1A6632B-46D0-488A-B87C-2095B0C4DA68}">
      <dgm:prSet/>
      <dgm:spPr/>
      <dgm:t>
        <a:bodyPr/>
        <a:lstStyle/>
        <a:p>
          <a:endParaRPr lang="en-US"/>
        </a:p>
      </dgm:t>
    </dgm:pt>
    <dgm:pt modelId="{E02CE8D4-33BA-44C9-A4F2-3CC02F78F527}" type="sibTrans" cxnId="{A1A6632B-46D0-488A-B87C-2095B0C4DA68}">
      <dgm:prSet/>
      <dgm:spPr/>
      <dgm:t>
        <a:bodyPr/>
        <a:lstStyle/>
        <a:p>
          <a:endParaRPr lang="en-US"/>
        </a:p>
      </dgm:t>
    </dgm:pt>
    <dgm:pt modelId="{885CE117-0A77-4945-A030-5ED023DA4864}">
      <dgm:prSet phldrT="[Text]" phldr="0"/>
      <dgm:spPr/>
      <dgm:t>
        <a:bodyPr/>
        <a:lstStyle/>
        <a:p>
          <a:pPr rtl="0"/>
          <a:r>
            <a:rPr lang="en-US" dirty="0">
              <a:latin typeface="Georgia"/>
            </a:rPr>
            <a:t>Second section</a:t>
          </a:r>
          <a:endParaRPr lang="en-US" dirty="0"/>
        </a:p>
      </dgm:t>
    </dgm:pt>
    <dgm:pt modelId="{80BCBAF3-4EC1-4FF0-87B3-9EA2A4BBDA3C}" type="parTrans" cxnId="{45256126-DF77-4795-93AE-1CBC8C76D556}">
      <dgm:prSet/>
      <dgm:spPr/>
      <dgm:t>
        <a:bodyPr/>
        <a:lstStyle/>
        <a:p>
          <a:endParaRPr lang="en-US"/>
        </a:p>
      </dgm:t>
    </dgm:pt>
    <dgm:pt modelId="{9E9D81DA-687F-43CA-8790-E3B7A3C3E291}" type="sibTrans" cxnId="{45256126-DF77-4795-93AE-1CBC8C76D556}">
      <dgm:prSet/>
      <dgm:spPr/>
      <dgm:t>
        <a:bodyPr/>
        <a:lstStyle/>
        <a:p>
          <a:endParaRPr lang="en-US"/>
        </a:p>
      </dgm:t>
    </dgm:pt>
    <dgm:pt modelId="{57944C10-82C6-4204-ACD5-0D408062F256}">
      <dgm:prSet phldrT="[Text]" phldr="0"/>
      <dgm:spPr/>
      <dgm:t>
        <a:bodyPr/>
        <a:lstStyle/>
        <a:p>
          <a:pPr rtl="0"/>
          <a:r>
            <a:rPr lang="en-US" dirty="0">
              <a:solidFill>
                <a:srgbClr val="003F77"/>
              </a:solidFill>
              <a:latin typeface="Georgia"/>
            </a:rPr>
            <a:t>Outlined the grievances against King George III to remind everyone of the tyranny that the King exercised over the colonists and thereby justify their fighting.</a:t>
          </a:r>
          <a:endParaRPr lang="en-US" dirty="0"/>
        </a:p>
      </dgm:t>
    </dgm:pt>
    <dgm:pt modelId="{EF69B85E-AA4E-43EF-9FF9-19D7A4343E55}" type="parTrans" cxnId="{7F57AF9A-EA9E-4872-BAA7-4FE2DCEA1CA8}">
      <dgm:prSet/>
      <dgm:spPr/>
      <dgm:t>
        <a:bodyPr/>
        <a:lstStyle/>
        <a:p>
          <a:endParaRPr lang="en-US"/>
        </a:p>
      </dgm:t>
    </dgm:pt>
    <dgm:pt modelId="{04D57CAF-4C59-4003-9C30-A641CCAFAEDF}" type="sibTrans" cxnId="{7F57AF9A-EA9E-4872-BAA7-4FE2DCEA1CA8}">
      <dgm:prSet/>
      <dgm:spPr/>
      <dgm:t>
        <a:bodyPr/>
        <a:lstStyle/>
        <a:p>
          <a:endParaRPr lang="en-US"/>
        </a:p>
      </dgm:t>
    </dgm:pt>
    <dgm:pt modelId="{B11EE420-74A9-4F3F-94F9-BCBDB2413B9A}">
      <dgm:prSet phldrT="[Text]" phldr="0"/>
      <dgm:spPr/>
      <dgm:t>
        <a:bodyPr/>
        <a:lstStyle/>
        <a:p>
          <a:pPr rtl="0"/>
          <a:r>
            <a:rPr lang="en-US" dirty="0">
              <a:latin typeface="Georgia"/>
            </a:rPr>
            <a:t>Third section</a:t>
          </a:r>
          <a:endParaRPr lang="en-US" dirty="0"/>
        </a:p>
      </dgm:t>
    </dgm:pt>
    <dgm:pt modelId="{6AC4E457-1A06-4A26-B602-6082DA7D6BB4}" type="parTrans" cxnId="{680793EF-5043-46CD-B26D-C34301132E0F}">
      <dgm:prSet/>
      <dgm:spPr/>
      <dgm:t>
        <a:bodyPr/>
        <a:lstStyle/>
        <a:p>
          <a:endParaRPr lang="en-US"/>
        </a:p>
      </dgm:t>
    </dgm:pt>
    <dgm:pt modelId="{F5DFE7F7-FD6B-45B0-86AC-B4A71D8DE088}" type="sibTrans" cxnId="{680793EF-5043-46CD-B26D-C34301132E0F}">
      <dgm:prSet/>
      <dgm:spPr/>
      <dgm:t>
        <a:bodyPr/>
        <a:lstStyle/>
        <a:p>
          <a:endParaRPr lang="en-US"/>
        </a:p>
      </dgm:t>
    </dgm:pt>
    <dgm:pt modelId="{0CDE13C2-95D4-4F9C-9B4F-0A46C7D8E385}">
      <dgm:prSet phldrT="[Text]" phldr="0"/>
      <dgm:spPr/>
      <dgm:t>
        <a:bodyPr/>
        <a:lstStyle/>
        <a:p>
          <a:pPr rtl="0"/>
          <a:r>
            <a:rPr lang="en-US" dirty="0">
              <a:solidFill>
                <a:srgbClr val="003F77"/>
              </a:solidFill>
              <a:latin typeface="Georgia"/>
            </a:rPr>
            <a:t>Declared the thirteen colonies as free and independent states.</a:t>
          </a:r>
          <a:endParaRPr lang="en-US" dirty="0"/>
        </a:p>
      </dgm:t>
    </dgm:pt>
    <dgm:pt modelId="{1461F865-8F93-4561-99CD-41AD9755B910}" type="parTrans" cxnId="{4EA13FC9-CA10-4BBE-B3B3-A52F2FE6F253}">
      <dgm:prSet/>
      <dgm:spPr/>
      <dgm:t>
        <a:bodyPr/>
        <a:lstStyle/>
        <a:p>
          <a:endParaRPr lang="en-US"/>
        </a:p>
      </dgm:t>
    </dgm:pt>
    <dgm:pt modelId="{4D49270C-2DF0-4DF8-97B7-691C5402A3A1}" type="sibTrans" cxnId="{4EA13FC9-CA10-4BBE-B3B3-A52F2FE6F253}">
      <dgm:prSet/>
      <dgm:spPr/>
      <dgm:t>
        <a:bodyPr/>
        <a:lstStyle/>
        <a:p>
          <a:endParaRPr lang="en-US"/>
        </a:p>
      </dgm:t>
    </dgm:pt>
    <dgm:pt modelId="{03F19A02-D25D-4F47-8898-34C05559DECB}" type="pres">
      <dgm:prSet presAssocID="{A278E9E9-289B-466B-9331-A3B7720EA02A}" presName="Name0" presStyleCnt="0">
        <dgm:presLayoutVars>
          <dgm:dir/>
          <dgm:animLvl val="lvl"/>
          <dgm:resizeHandles val="exact"/>
        </dgm:presLayoutVars>
      </dgm:prSet>
      <dgm:spPr/>
    </dgm:pt>
    <dgm:pt modelId="{E792F5BE-F0D4-49B7-A5C5-190FEA5DC0B8}" type="pres">
      <dgm:prSet presAssocID="{AAFC71E5-2E6A-4C74-B3FA-70B513063B30}" presName="composite" presStyleCnt="0"/>
      <dgm:spPr/>
    </dgm:pt>
    <dgm:pt modelId="{F3DAE461-86BA-48F0-8069-9F1A1AA99160}" type="pres">
      <dgm:prSet presAssocID="{AAFC71E5-2E6A-4C74-B3FA-70B513063B30}" presName="parTx" presStyleLbl="alignNode1" presStyleIdx="0" presStyleCnt="3">
        <dgm:presLayoutVars>
          <dgm:chMax val="0"/>
          <dgm:chPref val="0"/>
          <dgm:bulletEnabled val="1"/>
        </dgm:presLayoutVars>
      </dgm:prSet>
      <dgm:spPr/>
    </dgm:pt>
    <dgm:pt modelId="{46396939-CEC9-4BE1-BE17-C6C260FB3C15}" type="pres">
      <dgm:prSet presAssocID="{AAFC71E5-2E6A-4C74-B3FA-70B513063B30}" presName="desTx" presStyleLbl="alignAccFollowNode1" presStyleIdx="0" presStyleCnt="3">
        <dgm:presLayoutVars>
          <dgm:bulletEnabled val="1"/>
        </dgm:presLayoutVars>
      </dgm:prSet>
      <dgm:spPr/>
    </dgm:pt>
    <dgm:pt modelId="{EB097189-7C79-466C-B075-425E8EC2366D}" type="pres">
      <dgm:prSet presAssocID="{BF6F7DA1-A648-4169-A72B-EBDA7814759D}" presName="space" presStyleCnt="0"/>
      <dgm:spPr/>
    </dgm:pt>
    <dgm:pt modelId="{AE549491-22F3-4647-9AB3-E63D39C22696}" type="pres">
      <dgm:prSet presAssocID="{885CE117-0A77-4945-A030-5ED023DA4864}" presName="composite" presStyleCnt="0"/>
      <dgm:spPr/>
    </dgm:pt>
    <dgm:pt modelId="{BBDE217E-F73B-4D73-8F93-AE7C598B2CEE}" type="pres">
      <dgm:prSet presAssocID="{885CE117-0A77-4945-A030-5ED023DA4864}" presName="parTx" presStyleLbl="alignNode1" presStyleIdx="1" presStyleCnt="3">
        <dgm:presLayoutVars>
          <dgm:chMax val="0"/>
          <dgm:chPref val="0"/>
          <dgm:bulletEnabled val="1"/>
        </dgm:presLayoutVars>
      </dgm:prSet>
      <dgm:spPr/>
    </dgm:pt>
    <dgm:pt modelId="{69A65050-42DA-4451-8D33-E1F0EC49C0D1}" type="pres">
      <dgm:prSet presAssocID="{885CE117-0A77-4945-A030-5ED023DA4864}" presName="desTx" presStyleLbl="alignAccFollowNode1" presStyleIdx="1" presStyleCnt="3">
        <dgm:presLayoutVars>
          <dgm:bulletEnabled val="1"/>
        </dgm:presLayoutVars>
      </dgm:prSet>
      <dgm:spPr/>
    </dgm:pt>
    <dgm:pt modelId="{F027880F-9281-41B1-93B0-0E41EEFB1E14}" type="pres">
      <dgm:prSet presAssocID="{9E9D81DA-687F-43CA-8790-E3B7A3C3E291}" presName="space" presStyleCnt="0"/>
      <dgm:spPr/>
    </dgm:pt>
    <dgm:pt modelId="{CB56A6A4-CEDB-43D0-A9A0-7E7CD209000B}" type="pres">
      <dgm:prSet presAssocID="{B11EE420-74A9-4F3F-94F9-BCBDB2413B9A}" presName="composite" presStyleCnt="0"/>
      <dgm:spPr/>
    </dgm:pt>
    <dgm:pt modelId="{CD49704E-1326-4C2D-BD16-B3393F3DB7D4}" type="pres">
      <dgm:prSet presAssocID="{B11EE420-74A9-4F3F-94F9-BCBDB2413B9A}" presName="parTx" presStyleLbl="alignNode1" presStyleIdx="2" presStyleCnt="3">
        <dgm:presLayoutVars>
          <dgm:chMax val="0"/>
          <dgm:chPref val="0"/>
          <dgm:bulletEnabled val="1"/>
        </dgm:presLayoutVars>
      </dgm:prSet>
      <dgm:spPr/>
    </dgm:pt>
    <dgm:pt modelId="{E18241E1-7CA0-40ED-A0EC-C0543DF18F92}" type="pres">
      <dgm:prSet presAssocID="{B11EE420-74A9-4F3F-94F9-BCBDB2413B9A}" presName="desTx" presStyleLbl="alignAccFollowNode1" presStyleIdx="2" presStyleCnt="3">
        <dgm:presLayoutVars>
          <dgm:bulletEnabled val="1"/>
        </dgm:presLayoutVars>
      </dgm:prSet>
      <dgm:spPr/>
    </dgm:pt>
  </dgm:ptLst>
  <dgm:cxnLst>
    <dgm:cxn modelId="{2A89E202-D4E5-4F26-8CC7-9EFFC10FCC77}" type="presOf" srcId="{A278E9E9-289B-466B-9331-A3B7720EA02A}" destId="{03F19A02-D25D-4F47-8898-34C05559DECB}" srcOrd="0" destOrd="0" presId="urn:microsoft.com/office/officeart/2005/8/layout/hList1"/>
    <dgm:cxn modelId="{45256126-DF77-4795-93AE-1CBC8C76D556}" srcId="{A278E9E9-289B-466B-9331-A3B7720EA02A}" destId="{885CE117-0A77-4945-A030-5ED023DA4864}" srcOrd="1" destOrd="0" parTransId="{80BCBAF3-4EC1-4FF0-87B3-9EA2A4BBDA3C}" sibTransId="{9E9D81DA-687F-43CA-8790-E3B7A3C3E291}"/>
    <dgm:cxn modelId="{A1A6632B-46D0-488A-B87C-2095B0C4DA68}" srcId="{AAFC71E5-2E6A-4C74-B3FA-70B513063B30}" destId="{53789632-95BC-4170-BDEB-7A68B688F387}" srcOrd="0" destOrd="0" parTransId="{435D673A-5F95-4B97-AC9E-F0607B42067A}" sibTransId="{E02CE8D4-33BA-44C9-A4F2-3CC02F78F527}"/>
    <dgm:cxn modelId="{E971E32C-A41B-4624-A557-AFA9132EBEDD}" type="presOf" srcId="{AAFC71E5-2E6A-4C74-B3FA-70B513063B30}" destId="{F3DAE461-86BA-48F0-8069-9F1A1AA99160}" srcOrd="0" destOrd="0" presId="urn:microsoft.com/office/officeart/2005/8/layout/hList1"/>
    <dgm:cxn modelId="{A8C62D5E-DC26-45F1-80CA-9F1FFE137938}" srcId="{A278E9E9-289B-466B-9331-A3B7720EA02A}" destId="{AAFC71E5-2E6A-4C74-B3FA-70B513063B30}" srcOrd="0" destOrd="0" parTransId="{6FF59E02-934A-41A6-92A1-F1D8DF109682}" sibTransId="{BF6F7DA1-A648-4169-A72B-EBDA7814759D}"/>
    <dgm:cxn modelId="{7F57AF9A-EA9E-4872-BAA7-4FE2DCEA1CA8}" srcId="{885CE117-0A77-4945-A030-5ED023DA4864}" destId="{57944C10-82C6-4204-ACD5-0D408062F256}" srcOrd="0" destOrd="0" parTransId="{EF69B85E-AA4E-43EF-9FF9-19D7A4343E55}" sibTransId="{04D57CAF-4C59-4003-9C30-A641CCAFAEDF}"/>
    <dgm:cxn modelId="{F4DF2CA5-C4C2-489D-A641-652F809C279C}" type="presOf" srcId="{53789632-95BC-4170-BDEB-7A68B688F387}" destId="{46396939-CEC9-4BE1-BE17-C6C260FB3C15}" srcOrd="0" destOrd="0" presId="urn:microsoft.com/office/officeart/2005/8/layout/hList1"/>
    <dgm:cxn modelId="{D27989AD-C5BB-4F8D-860E-A00AE66DC337}" type="presOf" srcId="{57944C10-82C6-4204-ACD5-0D408062F256}" destId="{69A65050-42DA-4451-8D33-E1F0EC49C0D1}" srcOrd="0" destOrd="0" presId="urn:microsoft.com/office/officeart/2005/8/layout/hList1"/>
    <dgm:cxn modelId="{34F0E8BD-C45C-4603-A702-5B34736C766D}" type="presOf" srcId="{885CE117-0A77-4945-A030-5ED023DA4864}" destId="{BBDE217E-F73B-4D73-8F93-AE7C598B2CEE}" srcOrd="0" destOrd="0" presId="urn:microsoft.com/office/officeart/2005/8/layout/hList1"/>
    <dgm:cxn modelId="{4EA13FC9-CA10-4BBE-B3B3-A52F2FE6F253}" srcId="{B11EE420-74A9-4F3F-94F9-BCBDB2413B9A}" destId="{0CDE13C2-95D4-4F9C-9B4F-0A46C7D8E385}" srcOrd="0" destOrd="0" parTransId="{1461F865-8F93-4561-99CD-41AD9755B910}" sibTransId="{4D49270C-2DF0-4DF8-97B7-691C5402A3A1}"/>
    <dgm:cxn modelId="{E87B98D1-D903-4E35-81F3-465BF07851F2}" type="presOf" srcId="{B11EE420-74A9-4F3F-94F9-BCBDB2413B9A}" destId="{CD49704E-1326-4C2D-BD16-B3393F3DB7D4}" srcOrd="0" destOrd="0" presId="urn:microsoft.com/office/officeart/2005/8/layout/hList1"/>
    <dgm:cxn modelId="{2730DDD4-B3C5-40FB-99BE-D4B251FFA4BB}" type="presOf" srcId="{0CDE13C2-95D4-4F9C-9B4F-0A46C7D8E385}" destId="{E18241E1-7CA0-40ED-A0EC-C0543DF18F92}" srcOrd="0" destOrd="0" presId="urn:microsoft.com/office/officeart/2005/8/layout/hList1"/>
    <dgm:cxn modelId="{680793EF-5043-46CD-B26D-C34301132E0F}" srcId="{A278E9E9-289B-466B-9331-A3B7720EA02A}" destId="{B11EE420-74A9-4F3F-94F9-BCBDB2413B9A}" srcOrd="2" destOrd="0" parTransId="{6AC4E457-1A06-4A26-B602-6082DA7D6BB4}" sibTransId="{F5DFE7F7-FD6B-45B0-86AC-B4A71D8DE088}"/>
    <dgm:cxn modelId="{4F63DE82-E0E5-4360-9276-169E5357F3AA}" type="presParOf" srcId="{03F19A02-D25D-4F47-8898-34C05559DECB}" destId="{E792F5BE-F0D4-49B7-A5C5-190FEA5DC0B8}" srcOrd="0" destOrd="0" presId="urn:microsoft.com/office/officeart/2005/8/layout/hList1"/>
    <dgm:cxn modelId="{B4817DD2-EE97-4406-B443-FC6FF411A8E2}" type="presParOf" srcId="{E792F5BE-F0D4-49B7-A5C5-190FEA5DC0B8}" destId="{F3DAE461-86BA-48F0-8069-9F1A1AA99160}" srcOrd="0" destOrd="0" presId="urn:microsoft.com/office/officeart/2005/8/layout/hList1"/>
    <dgm:cxn modelId="{060E4778-094C-4163-91FA-189A29CA92B5}" type="presParOf" srcId="{E792F5BE-F0D4-49B7-A5C5-190FEA5DC0B8}" destId="{46396939-CEC9-4BE1-BE17-C6C260FB3C15}" srcOrd="1" destOrd="0" presId="urn:microsoft.com/office/officeart/2005/8/layout/hList1"/>
    <dgm:cxn modelId="{30D2E5C6-934C-49B0-B83B-5AE974CA1D1D}" type="presParOf" srcId="{03F19A02-D25D-4F47-8898-34C05559DECB}" destId="{EB097189-7C79-466C-B075-425E8EC2366D}" srcOrd="1" destOrd="0" presId="urn:microsoft.com/office/officeart/2005/8/layout/hList1"/>
    <dgm:cxn modelId="{4E2446DA-0E08-43E9-8EAA-65229C6A76F9}" type="presParOf" srcId="{03F19A02-D25D-4F47-8898-34C05559DECB}" destId="{AE549491-22F3-4647-9AB3-E63D39C22696}" srcOrd="2" destOrd="0" presId="urn:microsoft.com/office/officeart/2005/8/layout/hList1"/>
    <dgm:cxn modelId="{8796F561-AE91-40DE-A7A1-0A98C79B81A5}" type="presParOf" srcId="{AE549491-22F3-4647-9AB3-E63D39C22696}" destId="{BBDE217E-F73B-4D73-8F93-AE7C598B2CEE}" srcOrd="0" destOrd="0" presId="urn:microsoft.com/office/officeart/2005/8/layout/hList1"/>
    <dgm:cxn modelId="{EE3BFCF5-34FA-41EC-B6CD-D823FE6FF8AA}" type="presParOf" srcId="{AE549491-22F3-4647-9AB3-E63D39C22696}" destId="{69A65050-42DA-4451-8D33-E1F0EC49C0D1}" srcOrd="1" destOrd="0" presId="urn:microsoft.com/office/officeart/2005/8/layout/hList1"/>
    <dgm:cxn modelId="{EC5ECEF1-F0AC-477E-BDAF-74463D79BD67}" type="presParOf" srcId="{03F19A02-D25D-4F47-8898-34C05559DECB}" destId="{F027880F-9281-41B1-93B0-0E41EEFB1E14}" srcOrd="3" destOrd="0" presId="urn:microsoft.com/office/officeart/2005/8/layout/hList1"/>
    <dgm:cxn modelId="{6F4CB94D-29CB-4A43-8EEB-B3E12E65759C}" type="presParOf" srcId="{03F19A02-D25D-4F47-8898-34C05559DECB}" destId="{CB56A6A4-CEDB-43D0-A9A0-7E7CD209000B}" srcOrd="4" destOrd="0" presId="urn:microsoft.com/office/officeart/2005/8/layout/hList1"/>
    <dgm:cxn modelId="{94FB8CFE-CD89-4F59-9B1C-7FA1607CAD55}" type="presParOf" srcId="{CB56A6A4-CEDB-43D0-A9A0-7E7CD209000B}" destId="{CD49704E-1326-4C2D-BD16-B3393F3DB7D4}" srcOrd="0" destOrd="0" presId="urn:microsoft.com/office/officeart/2005/8/layout/hList1"/>
    <dgm:cxn modelId="{FB8EBFB9-EE6D-4487-A7A1-E33C7C165DB7}" type="presParOf" srcId="{CB56A6A4-CEDB-43D0-A9A0-7E7CD209000B}" destId="{E18241E1-7CA0-40ED-A0EC-C0543DF18F9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46C150-A611-4028-9291-C7282160212D}"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06BFC8D5-6CAF-46E6-A891-17BC5115A66F}">
      <dgm:prSet phldr="0"/>
      <dgm:spPr/>
      <dgm:t>
        <a:bodyPr/>
        <a:lstStyle/>
        <a:p>
          <a:pPr rtl="0"/>
          <a:r>
            <a:rPr lang="en-US" b="0" dirty="0">
              <a:solidFill>
                <a:schemeClr val="tx1"/>
              </a:solidFill>
              <a:latin typeface="Georgia"/>
            </a:rPr>
            <a:t>"</a:t>
          </a:r>
          <a:r>
            <a:rPr lang="en-US" b="0" dirty="0"/>
            <a:t>On Wednesday last the Congress's Declaration of Independence of the United States of America was read at the head of each brigade of the Continental army posted in and near New York, and every where received with loud huzzas, and the utmost demonstrations of joy</a:t>
          </a:r>
          <a:r>
            <a:rPr lang="en-US" b="0" dirty="0">
              <a:solidFill>
                <a:schemeClr val="tx1"/>
              </a:solidFill>
              <a:latin typeface="Georgia"/>
            </a:rPr>
            <a:t>..."</a:t>
          </a:r>
          <a:endParaRPr lang="en-US" dirty="0">
            <a:solidFill>
              <a:schemeClr val="tx1"/>
            </a:solidFill>
          </a:endParaRPr>
        </a:p>
      </dgm:t>
    </dgm:pt>
    <dgm:pt modelId="{9DC3A372-48EB-49C5-B243-1D2BE0FAE175}" type="parTrans" cxnId="{C1112FA6-18D8-414A-8FAE-AEC9D36E449E}">
      <dgm:prSet/>
      <dgm:spPr/>
      <dgm:t>
        <a:bodyPr/>
        <a:lstStyle/>
        <a:p>
          <a:endParaRPr lang="en-US"/>
        </a:p>
      </dgm:t>
    </dgm:pt>
    <dgm:pt modelId="{2D3C8D27-7276-44BE-8FC7-0E3EF6883E0A}" type="sibTrans" cxnId="{C1112FA6-18D8-414A-8FAE-AEC9D36E449E}">
      <dgm:prSet/>
      <dgm:spPr/>
      <dgm:t>
        <a:bodyPr/>
        <a:lstStyle/>
        <a:p>
          <a:endParaRPr lang="en-US"/>
        </a:p>
      </dgm:t>
    </dgm:pt>
    <dgm:pt modelId="{1D4C2DCF-51EE-4B04-8212-6EC107776FFD}">
      <dgm:prSet phldr="0"/>
      <dgm:spPr/>
      <dgm:t>
        <a:bodyPr/>
        <a:lstStyle/>
        <a:p>
          <a:pPr rtl="0"/>
          <a:r>
            <a:rPr lang="en-US" dirty="0">
              <a:solidFill>
                <a:schemeClr val="tx1"/>
              </a:solidFill>
              <a:latin typeface="Georgia"/>
              <a:cs typeface="Arial"/>
            </a:rPr>
            <a:t>"</a:t>
          </a:r>
          <a:r>
            <a:rPr lang="en-US" dirty="0"/>
            <a:t>And surely the Declaration of the American Congress is an insult offered to every one who bears the name of Briton</a:t>
          </a:r>
          <a:r>
            <a:rPr lang="en-US" dirty="0">
              <a:solidFill>
                <a:schemeClr val="tx1"/>
              </a:solidFill>
              <a:latin typeface="Georgia"/>
              <a:cs typeface="Arial"/>
            </a:rPr>
            <a:t>."</a:t>
          </a:r>
        </a:p>
      </dgm:t>
    </dgm:pt>
    <dgm:pt modelId="{23D32833-C66C-4317-8AC9-6DD3B377C9FD}" type="parTrans" cxnId="{C1E43063-AE78-4F2D-B9C5-28180CBECC33}">
      <dgm:prSet/>
      <dgm:spPr/>
    </dgm:pt>
    <dgm:pt modelId="{AC9BF158-4DC3-453C-A060-9C95EF1EF2F4}" type="sibTrans" cxnId="{C1E43063-AE78-4F2D-B9C5-28180CBECC33}">
      <dgm:prSet/>
      <dgm:spPr/>
    </dgm:pt>
    <dgm:pt modelId="{ECB80955-D0BA-49D0-B5CB-90603B3DF68D}" type="pres">
      <dgm:prSet presAssocID="{9F46C150-A611-4028-9291-C7282160212D}" presName="hierChild1" presStyleCnt="0">
        <dgm:presLayoutVars>
          <dgm:chPref val="1"/>
          <dgm:dir/>
          <dgm:animOne val="branch"/>
          <dgm:animLvl val="lvl"/>
          <dgm:resizeHandles/>
        </dgm:presLayoutVars>
      </dgm:prSet>
      <dgm:spPr/>
    </dgm:pt>
    <dgm:pt modelId="{F4E7FD1B-B4A5-4D80-8032-BD7096DA9D83}" type="pres">
      <dgm:prSet presAssocID="{06BFC8D5-6CAF-46E6-A891-17BC5115A66F}" presName="hierRoot1" presStyleCnt="0"/>
      <dgm:spPr/>
    </dgm:pt>
    <dgm:pt modelId="{0E23DF1C-9F2C-410A-AD68-F6B1CA57DD8B}" type="pres">
      <dgm:prSet presAssocID="{06BFC8D5-6CAF-46E6-A891-17BC5115A66F}" presName="composite" presStyleCnt="0"/>
      <dgm:spPr/>
    </dgm:pt>
    <dgm:pt modelId="{E1239BEC-6523-4B40-88DE-7CDC59CC7E6E}" type="pres">
      <dgm:prSet presAssocID="{06BFC8D5-6CAF-46E6-A891-17BC5115A66F}" presName="background" presStyleLbl="node0" presStyleIdx="0" presStyleCnt="2"/>
      <dgm:spPr/>
    </dgm:pt>
    <dgm:pt modelId="{CA17A2AB-8748-48A2-9E7F-F9553F471AB6}" type="pres">
      <dgm:prSet presAssocID="{06BFC8D5-6CAF-46E6-A891-17BC5115A66F}" presName="text" presStyleLbl="fgAcc0" presStyleIdx="0" presStyleCnt="2">
        <dgm:presLayoutVars>
          <dgm:chPref val="3"/>
        </dgm:presLayoutVars>
      </dgm:prSet>
      <dgm:spPr/>
    </dgm:pt>
    <dgm:pt modelId="{CE40FF8D-E1B3-41BC-89EE-417150AE11B7}" type="pres">
      <dgm:prSet presAssocID="{06BFC8D5-6CAF-46E6-A891-17BC5115A66F}" presName="hierChild2" presStyleCnt="0"/>
      <dgm:spPr/>
    </dgm:pt>
    <dgm:pt modelId="{521BE286-F3A8-4F16-9113-5BD9A024F756}" type="pres">
      <dgm:prSet presAssocID="{1D4C2DCF-51EE-4B04-8212-6EC107776FFD}" presName="hierRoot1" presStyleCnt="0"/>
      <dgm:spPr/>
    </dgm:pt>
    <dgm:pt modelId="{A7926FCD-7C49-4608-BDC0-977371F5F751}" type="pres">
      <dgm:prSet presAssocID="{1D4C2DCF-51EE-4B04-8212-6EC107776FFD}" presName="composite" presStyleCnt="0"/>
      <dgm:spPr/>
    </dgm:pt>
    <dgm:pt modelId="{B547D6CD-2815-4F76-9087-72A7AD8781B0}" type="pres">
      <dgm:prSet presAssocID="{1D4C2DCF-51EE-4B04-8212-6EC107776FFD}" presName="background" presStyleLbl="node0" presStyleIdx="1" presStyleCnt="2"/>
      <dgm:spPr/>
    </dgm:pt>
    <dgm:pt modelId="{9695E97D-14E9-4867-8913-87FFCAA15CCC}" type="pres">
      <dgm:prSet presAssocID="{1D4C2DCF-51EE-4B04-8212-6EC107776FFD}" presName="text" presStyleLbl="fgAcc0" presStyleIdx="1" presStyleCnt="2">
        <dgm:presLayoutVars>
          <dgm:chPref val="3"/>
        </dgm:presLayoutVars>
      </dgm:prSet>
      <dgm:spPr/>
    </dgm:pt>
    <dgm:pt modelId="{E3AEE0E4-FBC4-4E14-8C52-BB5F0E738AF8}" type="pres">
      <dgm:prSet presAssocID="{1D4C2DCF-51EE-4B04-8212-6EC107776FFD}" presName="hierChild2" presStyleCnt="0"/>
      <dgm:spPr/>
    </dgm:pt>
  </dgm:ptLst>
  <dgm:cxnLst>
    <dgm:cxn modelId="{68C5E913-52FE-4933-AED0-317D4C7FADE6}" type="presOf" srcId="{06BFC8D5-6CAF-46E6-A891-17BC5115A66F}" destId="{CA17A2AB-8748-48A2-9E7F-F9553F471AB6}" srcOrd="0" destOrd="0" presId="urn:microsoft.com/office/officeart/2005/8/layout/hierarchy1"/>
    <dgm:cxn modelId="{3DFC915D-086A-428B-8D66-45DADE9C5861}" type="presOf" srcId="{1D4C2DCF-51EE-4B04-8212-6EC107776FFD}" destId="{9695E97D-14E9-4867-8913-87FFCAA15CCC}" srcOrd="0" destOrd="0" presId="urn:microsoft.com/office/officeart/2005/8/layout/hierarchy1"/>
    <dgm:cxn modelId="{C1E43063-AE78-4F2D-B9C5-28180CBECC33}" srcId="{9F46C150-A611-4028-9291-C7282160212D}" destId="{1D4C2DCF-51EE-4B04-8212-6EC107776FFD}" srcOrd="1" destOrd="0" parTransId="{23D32833-C66C-4317-8AC9-6DD3B377C9FD}" sibTransId="{AC9BF158-4DC3-453C-A060-9C95EF1EF2F4}"/>
    <dgm:cxn modelId="{C1112FA6-18D8-414A-8FAE-AEC9D36E449E}" srcId="{9F46C150-A611-4028-9291-C7282160212D}" destId="{06BFC8D5-6CAF-46E6-A891-17BC5115A66F}" srcOrd="0" destOrd="0" parTransId="{9DC3A372-48EB-49C5-B243-1D2BE0FAE175}" sibTransId="{2D3C8D27-7276-44BE-8FC7-0E3EF6883E0A}"/>
    <dgm:cxn modelId="{00D40ECF-D300-4789-97B8-AD350DE9FAE4}" type="presOf" srcId="{9F46C150-A611-4028-9291-C7282160212D}" destId="{ECB80955-D0BA-49D0-B5CB-90603B3DF68D}" srcOrd="0" destOrd="0" presId="urn:microsoft.com/office/officeart/2005/8/layout/hierarchy1"/>
    <dgm:cxn modelId="{5893971C-7862-4CDF-B7FB-44AB3A462409}" type="presParOf" srcId="{ECB80955-D0BA-49D0-B5CB-90603B3DF68D}" destId="{F4E7FD1B-B4A5-4D80-8032-BD7096DA9D83}" srcOrd="0" destOrd="0" presId="urn:microsoft.com/office/officeart/2005/8/layout/hierarchy1"/>
    <dgm:cxn modelId="{647BA9E7-B802-4855-A277-98396E05E476}" type="presParOf" srcId="{F4E7FD1B-B4A5-4D80-8032-BD7096DA9D83}" destId="{0E23DF1C-9F2C-410A-AD68-F6B1CA57DD8B}" srcOrd="0" destOrd="0" presId="urn:microsoft.com/office/officeart/2005/8/layout/hierarchy1"/>
    <dgm:cxn modelId="{813F8A49-84CD-42F4-BA3B-7591EECA8706}" type="presParOf" srcId="{0E23DF1C-9F2C-410A-AD68-F6B1CA57DD8B}" destId="{E1239BEC-6523-4B40-88DE-7CDC59CC7E6E}" srcOrd="0" destOrd="0" presId="urn:microsoft.com/office/officeart/2005/8/layout/hierarchy1"/>
    <dgm:cxn modelId="{B47E2B0A-3261-4E68-BE80-94E343E789C5}" type="presParOf" srcId="{0E23DF1C-9F2C-410A-AD68-F6B1CA57DD8B}" destId="{CA17A2AB-8748-48A2-9E7F-F9553F471AB6}" srcOrd="1" destOrd="0" presId="urn:microsoft.com/office/officeart/2005/8/layout/hierarchy1"/>
    <dgm:cxn modelId="{77016689-E1D8-46DB-A766-2AC5FC3BDD74}" type="presParOf" srcId="{F4E7FD1B-B4A5-4D80-8032-BD7096DA9D83}" destId="{CE40FF8D-E1B3-41BC-89EE-417150AE11B7}" srcOrd="1" destOrd="0" presId="urn:microsoft.com/office/officeart/2005/8/layout/hierarchy1"/>
    <dgm:cxn modelId="{010ED3D8-0A22-4351-8E3B-8A92DF0465F5}" type="presParOf" srcId="{ECB80955-D0BA-49D0-B5CB-90603B3DF68D}" destId="{521BE286-F3A8-4F16-9113-5BD9A024F756}" srcOrd="1" destOrd="0" presId="urn:microsoft.com/office/officeart/2005/8/layout/hierarchy1"/>
    <dgm:cxn modelId="{04C2672B-78AC-49D1-8272-2467638C70F6}" type="presParOf" srcId="{521BE286-F3A8-4F16-9113-5BD9A024F756}" destId="{A7926FCD-7C49-4608-BDC0-977371F5F751}" srcOrd="0" destOrd="0" presId="urn:microsoft.com/office/officeart/2005/8/layout/hierarchy1"/>
    <dgm:cxn modelId="{192AF76F-C567-41B9-A95C-D3712678D4AA}" type="presParOf" srcId="{A7926FCD-7C49-4608-BDC0-977371F5F751}" destId="{B547D6CD-2815-4F76-9087-72A7AD8781B0}" srcOrd="0" destOrd="0" presId="urn:microsoft.com/office/officeart/2005/8/layout/hierarchy1"/>
    <dgm:cxn modelId="{91C5C4D5-AC08-4737-AACB-6BCCD52B9241}" type="presParOf" srcId="{A7926FCD-7C49-4608-BDC0-977371F5F751}" destId="{9695E97D-14E9-4867-8913-87FFCAA15CCC}" srcOrd="1" destOrd="0" presId="urn:microsoft.com/office/officeart/2005/8/layout/hierarchy1"/>
    <dgm:cxn modelId="{29ED6508-1A30-466E-ADDB-DC35C29FEEC6}" type="presParOf" srcId="{521BE286-F3A8-4F16-9113-5BD9A024F756}" destId="{E3AEE0E4-FBC4-4E14-8C52-BB5F0E738AF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AE461-86BA-48F0-8069-9F1A1AA99160}">
      <dsp:nvSpPr>
        <dsp:cNvPr id="0" name=""/>
        <dsp:cNvSpPr/>
      </dsp:nvSpPr>
      <dsp:spPr>
        <a:xfrm>
          <a:off x="3122" y="61599"/>
          <a:ext cx="3044224"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Georgia"/>
            </a:rPr>
            <a:t>Preamble</a:t>
          </a:r>
          <a:endParaRPr lang="en-US" sz="2200" kern="1200" dirty="0"/>
        </a:p>
      </dsp:txBody>
      <dsp:txXfrm>
        <a:off x="3122" y="61599"/>
        <a:ext cx="3044224" cy="633600"/>
      </dsp:txXfrm>
    </dsp:sp>
    <dsp:sp modelId="{46396939-CEC9-4BE1-BE17-C6C260FB3C15}">
      <dsp:nvSpPr>
        <dsp:cNvPr id="0" name=""/>
        <dsp:cNvSpPr/>
      </dsp:nvSpPr>
      <dsp:spPr>
        <a:xfrm>
          <a:off x="3122" y="695199"/>
          <a:ext cx="3044224" cy="37441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a:solidFill>
                <a:srgbClr val="003F77"/>
              </a:solidFill>
              <a:latin typeface="Georgia"/>
            </a:rPr>
            <a:t>Outlined the rights of man and the right for the colonists to fight for their cause. The words of the preamble were meant to unite Americans under a realization that the future could be brighter if they continued to fight.</a:t>
          </a:r>
          <a:endParaRPr lang="en-US" sz="2200" kern="1200" dirty="0"/>
        </a:p>
      </dsp:txBody>
      <dsp:txXfrm>
        <a:off x="3122" y="695199"/>
        <a:ext cx="3044224" cy="3744180"/>
      </dsp:txXfrm>
    </dsp:sp>
    <dsp:sp modelId="{BBDE217E-F73B-4D73-8F93-AE7C598B2CEE}">
      <dsp:nvSpPr>
        <dsp:cNvPr id="0" name=""/>
        <dsp:cNvSpPr/>
      </dsp:nvSpPr>
      <dsp:spPr>
        <a:xfrm>
          <a:off x="3473537" y="61599"/>
          <a:ext cx="3044224"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Georgia"/>
            </a:rPr>
            <a:t>Second section</a:t>
          </a:r>
          <a:endParaRPr lang="en-US" sz="2200" kern="1200" dirty="0"/>
        </a:p>
      </dsp:txBody>
      <dsp:txXfrm>
        <a:off x="3473537" y="61599"/>
        <a:ext cx="3044224" cy="633600"/>
      </dsp:txXfrm>
    </dsp:sp>
    <dsp:sp modelId="{69A65050-42DA-4451-8D33-E1F0EC49C0D1}">
      <dsp:nvSpPr>
        <dsp:cNvPr id="0" name=""/>
        <dsp:cNvSpPr/>
      </dsp:nvSpPr>
      <dsp:spPr>
        <a:xfrm>
          <a:off x="3473537" y="695199"/>
          <a:ext cx="3044224" cy="37441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a:solidFill>
                <a:srgbClr val="003F77"/>
              </a:solidFill>
              <a:latin typeface="Georgia"/>
            </a:rPr>
            <a:t>Outlined the grievances against King George III to remind everyone of the tyranny that the King exercised over the colonists and thereby justify their fighting.</a:t>
          </a:r>
          <a:endParaRPr lang="en-US" sz="2200" kern="1200" dirty="0"/>
        </a:p>
      </dsp:txBody>
      <dsp:txXfrm>
        <a:off x="3473537" y="695199"/>
        <a:ext cx="3044224" cy="3744180"/>
      </dsp:txXfrm>
    </dsp:sp>
    <dsp:sp modelId="{CD49704E-1326-4C2D-BD16-B3393F3DB7D4}">
      <dsp:nvSpPr>
        <dsp:cNvPr id="0" name=""/>
        <dsp:cNvSpPr/>
      </dsp:nvSpPr>
      <dsp:spPr>
        <a:xfrm>
          <a:off x="6943953" y="61599"/>
          <a:ext cx="3044224"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Georgia"/>
            </a:rPr>
            <a:t>Third section</a:t>
          </a:r>
          <a:endParaRPr lang="en-US" sz="2200" kern="1200" dirty="0"/>
        </a:p>
      </dsp:txBody>
      <dsp:txXfrm>
        <a:off x="6943953" y="61599"/>
        <a:ext cx="3044224" cy="633600"/>
      </dsp:txXfrm>
    </dsp:sp>
    <dsp:sp modelId="{E18241E1-7CA0-40ED-A0EC-C0543DF18F92}">
      <dsp:nvSpPr>
        <dsp:cNvPr id="0" name=""/>
        <dsp:cNvSpPr/>
      </dsp:nvSpPr>
      <dsp:spPr>
        <a:xfrm>
          <a:off x="6943953" y="695199"/>
          <a:ext cx="3044224" cy="37441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a:solidFill>
                <a:srgbClr val="003F77"/>
              </a:solidFill>
              <a:latin typeface="Georgia"/>
            </a:rPr>
            <a:t>Declared the thirteen colonies as free and independent states.</a:t>
          </a:r>
          <a:endParaRPr lang="en-US" sz="2200" kern="1200" dirty="0"/>
        </a:p>
      </dsp:txBody>
      <dsp:txXfrm>
        <a:off x="6943953" y="695199"/>
        <a:ext cx="3044224" cy="3744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39BEC-6523-4B40-88DE-7CDC59CC7E6E}">
      <dsp:nvSpPr>
        <dsp:cNvPr id="0" name=""/>
        <dsp:cNvSpPr/>
      </dsp:nvSpPr>
      <dsp:spPr>
        <a:xfrm>
          <a:off x="1311" y="923697"/>
          <a:ext cx="4601813" cy="29221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A17A2AB-8748-48A2-9E7F-F9553F471AB6}">
      <dsp:nvSpPr>
        <dsp:cNvPr id="0" name=""/>
        <dsp:cNvSpPr/>
      </dsp:nvSpPr>
      <dsp:spPr>
        <a:xfrm>
          <a:off x="512623" y="1409444"/>
          <a:ext cx="4601813" cy="29221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0" kern="1200" dirty="0">
              <a:solidFill>
                <a:schemeClr val="tx1"/>
              </a:solidFill>
              <a:latin typeface="Georgia"/>
            </a:rPr>
            <a:t>"</a:t>
          </a:r>
          <a:r>
            <a:rPr lang="en-US" sz="2200" b="0" kern="1200" dirty="0"/>
            <a:t>On Wednesday last the Congress's Declaration of Independence of the United States of America was read at the head of each brigade of the Continental army posted in and near New York, and every where received with loud huzzas, and the utmost demonstrations of joy</a:t>
          </a:r>
          <a:r>
            <a:rPr lang="en-US" sz="2200" b="0" kern="1200" dirty="0">
              <a:solidFill>
                <a:schemeClr val="tx1"/>
              </a:solidFill>
              <a:latin typeface="Georgia"/>
            </a:rPr>
            <a:t>..."</a:t>
          </a:r>
          <a:endParaRPr lang="en-US" sz="2200" kern="1200" dirty="0">
            <a:solidFill>
              <a:schemeClr val="tx1"/>
            </a:solidFill>
          </a:endParaRPr>
        </a:p>
      </dsp:txBody>
      <dsp:txXfrm>
        <a:off x="598210" y="1495031"/>
        <a:ext cx="4430639" cy="2750977"/>
      </dsp:txXfrm>
    </dsp:sp>
    <dsp:sp modelId="{B547D6CD-2815-4F76-9087-72A7AD8781B0}">
      <dsp:nvSpPr>
        <dsp:cNvPr id="0" name=""/>
        <dsp:cNvSpPr/>
      </dsp:nvSpPr>
      <dsp:spPr>
        <a:xfrm>
          <a:off x="5625750" y="923697"/>
          <a:ext cx="4601813" cy="29221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695E97D-14E9-4867-8913-87FFCAA15CCC}">
      <dsp:nvSpPr>
        <dsp:cNvPr id="0" name=""/>
        <dsp:cNvSpPr/>
      </dsp:nvSpPr>
      <dsp:spPr>
        <a:xfrm>
          <a:off x="6137062" y="1409444"/>
          <a:ext cx="4601813" cy="29221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solidFill>
                <a:schemeClr val="tx1"/>
              </a:solidFill>
              <a:latin typeface="Georgia"/>
              <a:cs typeface="Arial"/>
            </a:rPr>
            <a:t>"</a:t>
          </a:r>
          <a:r>
            <a:rPr lang="en-US" sz="2200" kern="1200" dirty="0"/>
            <a:t>And surely the Declaration of the American Congress is an insult offered to every one who bears the name of Briton</a:t>
          </a:r>
          <a:r>
            <a:rPr lang="en-US" sz="2200" kern="1200" dirty="0">
              <a:solidFill>
                <a:schemeClr val="tx1"/>
              </a:solidFill>
              <a:latin typeface="Georgia"/>
              <a:cs typeface="Arial"/>
            </a:rPr>
            <a:t>."</a:t>
          </a:r>
        </a:p>
      </dsp:txBody>
      <dsp:txXfrm>
        <a:off x="6222649" y="1495031"/>
        <a:ext cx="4430639" cy="275097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D9E0DC-0ABA-4506-9F3E-5C478EE2EF54}" type="datetimeFigureOut">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67BD9-9305-4195-9F72-A6B6907BAB6C}" type="slidenum">
              <a:t>‹#›</a:t>
            </a:fld>
            <a:endParaRPr lang="en-US"/>
          </a:p>
        </p:txBody>
      </p:sp>
    </p:spTree>
    <p:extLst>
      <p:ext uri="{BB962C8B-B14F-4D97-AF65-F5344CB8AC3E}">
        <p14:creationId xmlns:p14="http://schemas.microsoft.com/office/powerpoint/2010/main" val="1766336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attlefields.org/learn/articles/declaration-constitution" TargetMode="External"/><Relationship Id="rId7" Type="http://schemas.openxmlformats.org/officeDocument/2006/relationships/hyperlink" Target="https://www.battlefields.org/learn/biographies/abraham-lincol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battlefields.org/node/6400" TargetMode="External"/><Relationship Id="rId5" Type="http://schemas.openxmlformats.org/officeDocument/2006/relationships/hyperlink" Target="https://www.battlefields.org/node/2873" TargetMode="External"/><Relationship Id="rId4" Type="http://schemas.openxmlformats.org/officeDocument/2006/relationships/hyperlink" Target="https://www.battlefields.org/node/2869"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attlefields.org/learn/primary-sources/declaration-rights-man-and-citize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battlefields.org/learn/articles/foreign-fighters-american-cause-independence"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attlefields.org/learn/primary-sources/lafayette-independence-hall-1824"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battlefields.org/learn/articles/declaration-independence"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attlefields.org/learn/articles/path-declaration"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battlefields.org/node/5299" TargetMode="External"/><Relationship Id="rId5" Type="http://schemas.openxmlformats.org/officeDocument/2006/relationships/hyperlink" Target="https://www.battlefields.org/node/327" TargetMode="External"/><Relationship Id="rId4" Type="http://schemas.openxmlformats.org/officeDocument/2006/relationships/hyperlink" Target="https://www.battlefields.org/learn/primary-sources/olive-branch-petition"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attlefields.org/learn/articles/path-declaration"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battlefields.org/node/6399" TargetMode="External"/><Relationship Id="rId4" Type="http://schemas.openxmlformats.org/officeDocument/2006/relationships/hyperlink" Target="https://www.battlefields.org/learn/articles/declaration-independenc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attlefields.org/learn/articles/declaration-independe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attlefields.org/learn/primary-sources/declaration-independenc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attlefields.org/learn/primary-sources/newspapers-reporting-declaration-independenc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battlefields.org/learn/primary-sources/answer-declaration-american-congres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attlefields.org/learn/primary-sources/jefferson-condemns-slave-trade-declaration-independence"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battlefields.org/learn/articles/african-americans-and-war-independence" TargetMode="External"/><Relationship Id="rId5" Type="http://schemas.openxmlformats.org/officeDocument/2006/relationships/hyperlink" Target="https://www.battlefields.org/learn/articles/founding-fathers-views-slavery" TargetMode="External"/><Relationship Id="rId4" Type="http://schemas.openxmlformats.org/officeDocument/2006/relationships/hyperlink" Target="https://www.battlefields.org/learn/primary-sources/what-slave-fourth-july-frederick-douglasss-reflections-1852"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attlefields.org/learn/articles/overview-american-revolutionary-war"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battlefields.org/learn/articles/roles-native-americans-during-revolutio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attlefields.org/learn/primary-sources/abigail-adams-john-adams-remember-ladie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battlefields.org/learn/articles/republican-motherhood" TargetMode="External"/><Relationship Id="rId5" Type="http://schemas.openxmlformats.org/officeDocument/2006/relationships/hyperlink" Target="https://www.battlefields.org/learn/articles/women-and-enlightenment" TargetMode="External"/><Relationship Id="rId4" Type="http://schemas.openxmlformats.org/officeDocument/2006/relationships/hyperlink" Target="https://www.battlefields.org/learn/articles/remembering-ladi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Encourage students to think about how people responded the Declaration of Independence and interpreted its meaning. Has its meaning "changed" over the years? </a:t>
            </a:r>
            <a:endParaRPr lang="en-US">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3340917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From Declaration to Constitution: </a:t>
            </a:r>
            <a:r>
              <a:rPr lang="en-US" dirty="0">
                <a:hlinkClick r:id="rId3"/>
              </a:rPr>
              <a:t>https://www.battlefields.org/learn/articles/declaration-constitution</a:t>
            </a:r>
            <a:endParaRPr lang="en-US" dirty="0"/>
          </a:p>
          <a:p>
            <a:endParaRPr lang="en-US" dirty="0">
              <a:ea typeface="Calibri" panose="020F0502020204030204"/>
              <a:cs typeface="Calibri" panose="020F0502020204030204"/>
            </a:endParaRPr>
          </a:p>
          <a:p>
            <a:r>
              <a:rPr lang="en-US" dirty="0"/>
              <a:t>The </a:t>
            </a:r>
            <a:r>
              <a:rPr lang="en-US" dirty="0">
                <a:hlinkClick r:id="rId4"/>
              </a:rPr>
              <a:t>Declaration of Independence</a:t>
            </a:r>
            <a:r>
              <a:rPr lang="en-US" dirty="0"/>
              <a:t> and the </a:t>
            </a:r>
            <a:r>
              <a:rPr lang="en-US" dirty="0">
                <a:hlinkClick r:id="rId5"/>
              </a:rPr>
              <a:t>Constitution of the United States of America</a:t>
            </a:r>
            <a:r>
              <a:rPr lang="en-US" dirty="0"/>
              <a:t> form the bedrock of the American Charters of Freedom, a group of documents which also includes the </a:t>
            </a:r>
            <a:r>
              <a:rPr lang="en-US" dirty="0">
                <a:hlinkClick r:id="rId6"/>
              </a:rPr>
              <a:t>Bill of Rights</a:t>
            </a:r>
            <a:r>
              <a:rPr lang="en-US" dirty="0"/>
              <a:t>. All three are enshrined in the Rotunda of the National Archives in an altar-like setting. </a:t>
            </a:r>
            <a:r>
              <a:rPr lang="en-US" dirty="0">
                <a:hlinkClick r:id="rId7"/>
              </a:rPr>
              <a:t>Abraham Lincoln</a:t>
            </a:r>
            <a:r>
              <a:rPr lang="en-US" dirty="0"/>
              <a:t> referred to these documents, particularly the Declaration of Independence, as American scripture, even using the phrase "American civil religion" when he invoked the Declaration’s place in American memory.</a:t>
            </a:r>
            <a:endParaRPr lang="en-US"/>
          </a:p>
          <a:p>
            <a:r>
              <a:rPr lang="en-US" dirty="0"/>
              <a:t>We tend to take the Charters of Freedom for granted and hardly recognize that the Constitution was deliberately written in the present tense to make it a “living document.” While these documents are all related, they each have a unique history which helps us to understand their importance and meaning. Together they establish the United States' guiding principles on which people are not bound by tribe, race, religion, or language.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5267BD9-9305-4195-9F72-A6B6907BAB6C}" type="slidenum">
              <a:rPr lang="en-US"/>
              <a:t>12</a:t>
            </a:fld>
            <a:endParaRPr lang="en-US"/>
          </a:p>
        </p:txBody>
      </p:sp>
    </p:spTree>
    <p:extLst>
      <p:ext uri="{BB962C8B-B14F-4D97-AF65-F5344CB8AC3E}">
        <p14:creationId xmlns:p14="http://schemas.microsoft.com/office/powerpoint/2010/main" val="1783858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Declaration of the Rights of the Man and of the Citizen: </a:t>
            </a:r>
            <a:r>
              <a:rPr lang="en-US" dirty="0">
                <a:hlinkClick r:id="rId3"/>
              </a:rPr>
              <a:t>https://www.battlefields.org/learn/primary-sources/declaration-rights-man-and-citizen</a:t>
            </a:r>
            <a:endParaRPr lang="en-US">
              <a:ea typeface="Calibri"/>
              <a:cs typeface="Calibri"/>
            </a:endParaRPr>
          </a:p>
          <a:p>
            <a:r>
              <a:rPr lang="en-US" dirty="0">
                <a:ea typeface="Calibri"/>
                <a:cs typeface="Calibri"/>
              </a:rPr>
              <a:t>Foreign Fighters and American Independence: </a:t>
            </a:r>
            <a:r>
              <a:rPr lang="en-US" dirty="0">
                <a:hlinkClick r:id="rId4"/>
              </a:rPr>
              <a:t>https://www.battlefields.org/learn/articles/foreign-fighters-american-cause-independence</a:t>
            </a:r>
            <a:endParaRPr lang="en-US" dirty="0">
              <a:ea typeface="Calibri"/>
              <a:cs typeface="Calibri"/>
            </a:endParaRPr>
          </a:p>
          <a:p>
            <a:endParaRPr lang="en-US" dirty="0"/>
          </a:p>
          <a:p>
            <a:r>
              <a:rPr lang="en-US" dirty="0">
                <a:ea typeface="Calibri"/>
                <a:cs typeface="Calibri"/>
              </a:rPr>
              <a:t>Optional class discussion: what other nations have pointed to the Declaration of Independence as an example or inspiration for their own new forms of government?</a:t>
            </a:r>
          </a:p>
        </p:txBody>
      </p:sp>
      <p:sp>
        <p:nvSpPr>
          <p:cNvPr id="4" name="Slide Number Placeholder 3"/>
          <p:cNvSpPr>
            <a:spLocks noGrp="1"/>
          </p:cNvSpPr>
          <p:nvPr>
            <p:ph type="sldNum" sz="quarter" idx="5"/>
          </p:nvPr>
        </p:nvSpPr>
        <p:spPr/>
        <p:txBody>
          <a:bodyPr/>
          <a:lstStyle/>
          <a:p>
            <a:fld id="{85267BD9-9305-4195-9F72-A6B6907BAB6C}" type="slidenum">
              <a:rPr lang="en-US"/>
              <a:t>13</a:t>
            </a:fld>
            <a:endParaRPr lang="en-US"/>
          </a:p>
        </p:txBody>
      </p:sp>
    </p:spTree>
    <p:extLst>
      <p:ext uri="{BB962C8B-B14F-4D97-AF65-F5344CB8AC3E}">
        <p14:creationId xmlns:p14="http://schemas.microsoft.com/office/powerpoint/2010/main" val="998351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Lafayette's Speech in 1824: </a:t>
            </a:r>
            <a:r>
              <a:rPr lang="en-US" dirty="0">
                <a:hlinkClick r:id="rId3"/>
              </a:rPr>
              <a:t>https://www.battlefields.org/learn/primary-sources/lafayette-independence-hall-1824</a:t>
            </a:r>
            <a:r>
              <a:rPr lang="en-US" dirty="0"/>
              <a:t> </a:t>
            </a:r>
            <a:endParaRPr lang="en-US" dirty="0">
              <a:ea typeface="Calibri"/>
              <a:cs typeface="Calibri"/>
            </a:endParaRPr>
          </a:p>
          <a:p>
            <a:r>
              <a:rPr lang="en-US" dirty="0">
                <a:ea typeface="Calibri"/>
                <a:cs typeface="Calibri"/>
              </a:rPr>
              <a:t>Declaration of Independence: </a:t>
            </a:r>
            <a:r>
              <a:rPr lang="en-US" dirty="0">
                <a:hlinkClick r:id="rId4"/>
              </a:rPr>
              <a:t>https://www.battlefields.org/learn/articles/declaration-independence</a:t>
            </a:r>
            <a:r>
              <a:rPr lang="en-US" dirty="0"/>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5267BD9-9305-4195-9F72-A6B6907BAB6C}" type="slidenum">
              <a:rPr lang="en-US"/>
              <a:t>14</a:t>
            </a:fld>
            <a:endParaRPr lang="en-US"/>
          </a:p>
        </p:txBody>
      </p:sp>
    </p:spTree>
    <p:extLst>
      <p:ext uri="{BB962C8B-B14F-4D97-AF65-F5344CB8AC3E}">
        <p14:creationId xmlns:p14="http://schemas.microsoft.com/office/powerpoint/2010/main" val="264341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Extra Resources: </a:t>
            </a:r>
          </a:p>
          <a:p>
            <a:r>
              <a:rPr lang="en-US" dirty="0">
                <a:cs typeface="Calibri"/>
              </a:rPr>
              <a:t>"</a:t>
            </a:r>
            <a:r>
              <a:rPr lang="en-US" dirty="0"/>
              <a:t>The Path to the Declaration" article </a:t>
            </a:r>
            <a:r>
              <a:rPr lang="en-US" dirty="0">
                <a:hlinkClick r:id="rId3"/>
              </a:rPr>
              <a:t>https://www.battlefields.org/learn/articles/path-declaration</a:t>
            </a:r>
            <a:endParaRPr lang="en-US" dirty="0">
              <a:cs typeface="Calibri" panose="020F0502020204030204"/>
            </a:endParaRPr>
          </a:p>
          <a:p>
            <a:r>
              <a:rPr lang="en-US" dirty="0">
                <a:cs typeface="Calibri" panose="020F0502020204030204"/>
              </a:rPr>
              <a:t>Olive Branch Petition: </a:t>
            </a:r>
            <a:r>
              <a:rPr lang="en-US" dirty="0">
                <a:hlinkClick r:id="rId4"/>
              </a:rPr>
              <a:t>https://www.battlefields.org/learn/primary-sources/olive-branch-petition</a:t>
            </a:r>
            <a:r>
              <a:rPr lang="en-US" dirty="0"/>
              <a:t> </a:t>
            </a:r>
            <a:endParaRPr lang="en-US" dirty="0">
              <a:cs typeface="Calibri" panose="020F0502020204030204"/>
            </a:endParaRPr>
          </a:p>
          <a:p>
            <a:endParaRPr lang="en-US" dirty="0"/>
          </a:p>
          <a:p>
            <a:r>
              <a:rPr lang="en-US" dirty="0"/>
              <a:t>On July 8, 1775, the delegates approved an Olive Branch petition to </a:t>
            </a:r>
            <a:r>
              <a:rPr lang="en-US" dirty="0">
                <a:hlinkClick r:id="rId5"/>
              </a:rPr>
              <a:t>King George III,</a:t>
            </a:r>
            <a:r>
              <a:rPr lang="en-US" dirty="0"/>
              <a:t> seeking his intervention in stopping the bloodshed and restoring their rights as Englishmen. However, the King refused to accept the petition, since he had already issued his Proclamation of Rebellion in response to the Battle of Bunker Hill. The King declared the American colonists to be in “open and avowed rebellion.” Now declared to be in rebellion and with the war raging, delegates began to think independence was inevitable. The movement towards independence was jumpstarted by soldier and author, Thomas Paine, who published his pamphlet, </a:t>
            </a:r>
            <a:r>
              <a:rPr lang="en-US" dirty="0">
                <a:hlinkClick r:id="rId6"/>
              </a:rPr>
              <a:t>“Common Sense”</a:t>
            </a:r>
            <a:r>
              <a:rPr lang="en-US" dirty="0"/>
              <a:t> in January 1776, a powerful message that advocated for independence from Great Britain. “Common Sense” was widely published and accepted among colonists, igniting, or further fueling colonists’ desire for independence. While some colonists still held out hope for reconciliation with Great Britain, punitive actions of King George and Parliament towards the colonies convinced many colonists that there could be no peace with the mother country. However, the Continental Congress did not have the authority to declare independence without the permission of the individual colonial governments. The Continental Congress then began to look to individual colonial governments to give permission to their delegates to vote for independence. North Carolina was the first state to give their delegates permission to declare independence when they passed the Halifax Resolves on April 12, 1776. On May 15, 1776, Virginia’s legislature declared their own independence and instructed their delegates to vote for independence.</a:t>
            </a:r>
            <a:endParaRPr lang="en-US" dirty="0">
              <a:cs typeface="Calibri"/>
            </a:endParaRPr>
          </a:p>
        </p:txBody>
      </p:sp>
      <p:sp>
        <p:nvSpPr>
          <p:cNvPr id="4" name="Slide Number Placeholder 3"/>
          <p:cNvSpPr>
            <a:spLocks noGrp="1"/>
          </p:cNvSpPr>
          <p:nvPr>
            <p:ph type="sldNum" sz="quarter" idx="5"/>
          </p:nvPr>
        </p:nvSpPr>
        <p:spPr/>
        <p:txBody>
          <a:bodyPr/>
          <a:lstStyle/>
          <a:p>
            <a:fld id="{85267BD9-9305-4195-9F72-A6B6907BAB6C}" type="slidenum">
              <a:t>3</a:t>
            </a:fld>
            <a:endParaRPr lang="en-US"/>
          </a:p>
        </p:txBody>
      </p:sp>
    </p:spTree>
    <p:extLst>
      <p:ext uri="{BB962C8B-B14F-4D97-AF65-F5344CB8AC3E}">
        <p14:creationId xmlns:p14="http://schemas.microsoft.com/office/powerpoint/2010/main" val="3427275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45B15-6A64-1FE6-D544-D8DA2197E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EA5D61-420F-EFB2-2E13-9131CBEA8E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FDF142-B27E-5E68-FE6F-8A6A8D1BC661}"/>
              </a:ext>
            </a:extLst>
          </p:cNvPr>
          <p:cNvSpPr>
            <a:spLocks noGrp="1"/>
          </p:cNvSpPr>
          <p:nvPr>
            <p:ph type="body" idx="1"/>
          </p:nvPr>
        </p:nvSpPr>
        <p:spPr/>
        <p:txBody>
          <a:bodyPr/>
          <a:lstStyle/>
          <a:p>
            <a:r>
              <a:rPr lang="en-US" dirty="0">
                <a:cs typeface="Calibri"/>
              </a:rPr>
              <a:t>Extra Resources: </a:t>
            </a:r>
          </a:p>
          <a:p>
            <a:r>
              <a:rPr lang="en-US" dirty="0">
                <a:cs typeface="Calibri"/>
              </a:rPr>
              <a:t>"</a:t>
            </a:r>
            <a:r>
              <a:rPr lang="en-US" dirty="0"/>
              <a:t>The Path to the Declaration" article </a:t>
            </a:r>
            <a:r>
              <a:rPr lang="en-US" dirty="0">
                <a:hlinkClick r:id="rId3"/>
              </a:rPr>
              <a:t>https://www.battlefields.org/learn/articles/path-declaration</a:t>
            </a:r>
            <a:endParaRPr lang="en-US" dirty="0">
              <a:cs typeface="Calibri" panose="020F0502020204030204"/>
            </a:endParaRPr>
          </a:p>
          <a:p>
            <a:r>
              <a:rPr lang="en-US" dirty="0">
                <a:cs typeface="Calibri" panose="020F0502020204030204"/>
              </a:rPr>
              <a:t>"The Declaration of Independence" article </a:t>
            </a:r>
            <a:r>
              <a:rPr lang="en-US" dirty="0">
                <a:hlinkClick r:id="rId4"/>
              </a:rPr>
              <a:t>https://www.battlefields.org/learn/articles/declaration-independence</a:t>
            </a:r>
            <a:r>
              <a:rPr lang="en-US" dirty="0"/>
              <a:t> </a:t>
            </a:r>
          </a:p>
          <a:p>
            <a:endParaRPr lang="en-US" dirty="0">
              <a:cs typeface="Calibri"/>
            </a:endParaRPr>
          </a:p>
          <a:p>
            <a:r>
              <a:rPr lang="en-US"/>
              <a:t>On June 11, 1776, Jefferson began to write his version of the Declaration of Independence, drawing on previous documents of significance, such as the </a:t>
            </a:r>
            <a:r>
              <a:rPr lang="en-US" dirty="0">
                <a:hlinkClick r:id="rId5"/>
              </a:rPr>
              <a:t>Virginia Declaration of Rights</a:t>
            </a:r>
            <a:r>
              <a:rPr lang="en-US"/>
              <a:t> and ideas from the enlightenment and John Locke to express his sentiments. On June 28, after making some changes as a group, the Committee of Five presented Jefferson’s version of the declaration to Congress. Congress took the draft and made some significant changes to it, rearranging sentence structures, shortening the length, and significantly, removing a clause the blamed King George III for the slave trade in the colonies. The powerful ideas echoing throughout the Declaration were intended for a wide audience. The Declaration was not only meant to reach Americans and the King, but the general world as well. The document was meant to reach foreign allies and announce to the world that the colonies were now a new country.</a:t>
            </a:r>
          </a:p>
          <a:p>
            <a:r>
              <a:rPr lang="en-US"/>
              <a:t>The Declaration was structurally divided into three sections. The preamble outlined the rights of man and the right for the colonists to fight for their cause. The words of the preamble were meant to unite Americans under a realization that the future could be brighter if they continued to fight. The second section of the Declaration outlined the grievances against King George III to remind everyone of the tyranny that the King exercised over the colonists and thereby justify their fighting. The third section was the actual declaration of the independence of the thirteen colonies as free and independent states.</a:t>
            </a:r>
          </a:p>
          <a:p>
            <a:r>
              <a:rPr lang="en-US"/>
              <a:t>After some deliberation over a few days, Congress eventually voted to adopt the resolution of independence, and 56 men signed the Declaration. On July 4, 1776, the Declaration of Independence was approved for printing and publication. The founding document continues to be a pillar of American rights and principles and a foundation of freedom.</a:t>
            </a:r>
          </a:p>
          <a:p>
            <a:endParaRPr lang="en-US" dirty="0">
              <a:cs typeface="Calibri"/>
            </a:endParaRPr>
          </a:p>
        </p:txBody>
      </p:sp>
      <p:sp>
        <p:nvSpPr>
          <p:cNvPr id="4" name="Slide Number Placeholder 3">
            <a:extLst>
              <a:ext uri="{FF2B5EF4-FFF2-40B4-BE49-F238E27FC236}">
                <a16:creationId xmlns:a16="http://schemas.microsoft.com/office/drawing/2014/main" id="{378528AD-F844-45C8-18C6-6E318508BB51}"/>
              </a:ext>
            </a:extLst>
          </p:cNvPr>
          <p:cNvSpPr>
            <a:spLocks noGrp="1"/>
          </p:cNvSpPr>
          <p:nvPr>
            <p:ph type="sldNum" sz="quarter" idx="5"/>
          </p:nvPr>
        </p:nvSpPr>
        <p:spPr/>
        <p:txBody>
          <a:bodyPr/>
          <a:lstStyle/>
          <a:p>
            <a:fld id="{85267BD9-9305-4195-9F72-A6B6907BAB6C}" type="slidenum">
              <a:t>4</a:t>
            </a:fld>
            <a:endParaRPr lang="en-US"/>
          </a:p>
        </p:txBody>
      </p:sp>
    </p:spTree>
    <p:extLst>
      <p:ext uri="{BB962C8B-B14F-4D97-AF65-F5344CB8AC3E}">
        <p14:creationId xmlns:p14="http://schemas.microsoft.com/office/powerpoint/2010/main" val="118349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Extra Resources:</a:t>
            </a:r>
          </a:p>
          <a:p>
            <a:r>
              <a:rPr lang="en-US" dirty="0"/>
              <a:t>The Declaration of Independence" article </a:t>
            </a:r>
            <a:r>
              <a:rPr lang="en-US" dirty="0">
                <a:hlinkClick r:id="rId3"/>
              </a:rPr>
              <a:t>https://www.battlefields.org/learn/articles/declaration-independence</a:t>
            </a:r>
          </a:p>
        </p:txBody>
      </p:sp>
      <p:sp>
        <p:nvSpPr>
          <p:cNvPr id="4" name="Slide Number Placeholder 3"/>
          <p:cNvSpPr>
            <a:spLocks noGrp="1"/>
          </p:cNvSpPr>
          <p:nvPr>
            <p:ph type="sldNum" sz="quarter" idx="5"/>
          </p:nvPr>
        </p:nvSpPr>
        <p:spPr/>
        <p:txBody>
          <a:bodyPr/>
          <a:lstStyle/>
          <a:p>
            <a:fld id="{85267BD9-9305-4195-9F72-A6B6907BAB6C}" type="slidenum">
              <a:t>5</a:t>
            </a:fld>
            <a:endParaRPr lang="en-US"/>
          </a:p>
        </p:txBody>
      </p:sp>
    </p:spTree>
    <p:extLst>
      <p:ext uri="{BB962C8B-B14F-4D97-AF65-F5344CB8AC3E}">
        <p14:creationId xmlns:p14="http://schemas.microsoft.com/office/powerpoint/2010/main" val="131654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Primary Source – Declaration of Independence: </a:t>
            </a:r>
            <a:r>
              <a:rPr lang="en-US" dirty="0">
                <a:hlinkClick r:id="rId3"/>
              </a:rPr>
              <a:t>https://www.battlefields.org/learn/primary-sources/declaration-independence</a:t>
            </a:r>
            <a:r>
              <a:rPr lang="en-US" dirty="0"/>
              <a:t> </a:t>
            </a:r>
          </a:p>
        </p:txBody>
      </p:sp>
      <p:sp>
        <p:nvSpPr>
          <p:cNvPr id="4" name="Slide Number Placeholder 3"/>
          <p:cNvSpPr>
            <a:spLocks noGrp="1"/>
          </p:cNvSpPr>
          <p:nvPr>
            <p:ph type="sldNum" sz="quarter" idx="5"/>
          </p:nvPr>
        </p:nvSpPr>
        <p:spPr/>
        <p:txBody>
          <a:bodyPr/>
          <a:lstStyle/>
          <a:p>
            <a:fld id="{85267BD9-9305-4195-9F72-A6B6907BAB6C}" type="slidenum">
              <a:rPr lang="en-US"/>
              <a:t>6</a:t>
            </a:fld>
            <a:endParaRPr lang="en-US"/>
          </a:p>
        </p:txBody>
      </p:sp>
    </p:spTree>
    <p:extLst>
      <p:ext uri="{BB962C8B-B14F-4D97-AF65-F5344CB8AC3E}">
        <p14:creationId xmlns:p14="http://schemas.microsoft.com/office/powerpoint/2010/main" val="2285723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sources are linked in the subheadings, but here are the links again:</a:t>
            </a:r>
          </a:p>
          <a:p>
            <a:r>
              <a:rPr lang="en-US" dirty="0">
                <a:ea typeface="Calibri"/>
                <a:cs typeface="Calibri"/>
              </a:rPr>
              <a:t>Newspapers Reporting the Declaration of Independence: </a:t>
            </a:r>
            <a:r>
              <a:rPr lang="en-US" dirty="0">
                <a:hlinkClick r:id="rId3"/>
              </a:rPr>
              <a:t>https://www.battlefields.org/learn/primary-sources/newspapers-reporting-declaration-independence</a:t>
            </a:r>
            <a:r>
              <a:rPr lang="en-US" dirty="0"/>
              <a:t> </a:t>
            </a:r>
            <a:endParaRPr lang="en-US" dirty="0">
              <a:ea typeface="Calibri"/>
              <a:cs typeface="Calibri"/>
            </a:endParaRPr>
          </a:p>
          <a:p>
            <a:r>
              <a:rPr lang="en-US" dirty="0">
                <a:cs typeface="Calibri"/>
              </a:rPr>
              <a:t>British Tract: </a:t>
            </a:r>
            <a:r>
              <a:rPr lang="en-US" dirty="0">
                <a:hlinkClick r:id="rId4"/>
              </a:rPr>
              <a:t>https://www.battlefields.org/learn/primary-sources/answer-declaration-american-congress</a:t>
            </a:r>
            <a:r>
              <a:rPr lang="en-US" dirty="0"/>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3813016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Jefferson Condemns the Slave Trade in the Declaration of Independence: </a:t>
            </a:r>
            <a:r>
              <a:rPr lang="en-US" dirty="0">
                <a:hlinkClick r:id="rId3"/>
              </a:rPr>
              <a:t>https://www.battlefields.org/learn/primary-sources/jefferson-condemns-slave-trade-declaration-independence</a:t>
            </a:r>
            <a:endParaRPr lang="en-US"/>
          </a:p>
          <a:p>
            <a:r>
              <a:rPr lang="en-US"/>
              <a:t>"What to the Slave Is the Fourth of July?" Frederick Douglass's Reflections in 1852 </a:t>
            </a:r>
            <a:r>
              <a:rPr lang="en-US" dirty="0">
                <a:hlinkClick r:id="rId4"/>
              </a:rPr>
              <a:t>https://www.battlefields.org/learn/primary-sources/what-slave-fourth-july-frederick-douglasss-reflections-1852</a:t>
            </a:r>
            <a:r>
              <a:rPr lang="en-US" dirty="0"/>
              <a:t> </a:t>
            </a:r>
            <a:endParaRPr lang="en-US" dirty="0">
              <a:ea typeface="Calibri"/>
              <a:cs typeface="Calibri"/>
            </a:endParaRPr>
          </a:p>
          <a:p>
            <a:r>
              <a:rPr lang="en-US"/>
              <a:t>Founding Fathers' Views of Slavery: </a:t>
            </a:r>
            <a:r>
              <a:rPr lang="en-US" dirty="0">
                <a:hlinkClick r:id="rId5"/>
              </a:rPr>
              <a:t>https://www.battlefields.org/learn/articles/founding-fathers-views-slavery</a:t>
            </a:r>
            <a:endParaRPr lang="en-US"/>
          </a:p>
          <a:p>
            <a:r>
              <a:rPr lang="en-US" dirty="0">
                <a:ea typeface="Calibri" panose="020F0502020204030204"/>
                <a:cs typeface="Calibri" panose="020F0502020204030204"/>
              </a:rPr>
              <a:t>African Americans and the War for Independence: </a:t>
            </a:r>
            <a:r>
              <a:rPr lang="en-US" dirty="0">
                <a:hlinkClick r:id="rId6"/>
              </a:rPr>
              <a:t>https://www.battlefields.org/learn/articles/african-americans-and-war-independence</a:t>
            </a:r>
            <a:r>
              <a:rPr lang="en-US" dirty="0"/>
              <a:t> </a:t>
            </a:r>
            <a:endParaRPr lang="en-US">
              <a:ea typeface="Calibri"/>
              <a:cs typeface="Calibri"/>
            </a:endParaRPr>
          </a:p>
          <a:p>
            <a:r>
              <a:rPr lang="en-US" dirty="0"/>
              <a:t> </a:t>
            </a:r>
            <a:endParaRPr lang="en-US">
              <a:ea typeface="Calibri"/>
              <a:cs typeface="Calibri"/>
            </a:endParaRPr>
          </a:p>
        </p:txBody>
      </p:sp>
      <p:sp>
        <p:nvSpPr>
          <p:cNvPr id="4" name="Slide Number Placeholder 3"/>
          <p:cNvSpPr>
            <a:spLocks noGrp="1"/>
          </p:cNvSpPr>
          <p:nvPr>
            <p:ph type="sldNum" sz="quarter" idx="5"/>
          </p:nvPr>
        </p:nvSpPr>
        <p:spPr/>
        <p:txBody>
          <a:bodyPr/>
          <a:lstStyle/>
          <a:p>
            <a:fld id="{85267BD9-9305-4195-9F72-A6B6907BAB6C}" type="slidenum">
              <a:rPr lang="en-US"/>
              <a:t>9</a:t>
            </a:fld>
            <a:endParaRPr lang="en-US"/>
          </a:p>
        </p:txBody>
      </p:sp>
    </p:spTree>
    <p:extLst>
      <p:ext uri="{BB962C8B-B14F-4D97-AF65-F5344CB8AC3E}">
        <p14:creationId xmlns:p14="http://schemas.microsoft.com/office/powerpoint/2010/main" val="3345827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The Revolutionary War</a:t>
            </a:r>
            <a:r>
              <a:rPr lang="en-US" dirty="0"/>
              <a:t> did not only determine the future of the American colonies, but it also shaped the future of the Native peoples who lived in and around them. Native Americans were not passive observers in the conflict. While most Native communities tried to remain neutral in the fighting between the Crown and its colonists, as the war continued many of them had to make difficult decisions about how and when to support one side or the other.</a:t>
            </a:r>
          </a:p>
          <a:p>
            <a:endParaRPr lang="en-US" dirty="0">
              <a:ea typeface="Calibri"/>
              <a:cs typeface="Calibri"/>
            </a:endParaRPr>
          </a:p>
          <a:p>
            <a:r>
              <a:rPr lang="en-US" dirty="0">
                <a:ea typeface="Calibri"/>
                <a:cs typeface="Calibri"/>
              </a:rPr>
              <a:t>The Role of Native Americans during the Revolutionary War: </a:t>
            </a:r>
            <a:r>
              <a:rPr lang="en-US" dirty="0">
                <a:hlinkClick r:id="rId4"/>
              </a:rPr>
              <a:t>https://www.battlefields.org/learn/articles/roles-native-americans-during-revolution</a:t>
            </a:r>
            <a:r>
              <a:rPr lang="en-US" dirty="0"/>
              <a:t>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85267BD9-9305-4195-9F72-A6B6907BAB6C}" type="slidenum">
              <a:rPr lang="en-US"/>
              <a:t>10</a:t>
            </a:fld>
            <a:endParaRPr lang="en-US"/>
          </a:p>
        </p:txBody>
      </p:sp>
    </p:spTree>
    <p:extLst>
      <p:ext uri="{BB962C8B-B14F-4D97-AF65-F5344CB8AC3E}">
        <p14:creationId xmlns:p14="http://schemas.microsoft.com/office/powerpoint/2010/main" val="897866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Abigail Adams's Letter: </a:t>
            </a:r>
            <a:r>
              <a:rPr lang="en-US" dirty="0">
                <a:hlinkClick r:id="rId3"/>
              </a:rPr>
              <a:t>https://www.battlefields.org/learn/primary-sources/abigail-adams-john-adams-remember-ladies</a:t>
            </a:r>
            <a:endParaRPr lang="en-US">
              <a:ea typeface="Calibri"/>
              <a:cs typeface="Calibri"/>
            </a:endParaRPr>
          </a:p>
          <a:p>
            <a:r>
              <a:rPr lang="en-US">
                <a:ea typeface="Calibri"/>
                <a:cs typeface="Calibri"/>
              </a:rPr>
              <a:t>Remembering the Ladies: </a:t>
            </a:r>
            <a:r>
              <a:rPr lang="en-US" dirty="0">
                <a:hlinkClick r:id="rId4"/>
              </a:rPr>
              <a:t>https://www.battlefields.org/learn/articles/remembering-ladies</a:t>
            </a:r>
            <a:endParaRPr lang="en-US" dirty="0"/>
          </a:p>
          <a:p>
            <a:r>
              <a:rPr lang="en-US">
                <a:ea typeface="Calibri"/>
                <a:cs typeface="Calibri"/>
              </a:rPr>
              <a:t>Women and the Enlightenment: </a:t>
            </a:r>
            <a:r>
              <a:rPr lang="en-US" dirty="0">
                <a:hlinkClick r:id="rId5"/>
              </a:rPr>
              <a:t>https://www.battlefields.org/learn/articles/women-and-enlightenment</a:t>
            </a:r>
            <a:endParaRPr lang="en-US" dirty="0">
              <a:ea typeface="Calibri"/>
              <a:cs typeface="Calibri"/>
            </a:endParaRPr>
          </a:p>
          <a:p>
            <a:r>
              <a:rPr lang="en-US" dirty="0">
                <a:ea typeface="Calibri"/>
                <a:cs typeface="Calibri"/>
              </a:rPr>
              <a:t>Republican Motherhood: </a:t>
            </a:r>
            <a:r>
              <a:rPr lang="en-US" dirty="0">
                <a:hlinkClick r:id="rId6"/>
              </a:rPr>
              <a:t>https://www.battlefields.org/learn/articles/republican-motherhood</a:t>
            </a:r>
            <a:r>
              <a:rPr lang="en-US" dirty="0"/>
              <a:t> </a:t>
            </a:r>
          </a:p>
        </p:txBody>
      </p:sp>
      <p:sp>
        <p:nvSpPr>
          <p:cNvPr id="4" name="Slide Number Placeholder 3"/>
          <p:cNvSpPr>
            <a:spLocks noGrp="1"/>
          </p:cNvSpPr>
          <p:nvPr>
            <p:ph type="sldNum" sz="quarter" idx="5"/>
          </p:nvPr>
        </p:nvSpPr>
        <p:spPr/>
        <p:txBody>
          <a:bodyPr/>
          <a:lstStyle/>
          <a:p>
            <a:fld id="{85267BD9-9305-4195-9F72-A6B6907BAB6C}" type="slidenum">
              <a:rPr lang="en-US"/>
              <a:t>11</a:t>
            </a:fld>
            <a:endParaRPr lang="en-US"/>
          </a:p>
        </p:txBody>
      </p:sp>
    </p:spTree>
    <p:extLst>
      <p:ext uri="{BB962C8B-B14F-4D97-AF65-F5344CB8AC3E}">
        <p14:creationId xmlns:p14="http://schemas.microsoft.com/office/powerpoint/2010/main" val="31436370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battlefields.org/learn/primary-sources/answer-declaration-american-congres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www.battlefields.org/learn/primary-sources/newspapers-reporting-declaration-independenc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52466" y="4653273"/>
            <a:ext cx="11887057" cy="870010"/>
          </a:xfrm>
        </p:spPr>
        <p:txBody>
          <a:bodyPr>
            <a:noAutofit/>
          </a:bodyPr>
          <a:lstStyle/>
          <a:p>
            <a:r>
              <a:rPr lang="en-US" sz="4000" dirty="0"/>
              <a:t>What Independence Meant</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5" y="5523283"/>
            <a:ext cx="9144001" cy="742944"/>
          </a:xfrm>
        </p:spPr>
        <p:txBody>
          <a:bodyPr>
            <a:normAutofit/>
          </a:bodyPr>
          <a:lstStyle/>
          <a:p>
            <a:r>
              <a:rPr lang="en-US" sz="4000"/>
              <a:t>The American Battlefield Trust</a:t>
            </a:r>
          </a:p>
        </p:txBody>
      </p:sp>
    </p:spTree>
    <p:extLst>
      <p:ext uri="{BB962C8B-B14F-4D97-AF65-F5344CB8AC3E}">
        <p14:creationId xmlns:p14="http://schemas.microsoft.com/office/powerpoint/2010/main" val="1535069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35D718-4E73-C1E3-3EA5-D24A485F54CF}"/>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D2851C-0432-1FDB-839F-96965D8DCDE8}"/>
              </a:ext>
            </a:extLst>
          </p:cNvPr>
          <p:cNvSpPr>
            <a:spLocks noGrp="1"/>
          </p:cNvSpPr>
          <p:nvPr>
            <p:ph type="title"/>
          </p:nvPr>
        </p:nvSpPr>
        <p:spPr>
          <a:xfrm>
            <a:off x="761800" y="196646"/>
            <a:ext cx="5334197" cy="1708242"/>
          </a:xfrm>
        </p:spPr>
        <p:txBody>
          <a:bodyPr anchor="ctr">
            <a:normAutofit/>
          </a:bodyPr>
          <a:lstStyle/>
          <a:p>
            <a:r>
              <a:rPr lang="en-US" sz="3400"/>
              <a:t>Native American Response to the Declaration of Independence</a:t>
            </a:r>
          </a:p>
        </p:txBody>
      </p:sp>
      <p:sp>
        <p:nvSpPr>
          <p:cNvPr id="3" name="Content Placeholder 2">
            <a:extLst>
              <a:ext uri="{FF2B5EF4-FFF2-40B4-BE49-F238E27FC236}">
                <a16:creationId xmlns:a16="http://schemas.microsoft.com/office/drawing/2014/main" id="{9F02CA19-6FC5-2339-5DA4-4BF11ACFC3A5}"/>
              </a:ext>
            </a:extLst>
          </p:cNvPr>
          <p:cNvSpPr>
            <a:spLocks noGrp="1"/>
          </p:cNvSpPr>
          <p:nvPr>
            <p:ph idx="1"/>
          </p:nvPr>
        </p:nvSpPr>
        <p:spPr>
          <a:xfrm>
            <a:off x="245607" y="2359631"/>
            <a:ext cx="6354293" cy="3769835"/>
          </a:xfrm>
        </p:spPr>
        <p:txBody>
          <a:bodyPr vert="horz" lIns="91440" tIns="45720" rIns="91440" bIns="45720" rtlCol="0" anchor="ctr">
            <a:noAutofit/>
          </a:bodyPr>
          <a:lstStyle/>
          <a:p>
            <a:r>
              <a:rPr lang="en-US" sz="1600" b="0" dirty="0"/>
              <a:t>Native American tribes fought on </a:t>
            </a:r>
            <a:r>
              <a:rPr lang="en-US" sz="1600" b="0" dirty="0">
                <a:solidFill>
                  <a:schemeClr val="accent1"/>
                </a:solidFill>
              </a:rPr>
              <a:t>both sides during the Revolutionary War</a:t>
            </a:r>
            <a:r>
              <a:rPr lang="en-US" sz="1600" b="0" dirty="0"/>
              <a:t>, so some supported the cause of independence and some opposed it.</a:t>
            </a:r>
          </a:p>
          <a:p>
            <a:r>
              <a:rPr lang="en-US" sz="1600" b="0" dirty="0"/>
              <a:t>However, the</a:t>
            </a:r>
            <a:r>
              <a:rPr lang="en-US" sz="1600" b="0" dirty="0">
                <a:ea typeface="+mn-lt"/>
                <a:cs typeface="+mn-lt"/>
              </a:rPr>
              <a:t> Revolutionary War cost Native Americans and altered their ways of life. In the peace treaty (1783), in addition to recognizing the independence of the United States, the British ceded to the new nation all British territory east of the Mississippi and south of Canada. This decision was made without any input from the Native Americans who lived on those lands, most of whom had chosen to side with the British precisely because they wanted to block further white settlement. When settlers did flood into the newly acquired territory, many of them justified harsh treatment and expulsion of Native Americans with the belief that all Native peoples had supported the British during the war. When Native Americans fought back against the United States, they found very little support from their former British allies.</a:t>
            </a:r>
          </a:p>
          <a:p>
            <a:r>
              <a:rPr lang="en-US" sz="1600" b="0" dirty="0"/>
              <a:t>In the 18th and early 19th Centuries, the United States treated Native American Tribes as separate nations, not including them in the benefits of the Declaration of Independence and concepts of liberty despite the received support for the Revolution.</a:t>
            </a:r>
          </a:p>
        </p:txBody>
      </p:sp>
      <p:pic>
        <p:nvPicPr>
          <p:cNvPr id="4" name="Picture 3" descr="A group of people wearing traditional clothing&#10;&#10;Description automatically generated">
            <a:extLst>
              <a:ext uri="{FF2B5EF4-FFF2-40B4-BE49-F238E27FC236}">
                <a16:creationId xmlns:a16="http://schemas.microsoft.com/office/drawing/2014/main" id="{E15AB7C1-C35C-31BF-E417-C03BBF341AED}"/>
              </a:ext>
            </a:extLst>
          </p:cNvPr>
          <p:cNvPicPr>
            <a:picLocks noChangeAspect="1"/>
          </p:cNvPicPr>
          <p:nvPr/>
        </p:nvPicPr>
        <p:blipFill rotWithShape="1">
          <a:blip r:embed="rId3"/>
          <a:srcRect l="37711" r="358" b="2"/>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677419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90648A-48AA-89B7-EB86-7C479D8A584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04499-2DAB-992A-7D7E-7D9A03BD4ECA}"/>
              </a:ext>
            </a:extLst>
          </p:cNvPr>
          <p:cNvSpPr>
            <a:spLocks noGrp="1"/>
          </p:cNvSpPr>
          <p:nvPr>
            <p:ph type="title"/>
          </p:nvPr>
        </p:nvSpPr>
        <p:spPr>
          <a:xfrm>
            <a:off x="572493" y="238539"/>
            <a:ext cx="11018520" cy="1434415"/>
          </a:xfrm>
        </p:spPr>
        <p:txBody>
          <a:bodyPr anchor="b">
            <a:normAutofit/>
          </a:bodyPr>
          <a:lstStyle/>
          <a:p>
            <a:r>
              <a:rPr lang="en-US" sz="4600"/>
              <a:t>Women's Response to the Declaration of Independence</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68EFAE-22F0-1342-539E-AE08D823A8F8}"/>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n-US" sz="1900" b="0" dirty="0"/>
              <a:t>While some women had a strong interest in politics and national independence, they did not have a role or vote in government.</a:t>
            </a:r>
          </a:p>
          <a:p>
            <a:r>
              <a:rPr lang="en-US" sz="1900" b="0"/>
              <a:t>Women's rights were restricted by laws of the time, but some women envisioned a time when they would have more equality and a larger role in government.</a:t>
            </a:r>
          </a:p>
          <a:p>
            <a:r>
              <a:rPr lang="en-US" sz="1900" b="0" dirty="0"/>
              <a:t>In March 1776, while considering the concepts of independence and a new government, Abigail Adams wrote to her husband: "</a:t>
            </a:r>
            <a:r>
              <a:rPr lang="en-US" sz="1900" b="0" dirty="0">
                <a:ea typeface="+mn-lt"/>
                <a:cs typeface="+mn-lt"/>
              </a:rPr>
              <a:t>I long to hear that you have declared an </a:t>
            </a:r>
            <a:r>
              <a:rPr lang="en-US" sz="1900" b="0" dirty="0" err="1">
                <a:ea typeface="+mn-lt"/>
                <a:cs typeface="+mn-lt"/>
              </a:rPr>
              <a:t>independancy</a:t>
            </a:r>
            <a:r>
              <a:rPr lang="en-US" sz="1900" b="0" dirty="0">
                <a:ea typeface="+mn-lt"/>
                <a:cs typeface="+mn-lt"/>
              </a:rPr>
              <a:t>—and by the way in the new Code of Laws which I suppose it will be necessary for you to make I desire you would Remember the Ladies, and be more generous and </a:t>
            </a:r>
            <a:r>
              <a:rPr lang="en-US" sz="1900" b="0" dirty="0" err="1">
                <a:ea typeface="+mn-lt"/>
                <a:cs typeface="+mn-lt"/>
              </a:rPr>
              <a:t>favourable</a:t>
            </a:r>
            <a:r>
              <a:rPr lang="en-US" sz="1900" b="0" dirty="0">
                <a:ea typeface="+mn-lt"/>
                <a:cs typeface="+mn-lt"/>
              </a:rPr>
              <a:t> to them than your ancestors."</a:t>
            </a:r>
            <a:endParaRPr lang="en-US" sz="1900" b="0" dirty="0"/>
          </a:p>
        </p:txBody>
      </p:sp>
      <p:pic>
        <p:nvPicPr>
          <p:cNvPr id="4" name="Picture 3" descr="A person spinning a spinning wheel&#10;&#10;Description automatically generated">
            <a:extLst>
              <a:ext uri="{FF2B5EF4-FFF2-40B4-BE49-F238E27FC236}">
                <a16:creationId xmlns:a16="http://schemas.microsoft.com/office/drawing/2014/main" id="{79225967-8B63-50FD-7F89-0F795D1FA286}"/>
              </a:ext>
            </a:extLst>
          </p:cNvPr>
          <p:cNvPicPr>
            <a:picLocks noChangeAspect="1"/>
          </p:cNvPicPr>
          <p:nvPr/>
        </p:nvPicPr>
        <p:blipFill rotWithShape="1">
          <a:blip r:embed="rId3"/>
          <a:srcRect l="150" r="16979" b="2"/>
          <a:stretch/>
        </p:blipFill>
        <p:spPr>
          <a:xfrm>
            <a:off x="7675658" y="2093976"/>
            <a:ext cx="3941064" cy="4096512"/>
          </a:xfrm>
          <a:prstGeom prst="rect">
            <a:avLst/>
          </a:prstGeom>
        </p:spPr>
      </p:pic>
    </p:spTree>
    <p:extLst>
      <p:ext uri="{BB962C8B-B14F-4D97-AF65-F5344CB8AC3E}">
        <p14:creationId xmlns:p14="http://schemas.microsoft.com/office/powerpoint/2010/main" val="3509979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ADA295-3C8E-B1D9-84AC-24CF83D926D9}"/>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5B866-BF24-9958-EB2B-86631F6864CA}"/>
              </a:ext>
            </a:extLst>
          </p:cNvPr>
          <p:cNvSpPr>
            <a:spLocks noGrp="1"/>
          </p:cNvSpPr>
          <p:nvPr>
            <p:ph type="title"/>
          </p:nvPr>
        </p:nvSpPr>
        <p:spPr>
          <a:xfrm>
            <a:off x="761800" y="270388"/>
            <a:ext cx="5334197" cy="1708242"/>
          </a:xfrm>
        </p:spPr>
        <p:txBody>
          <a:bodyPr anchor="ctr">
            <a:normAutofit/>
          </a:bodyPr>
          <a:lstStyle/>
          <a:p>
            <a:r>
              <a:rPr lang="en-US" sz="3700"/>
              <a:t>The United States Constitution &amp; Bill of Rights</a:t>
            </a:r>
          </a:p>
        </p:txBody>
      </p:sp>
      <p:sp>
        <p:nvSpPr>
          <p:cNvPr id="3" name="Content Placeholder 2">
            <a:extLst>
              <a:ext uri="{FF2B5EF4-FFF2-40B4-BE49-F238E27FC236}">
                <a16:creationId xmlns:a16="http://schemas.microsoft.com/office/drawing/2014/main" id="{D5E11598-ACEC-7BB5-A3FE-080C0E6E2C7F}"/>
              </a:ext>
            </a:extLst>
          </p:cNvPr>
          <p:cNvSpPr>
            <a:spLocks noGrp="1"/>
          </p:cNvSpPr>
          <p:nvPr>
            <p:ph idx="1"/>
          </p:nvPr>
        </p:nvSpPr>
        <p:spPr>
          <a:xfrm>
            <a:off x="761800" y="2470244"/>
            <a:ext cx="5334197" cy="3769835"/>
          </a:xfrm>
        </p:spPr>
        <p:txBody>
          <a:bodyPr vert="horz" lIns="91440" tIns="45720" rIns="91440" bIns="45720" rtlCol="0" anchor="ctr">
            <a:noAutofit/>
          </a:bodyPr>
          <a:lstStyle/>
          <a:p>
            <a:r>
              <a:rPr lang="en-US" sz="1800" b="0" dirty="0"/>
              <a:t>The Declaration of Independence formed the United States of America in 1776.</a:t>
            </a:r>
          </a:p>
          <a:p>
            <a:r>
              <a:rPr lang="en-US" sz="1800" b="0" dirty="0"/>
              <a:t>The Continental Congress and later the Articles of Confederation provided guiding governance during the Revolutionary War years.</a:t>
            </a:r>
          </a:p>
          <a:p>
            <a:r>
              <a:rPr lang="en-US" sz="1800" b="0" dirty="0"/>
              <a:t>By the late 1780's, the new nation was struggling with division and quarrels.</a:t>
            </a:r>
          </a:p>
          <a:p>
            <a:r>
              <a:rPr lang="en-US" sz="1800" b="0" dirty="0"/>
              <a:t>In 1787, the United States Constitution was written, providing a system of government.</a:t>
            </a:r>
          </a:p>
          <a:p>
            <a:r>
              <a:rPr lang="en-US" sz="1800" b="0" dirty="0"/>
              <a:t>In 1791, the Bill of Rights was added to the Constitution to help safeguard the rights and liberties of citizens.</a:t>
            </a:r>
          </a:p>
          <a:p>
            <a:r>
              <a:rPr lang="en-US" sz="1800" b="0" dirty="0"/>
              <a:t>Amendments in later decades further expanded and secured liberties.</a:t>
            </a:r>
          </a:p>
        </p:txBody>
      </p:sp>
      <p:pic>
        <p:nvPicPr>
          <p:cNvPr id="4" name="Picture 3" descr="A painting of a group of people in a room&#10;&#10;Description automatically generated">
            <a:extLst>
              <a:ext uri="{FF2B5EF4-FFF2-40B4-BE49-F238E27FC236}">
                <a16:creationId xmlns:a16="http://schemas.microsoft.com/office/drawing/2014/main" id="{57CF2D6E-F9C0-752C-B6E8-E19DC519686A}"/>
              </a:ext>
            </a:extLst>
          </p:cNvPr>
          <p:cNvPicPr>
            <a:picLocks noChangeAspect="1"/>
          </p:cNvPicPr>
          <p:nvPr/>
        </p:nvPicPr>
        <p:blipFill rotWithShape="1">
          <a:blip r:embed="rId3"/>
          <a:srcRect l="29209" r="20702" b="2"/>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4004217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36E602-BF04-4750-C174-75D8AB2E84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AEDE80-146E-18C0-90A6-A1FADA826F18}"/>
              </a:ext>
            </a:extLst>
          </p:cNvPr>
          <p:cNvSpPr>
            <a:spLocks noGrp="1"/>
          </p:cNvSpPr>
          <p:nvPr>
            <p:ph type="title"/>
          </p:nvPr>
        </p:nvSpPr>
        <p:spPr>
          <a:xfrm>
            <a:off x="5868557" y="1138036"/>
            <a:ext cx="5444382" cy="1402470"/>
          </a:xfrm>
        </p:spPr>
        <p:txBody>
          <a:bodyPr anchor="t">
            <a:normAutofit/>
          </a:bodyPr>
          <a:lstStyle/>
          <a:p>
            <a:r>
              <a:rPr lang="en-US" sz="3200"/>
              <a:t>Inspiration of Liberty</a:t>
            </a:r>
          </a:p>
        </p:txBody>
      </p:sp>
      <p:pic>
        <p:nvPicPr>
          <p:cNvPr id="4" name="Picture 3">
            <a:extLst>
              <a:ext uri="{FF2B5EF4-FFF2-40B4-BE49-F238E27FC236}">
                <a16:creationId xmlns:a16="http://schemas.microsoft.com/office/drawing/2014/main" id="{EB53ACB9-BE39-63E9-5B1C-5B61D76AD716}"/>
              </a:ext>
            </a:extLst>
          </p:cNvPr>
          <p:cNvPicPr>
            <a:picLocks noChangeAspect="1"/>
          </p:cNvPicPr>
          <p:nvPr/>
        </p:nvPicPr>
        <p:blipFill rotWithShape="1">
          <a:blip r:embed="rId3"/>
          <a:srcRect l="840" r="4082"/>
          <a:stretch/>
        </p:blipFill>
        <p:spPr>
          <a:xfrm>
            <a:off x="-1" y="10"/>
            <a:ext cx="5151179" cy="6857990"/>
          </a:xfrm>
          <a:prstGeom prst="rect">
            <a:avLst/>
          </a:prstGeom>
        </p:spPr>
      </p:pic>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08731BB-147E-EAA7-6A2A-DFA0A3BD11F4}"/>
              </a:ext>
            </a:extLst>
          </p:cNvPr>
          <p:cNvSpPr>
            <a:spLocks noGrp="1"/>
          </p:cNvSpPr>
          <p:nvPr>
            <p:ph idx="1"/>
          </p:nvPr>
        </p:nvSpPr>
        <p:spPr>
          <a:xfrm>
            <a:off x="5794815" y="2133305"/>
            <a:ext cx="5444382" cy="3591207"/>
          </a:xfrm>
        </p:spPr>
        <p:txBody>
          <a:bodyPr vert="horz" lIns="91440" tIns="45720" rIns="91440" bIns="45720" rtlCol="0" anchor="t">
            <a:noAutofit/>
          </a:bodyPr>
          <a:lstStyle/>
          <a:p>
            <a:r>
              <a:rPr lang="en-US" sz="2400" b="0" dirty="0">
                <a:solidFill>
                  <a:schemeClr val="accent1"/>
                </a:solidFill>
              </a:rPr>
              <a:t>The Declaration of Independence established the United States of America and a vision for liberty.</a:t>
            </a:r>
          </a:p>
          <a:p>
            <a:r>
              <a:rPr lang="en-US" sz="2400" b="0" dirty="0"/>
              <a:t>These concepts of liberty have inspired other Revolutions and Declarations around the world. </a:t>
            </a:r>
          </a:p>
          <a:p>
            <a:r>
              <a:rPr lang="en-US" sz="2400" b="0" dirty="0"/>
              <a:t>For example, in 1789, revolutionaries in France drafted </a:t>
            </a:r>
            <a:r>
              <a:rPr lang="en-US" sz="2400" b="0" dirty="0">
                <a:solidFill>
                  <a:schemeClr val="accent1"/>
                </a:solidFill>
              </a:rPr>
              <a:t>"The Declaration of the Rights of the Man and of the Citizen"</a:t>
            </a:r>
            <a:r>
              <a:rPr lang="en-US" sz="2400" b="0" dirty="0"/>
              <a:t>, taking inspiration from the United States previous declaration.</a:t>
            </a:r>
          </a:p>
        </p:txBody>
      </p:sp>
    </p:spTree>
    <p:extLst>
      <p:ext uri="{BB962C8B-B14F-4D97-AF65-F5344CB8AC3E}">
        <p14:creationId xmlns:p14="http://schemas.microsoft.com/office/powerpoint/2010/main" val="1310602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9393A5-F7D1-9940-6FCD-BF5EA5553E8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9345B-F84B-4207-162B-C9F1E18BAE17}"/>
              </a:ext>
            </a:extLst>
          </p:cNvPr>
          <p:cNvSpPr>
            <a:spLocks noGrp="1"/>
          </p:cNvSpPr>
          <p:nvPr>
            <p:ph type="title"/>
          </p:nvPr>
        </p:nvSpPr>
        <p:spPr>
          <a:xfrm>
            <a:off x="4654296" y="329184"/>
            <a:ext cx="6894576" cy="1783080"/>
          </a:xfrm>
        </p:spPr>
        <p:txBody>
          <a:bodyPr anchor="b">
            <a:normAutofit/>
          </a:bodyPr>
          <a:lstStyle/>
          <a:p>
            <a:r>
              <a:rPr lang="en-US" sz="5400"/>
              <a:t>A Continuing Quest...</a:t>
            </a:r>
          </a:p>
        </p:txBody>
      </p:sp>
      <p:pic>
        <p:nvPicPr>
          <p:cNvPr id="4" name="Picture 3" descr="A painting of a person on a horse with a flag&#10;&#10;Description automatically generated">
            <a:extLst>
              <a:ext uri="{FF2B5EF4-FFF2-40B4-BE49-F238E27FC236}">
                <a16:creationId xmlns:a16="http://schemas.microsoft.com/office/drawing/2014/main" id="{272271E1-38B1-B6D4-E242-E43C0693028A}"/>
              </a:ext>
            </a:extLst>
          </p:cNvPr>
          <p:cNvPicPr>
            <a:picLocks noChangeAspect="1"/>
          </p:cNvPicPr>
          <p:nvPr/>
        </p:nvPicPr>
        <p:blipFill rotWithShape="1">
          <a:blip r:embed="rId3"/>
          <a:srcRect l="19834" r="21074"/>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A9D7E0-6006-CDFC-8F86-6AC0316888E8}"/>
              </a:ext>
            </a:extLst>
          </p:cNvPr>
          <p:cNvSpPr>
            <a:spLocks noGrp="1"/>
          </p:cNvSpPr>
          <p:nvPr>
            <p:ph idx="1"/>
          </p:nvPr>
        </p:nvSpPr>
        <p:spPr>
          <a:xfrm>
            <a:off x="4654296" y="2706624"/>
            <a:ext cx="6894576" cy="3483864"/>
          </a:xfrm>
        </p:spPr>
        <p:txBody>
          <a:bodyPr vert="horz" lIns="91440" tIns="45720" rIns="91440" bIns="45720" rtlCol="0">
            <a:normAutofit/>
          </a:bodyPr>
          <a:lstStyle/>
          <a:p>
            <a:r>
              <a:rPr lang="en-US" sz="2000" b="0" dirty="0"/>
              <a:t>The statements and ideals put into the Declaration of Independence in 1776 laid a foundation for the pursuit of liberty as nations in the early modern era.</a:t>
            </a:r>
          </a:p>
          <a:p>
            <a:r>
              <a:rPr lang="en-US" sz="2000" b="0" dirty="0"/>
              <a:t>While the Declaration of Independence did not function as the law of the United States, it did establish the nation and is one of the founding documents—along with the U.S. Constitution (1787) and Bill of Rights (1791). </a:t>
            </a:r>
          </a:p>
          <a:p>
            <a:r>
              <a:rPr lang="en-US" sz="2000" b="0"/>
              <a:t>The pursuit and protection of liberty is essential in each generation and has continued to expand bringing more fulfillment of the promise of "life, liberty, and the pursuit of happiness."</a:t>
            </a:r>
          </a:p>
        </p:txBody>
      </p:sp>
    </p:spTree>
    <p:extLst>
      <p:ext uri="{BB962C8B-B14F-4D97-AF65-F5344CB8AC3E}">
        <p14:creationId xmlns:p14="http://schemas.microsoft.com/office/powerpoint/2010/main" val="2216881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34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ainting of a group of people in a room&#10;&#10;Description automatically generated">
            <a:extLst>
              <a:ext uri="{FF2B5EF4-FFF2-40B4-BE49-F238E27FC236}">
                <a16:creationId xmlns:a16="http://schemas.microsoft.com/office/drawing/2014/main" id="{BBC7CB35-5856-AC28-1E01-7466056418D9}"/>
              </a:ext>
            </a:extLst>
          </p:cNvPr>
          <p:cNvPicPr>
            <a:picLocks noChangeAspect="1"/>
          </p:cNvPicPr>
          <p:nvPr/>
        </p:nvPicPr>
        <p:blipFill rotWithShape="1">
          <a:blip r:embed="rId3">
            <a:alphaModFix amt="40000"/>
          </a:blip>
          <a:srcRect t="14449"/>
          <a:stretch/>
        </p:blipFill>
        <p:spPr>
          <a:xfrm>
            <a:off x="20" y="10"/>
            <a:ext cx="12191979" cy="6857990"/>
          </a:xfrm>
          <a:prstGeom prst="rect">
            <a:avLst/>
          </a:prstGeom>
        </p:spPr>
      </p:pic>
      <p:sp>
        <p:nvSpPr>
          <p:cNvPr id="2" name="Title 1">
            <a:extLst>
              <a:ext uri="{FF2B5EF4-FFF2-40B4-BE49-F238E27FC236}">
                <a16:creationId xmlns:a16="http://schemas.microsoft.com/office/drawing/2014/main" id="{26FCB4D6-E3BE-EC0B-1A45-1ED8AC5F0536}"/>
              </a:ext>
            </a:extLst>
          </p:cNvPr>
          <p:cNvSpPr>
            <a:spLocks noGrp="1"/>
          </p:cNvSpPr>
          <p:nvPr>
            <p:ph type="title"/>
          </p:nvPr>
        </p:nvSpPr>
        <p:spPr>
          <a:xfrm>
            <a:off x="841249" y="941832"/>
            <a:ext cx="10506456" cy="2057400"/>
          </a:xfrm>
        </p:spPr>
        <p:txBody>
          <a:bodyPr vert="horz" lIns="91440" tIns="45720" rIns="91440" bIns="45720" rtlCol="0" anchor="b">
            <a:normAutofit/>
          </a:bodyPr>
          <a:lstStyle/>
          <a:p>
            <a:r>
              <a:rPr lang="en-US" sz="5000">
                <a:solidFill>
                  <a:schemeClr val="bg1"/>
                </a:solidFill>
                <a:ea typeface="+mj-lt"/>
                <a:cs typeface="+mj-lt"/>
              </a:rPr>
              <a:t>Essential Question</a:t>
            </a:r>
            <a:endParaRPr lang="en-US" sz="5000">
              <a:solidFill>
                <a:schemeClr val="bg1"/>
              </a:solidFill>
            </a:endParaRPr>
          </a:p>
        </p:txBody>
      </p:sp>
      <p:sp>
        <p:nvSpPr>
          <p:cNvPr id="30" name="Rectangle 2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7B2C255-F88B-D6BB-0660-4F541B891D7D}"/>
              </a:ext>
            </a:extLst>
          </p:cNvPr>
          <p:cNvSpPr>
            <a:spLocks noGrp="1"/>
          </p:cNvSpPr>
          <p:nvPr>
            <p:ph idx="1"/>
          </p:nvPr>
        </p:nvSpPr>
        <p:spPr>
          <a:xfrm>
            <a:off x="841248" y="3502152"/>
            <a:ext cx="10506456" cy="2670048"/>
          </a:xfrm>
        </p:spPr>
        <p:txBody>
          <a:bodyPr vert="horz" lIns="91440" tIns="45720" rIns="91440" bIns="45720" rtlCol="0" anchor="t">
            <a:normAutofit/>
          </a:bodyPr>
          <a:lstStyle/>
          <a:p>
            <a:pPr marL="0" indent="0">
              <a:buNone/>
            </a:pPr>
            <a:r>
              <a:rPr lang="en-US" sz="3200" i="1" dirty="0">
                <a:solidFill>
                  <a:schemeClr val="bg1"/>
                </a:solidFill>
                <a:latin typeface="Georgia Pro"/>
                <a:ea typeface="Calibri"/>
                <a:cs typeface="Calibri"/>
              </a:rPr>
              <a:t>How did people respond to the Declaration of Independence and interpret its meaning?</a:t>
            </a:r>
            <a:endParaRPr lang="en-US">
              <a:solidFill>
                <a:schemeClr val="bg1"/>
              </a:solidFill>
            </a:endParaRPr>
          </a:p>
        </p:txBody>
      </p:sp>
    </p:spTree>
    <p:extLst>
      <p:ext uri="{BB962C8B-B14F-4D97-AF65-F5344CB8AC3E}">
        <p14:creationId xmlns:p14="http://schemas.microsoft.com/office/powerpoint/2010/main" val="13333918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67AE45-5DC7-A833-BE28-464BB04788E8}"/>
              </a:ext>
            </a:extLst>
          </p:cNvPr>
          <p:cNvSpPr>
            <a:spLocks noGrp="1"/>
          </p:cNvSpPr>
          <p:nvPr>
            <p:ph type="title"/>
          </p:nvPr>
        </p:nvSpPr>
        <p:spPr>
          <a:xfrm>
            <a:off x="572493" y="238539"/>
            <a:ext cx="11018520" cy="1434415"/>
          </a:xfrm>
        </p:spPr>
        <p:txBody>
          <a:bodyPr anchor="b">
            <a:normAutofit/>
          </a:bodyPr>
          <a:lstStyle/>
          <a:p>
            <a:r>
              <a:rPr lang="en-US" sz="4600"/>
              <a:t>Context:</a:t>
            </a:r>
            <a:br>
              <a:rPr lang="en-US" sz="4600"/>
            </a:br>
            <a:r>
              <a:rPr lang="en-US" sz="4600"/>
              <a:t>1775-1776</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3BC940-EF36-8A8A-F9FB-79DA5BDF281A}"/>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n-US" sz="1500" b="0" dirty="0">
                <a:ea typeface="+mn-lt"/>
                <a:cs typeface="+mn-lt"/>
              </a:rPr>
              <a:t>A year earlier most American colonies hoped the conflict with Great Britain could be resolved with their rights as Englishmen preserved within the British empire. </a:t>
            </a:r>
            <a:endParaRPr lang="en-US" sz="1500" b="0" dirty="0"/>
          </a:p>
          <a:p>
            <a:r>
              <a:rPr lang="en-US" sz="1500" b="0" dirty="0">
                <a:ea typeface="+mn-lt"/>
                <a:cs typeface="+mn-lt"/>
              </a:rPr>
              <a:t>Armed conflict started in April 1775, and the Second Continental Congress passed a </a:t>
            </a:r>
            <a:r>
              <a:rPr lang="en-US" sz="1500" b="0" dirty="0">
                <a:solidFill>
                  <a:schemeClr val="accent1"/>
                </a:solidFill>
                <a:ea typeface="+mn-lt"/>
                <a:cs typeface="+mn-lt"/>
              </a:rPr>
              <a:t>“Declaration of the Causes and Necessity of Taking Up Arms,</a:t>
            </a:r>
            <a:r>
              <a:rPr lang="en-US" sz="1500" b="0" dirty="0">
                <a:ea typeface="+mn-lt"/>
                <a:cs typeface="+mn-lt"/>
              </a:rPr>
              <a:t>” outlining the need for the army to defend themselves from the British Army.</a:t>
            </a:r>
            <a:endParaRPr lang="en-US" sz="1500" dirty="0"/>
          </a:p>
          <a:p>
            <a:r>
              <a:rPr lang="en-US" sz="1500" b="0" dirty="0">
                <a:ea typeface="+mn-lt"/>
                <a:cs typeface="+mn-lt"/>
              </a:rPr>
              <a:t>On July 8, 1775, the delegates approved an </a:t>
            </a:r>
            <a:r>
              <a:rPr lang="en-US" sz="1500" b="0" dirty="0">
                <a:solidFill>
                  <a:schemeClr val="accent1"/>
                </a:solidFill>
                <a:ea typeface="+mn-lt"/>
                <a:cs typeface="+mn-lt"/>
              </a:rPr>
              <a:t>Olive Branch Petition</a:t>
            </a:r>
            <a:r>
              <a:rPr lang="en-US" sz="1500" b="0" dirty="0">
                <a:ea typeface="+mn-lt"/>
                <a:cs typeface="+mn-lt"/>
              </a:rPr>
              <a:t> to </a:t>
            </a:r>
            <a:r>
              <a:rPr lang="en-US" sz="1500" b="0" dirty="0"/>
              <a:t>King George III,</a:t>
            </a:r>
            <a:r>
              <a:rPr lang="en-US" sz="1500" b="0" dirty="0">
                <a:ea typeface="+mn-lt"/>
                <a:cs typeface="+mn-lt"/>
              </a:rPr>
              <a:t> seeking his intervention in stopping the bloodshed and restoring their rights as Englishmen. However, the King refused to accept the petition, since he had already issued his </a:t>
            </a:r>
            <a:r>
              <a:rPr lang="en-US" sz="1500" b="0" dirty="0">
                <a:solidFill>
                  <a:schemeClr val="accent1"/>
                </a:solidFill>
                <a:ea typeface="+mn-lt"/>
                <a:cs typeface="+mn-lt"/>
              </a:rPr>
              <a:t>Proclamation of Rebellion.</a:t>
            </a:r>
            <a:endParaRPr lang="en-US" sz="1500" dirty="0">
              <a:solidFill>
                <a:schemeClr val="accent1"/>
              </a:solidFill>
            </a:endParaRPr>
          </a:p>
          <a:p>
            <a:r>
              <a:rPr lang="en-US" sz="1500" b="0" dirty="0">
                <a:ea typeface="+mn-lt"/>
                <a:cs typeface="+mn-lt"/>
              </a:rPr>
              <a:t>Now declared to be in rebellion and with the war raging, delegates began to </a:t>
            </a:r>
            <a:r>
              <a:rPr lang="en-US" sz="1500" b="0" dirty="0">
                <a:solidFill>
                  <a:schemeClr val="accent1"/>
                </a:solidFill>
                <a:ea typeface="+mn-lt"/>
                <a:cs typeface="+mn-lt"/>
              </a:rPr>
              <a:t>think independence was inevitable.</a:t>
            </a:r>
            <a:r>
              <a:rPr lang="en-US" sz="1500" b="0" dirty="0">
                <a:ea typeface="+mn-lt"/>
                <a:cs typeface="+mn-lt"/>
              </a:rPr>
              <a:t> </a:t>
            </a:r>
            <a:endParaRPr lang="en-US" sz="1500" dirty="0">
              <a:ea typeface="+mn-lt"/>
              <a:cs typeface="+mn-lt"/>
            </a:endParaRPr>
          </a:p>
          <a:p>
            <a:r>
              <a:rPr lang="en-US" sz="1500" b="0" dirty="0">
                <a:ea typeface="+mn-lt"/>
                <a:cs typeface="+mn-lt"/>
              </a:rPr>
              <a:t>Following the recapture of Boston from the British, in the spring of 1776, the Continental Congress began looking to individual colonial governments to give permission to their delegates to vote for independence.</a:t>
            </a:r>
            <a:r>
              <a:rPr lang="en-US" sz="1500" dirty="0">
                <a:ea typeface="+mn-lt"/>
                <a:cs typeface="+mn-lt"/>
              </a:rPr>
              <a:t> </a:t>
            </a:r>
            <a:endParaRPr lang="en-US" sz="1500" dirty="0"/>
          </a:p>
          <a:p>
            <a:endParaRPr lang="en-US" sz="1500" b="0"/>
          </a:p>
          <a:p>
            <a:endParaRPr lang="en-US" sz="1500" b="0"/>
          </a:p>
        </p:txBody>
      </p:sp>
      <p:pic>
        <p:nvPicPr>
          <p:cNvPr id="4" name="Picture 3" descr="A painting of a group of people in a courtroom&#10;&#10;Description automatically generated">
            <a:extLst>
              <a:ext uri="{FF2B5EF4-FFF2-40B4-BE49-F238E27FC236}">
                <a16:creationId xmlns:a16="http://schemas.microsoft.com/office/drawing/2014/main" id="{5C0756F3-CD2B-B683-4504-1EF6EA24A6D4}"/>
              </a:ext>
            </a:extLst>
          </p:cNvPr>
          <p:cNvPicPr>
            <a:picLocks noChangeAspect="1"/>
          </p:cNvPicPr>
          <p:nvPr/>
        </p:nvPicPr>
        <p:blipFill rotWithShape="1">
          <a:blip r:embed="rId3"/>
          <a:srcRect l="7537" r="22472" b="-3"/>
          <a:stretch/>
        </p:blipFill>
        <p:spPr>
          <a:xfrm>
            <a:off x="7675658" y="2093976"/>
            <a:ext cx="3941064" cy="4096512"/>
          </a:xfrm>
          <a:prstGeom prst="rect">
            <a:avLst/>
          </a:prstGeom>
        </p:spPr>
      </p:pic>
    </p:spTree>
    <p:extLst>
      <p:ext uri="{BB962C8B-B14F-4D97-AF65-F5344CB8AC3E}">
        <p14:creationId xmlns:p14="http://schemas.microsoft.com/office/powerpoint/2010/main" val="3758726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7D569C-8999-CD78-8813-901D179D09A3}"/>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057694-B5C6-88CC-76AF-83A5FE77A26C}"/>
              </a:ext>
            </a:extLst>
          </p:cNvPr>
          <p:cNvSpPr>
            <a:spLocks noGrp="1"/>
          </p:cNvSpPr>
          <p:nvPr>
            <p:ph type="title"/>
          </p:nvPr>
        </p:nvSpPr>
        <p:spPr>
          <a:xfrm>
            <a:off x="787518" y="490382"/>
            <a:ext cx="6002110" cy="1495425"/>
          </a:xfrm>
        </p:spPr>
        <p:txBody>
          <a:bodyPr>
            <a:normAutofit/>
          </a:bodyPr>
          <a:lstStyle/>
          <a:p>
            <a:r>
              <a:rPr lang="en-US" sz="3400">
                <a:ea typeface="+mj-lt"/>
                <a:cs typeface="+mj-lt"/>
              </a:rPr>
              <a:t>"That these united Colonies are, and of Right ought to be Free and Independent States"</a:t>
            </a:r>
            <a:endParaRPr lang="en-US" sz="3400"/>
          </a:p>
        </p:txBody>
      </p:sp>
      <p:sp>
        <p:nvSpPr>
          <p:cNvPr id="3" name="Content Placeholder 2">
            <a:extLst>
              <a:ext uri="{FF2B5EF4-FFF2-40B4-BE49-F238E27FC236}">
                <a16:creationId xmlns:a16="http://schemas.microsoft.com/office/drawing/2014/main" id="{A4ADE84A-4F5E-C7C6-AC2C-815ED67B3423}"/>
              </a:ext>
            </a:extLst>
          </p:cNvPr>
          <p:cNvSpPr>
            <a:spLocks noGrp="1"/>
          </p:cNvSpPr>
          <p:nvPr>
            <p:ph idx="1"/>
          </p:nvPr>
        </p:nvSpPr>
        <p:spPr>
          <a:xfrm>
            <a:off x="701487" y="2085519"/>
            <a:ext cx="6088142" cy="3729034"/>
          </a:xfrm>
        </p:spPr>
        <p:txBody>
          <a:bodyPr vert="horz" lIns="91440" tIns="45720" rIns="91440" bIns="45720" rtlCol="0" anchor="t">
            <a:noAutofit/>
          </a:bodyPr>
          <a:lstStyle/>
          <a:p>
            <a:r>
              <a:rPr lang="en-US" sz="1800" b="0" dirty="0">
                <a:ea typeface="+mn-lt"/>
                <a:cs typeface="+mn-lt"/>
              </a:rPr>
              <a:t>On June 7, 1776, Virginia delegate </a:t>
            </a:r>
            <a:r>
              <a:rPr lang="en-US" sz="1800" b="0" dirty="0">
                <a:solidFill>
                  <a:schemeClr val="accent1"/>
                </a:solidFill>
                <a:ea typeface="+mn-lt"/>
                <a:cs typeface="+mn-lt"/>
              </a:rPr>
              <a:t>Richard Henry Lee</a:t>
            </a:r>
            <a:r>
              <a:rPr lang="en-US" sz="1800" b="0" dirty="0">
                <a:ea typeface="+mn-lt"/>
                <a:cs typeface="+mn-lt"/>
              </a:rPr>
              <a:t> put forward the motion to the Second Continental Congress “that these united colonies are, and of right ought to be, free and independent States, that they are absolved from all allegiance to the British crown, and that all political connection between them and the state of Great Britain is, and ought to be, totally dissolved.” </a:t>
            </a:r>
            <a:endParaRPr lang="en-US" sz="1800" b="0"/>
          </a:p>
          <a:p>
            <a:r>
              <a:rPr lang="en-US" sz="1800" b="0" dirty="0">
                <a:ea typeface="+mn-lt"/>
                <a:cs typeface="+mn-lt"/>
              </a:rPr>
              <a:t>While the Congress debated this motion over the next few weeks, a </a:t>
            </a:r>
            <a:r>
              <a:rPr lang="en-US" sz="1800" b="0" dirty="0">
                <a:solidFill>
                  <a:schemeClr val="accent1"/>
                </a:solidFill>
                <a:ea typeface="+mn-lt"/>
                <a:cs typeface="+mn-lt"/>
              </a:rPr>
              <a:t>Committee of Five</a:t>
            </a:r>
            <a:r>
              <a:rPr lang="en-US" sz="1800" b="0" dirty="0">
                <a:ea typeface="+mn-lt"/>
                <a:cs typeface="+mn-lt"/>
              </a:rPr>
              <a:t> was established to write a Declaration of Independence in the event the motion passed.  </a:t>
            </a:r>
            <a:endParaRPr lang="en-US" sz="1800"/>
          </a:p>
          <a:p>
            <a:r>
              <a:rPr lang="en-US" sz="1800" b="0" dirty="0">
                <a:ea typeface="+mn-lt"/>
                <a:cs typeface="+mn-lt"/>
              </a:rPr>
              <a:t>On </a:t>
            </a:r>
            <a:r>
              <a:rPr lang="en-US" sz="1800" b="0" dirty="0">
                <a:solidFill>
                  <a:schemeClr val="accent1"/>
                </a:solidFill>
                <a:ea typeface="+mn-lt"/>
                <a:cs typeface="+mn-lt"/>
              </a:rPr>
              <a:t>July 2, 1776,</a:t>
            </a:r>
            <a:r>
              <a:rPr lang="en-US" sz="1800" b="0" dirty="0">
                <a:ea typeface="+mn-lt"/>
                <a:cs typeface="+mn-lt"/>
              </a:rPr>
              <a:t> delegates of the Continental Congress voted for independence. </a:t>
            </a:r>
            <a:endParaRPr lang="en-US" sz="1800">
              <a:ea typeface="+mn-lt"/>
              <a:cs typeface="+mn-lt"/>
            </a:endParaRPr>
          </a:p>
          <a:p>
            <a:r>
              <a:rPr lang="en-US" sz="1800" b="0" dirty="0">
                <a:ea typeface="+mn-lt"/>
                <a:cs typeface="+mn-lt"/>
              </a:rPr>
              <a:t>On </a:t>
            </a:r>
            <a:r>
              <a:rPr lang="en-US" sz="1800" b="0" dirty="0">
                <a:solidFill>
                  <a:schemeClr val="accent1"/>
                </a:solidFill>
                <a:ea typeface="+mn-lt"/>
                <a:cs typeface="+mn-lt"/>
              </a:rPr>
              <a:t>July 4, 1776,</a:t>
            </a:r>
            <a:r>
              <a:rPr lang="en-US" sz="1800" b="0" dirty="0">
                <a:ea typeface="+mn-lt"/>
                <a:cs typeface="+mn-lt"/>
              </a:rPr>
              <a:t> the Committee of Five presented the Congress with the finalized document of the Declaration of Independence, and Congress approved it. </a:t>
            </a:r>
            <a:endParaRPr lang="en-US" sz="1800" dirty="0"/>
          </a:p>
          <a:p>
            <a:endParaRPr lang="en-US" sz="1400" b="0"/>
          </a:p>
          <a:p>
            <a:endParaRPr lang="en-US" sz="1400" b="0"/>
          </a:p>
        </p:txBody>
      </p:sp>
      <p:pic>
        <p:nvPicPr>
          <p:cNvPr id="4" name="Picture 3" descr="A document with signature on it&#10;&#10;Description automatically generated">
            <a:extLst>
              <a:ext uri="{FF2B5EF4-FFF2-40B4-BE49-F238E27FC236}">
                <a16:creationId xmlns:a16="http://schemas.microsoft.com/office/drawing/2014/main" id="{67A9B344-CDF4-1CC5-30D9-04B6C8737D6B}"/>
              </a:ext>
            </a:extLst>
          </p:cNvPr>
          <p:cNvPicPr>
            <a:picLocks noChangeAspect="1"/>
          </p:cNvPicPr>
          <p:nvPr/>
        </p:nvPicPr>
        <p:blipFill rotWithShape="1">
          <a:blip r:embed="rId3"/>
          <a:srcRect l="9288" r="4303"/>
          <a:stretch/>
        </p:blipFill>
        <p:spPr>
          <a:xfrm>
            <a:off x="7199440" y="10"/>
            <a:ext cx="4992560" cy="6857990"/>
          </a:xfrm>
          <a:prstGeom prst="rect">
            <a:avLst/>
          </a:prstGeom>
          <a:effectLst/>
        </p:spPr>
      </p:pic>
    </p:spTree>
    <p:extLst>
      <p:ext uri="{BB962C8B-B14F-4D97-AF65-F5344CB8AC3E}">
        <p14:creationId xmlns:p14="http://schemas.microsoft.com/office/powerpoint/2010/main" val="2277273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94BE6-2986-14F3-8255-FBE1048FAE95}"/>
              </a:ext>
            </a:extLst>
          </p:cNvPr>
          <p:cNvSpPr>
            <a:spLocks noGrp="1"/>
          </p:cNvSpPr>
          <p:nvPr>
            <p:ph type="title"/>
          </p:nvPr>
        </p:nvSpPr>
        <p:spPr/>
        <p:txBody>
          <a:bodyPr>
            <a:normAutofit/>
          </a:bodyPr>
          <a:lstStyle/>
          <a:p>
            <a:r>
              <a:rPr lang="en-US" dirty="0"/>
              <a:t>The Structure of the Declaration</a:t>
            </a:r>
          </a:p>
        </p:txBody>
      </p:sp>
      <p:graphicFrame>
        <p:nvGraphicFramePr>
          <p:cNvPr id="4" name="Diagram 4">
            <a:extLst>
              <a:ext uri="{FF2B5EF4-FFF2-40B4-BE49-F238E27FC236}">
                <a16:creationId xmlns:a16="http://schemas.microsoft.com/office/drawing/2014/main" id="{C65DC6EA-751C-2426-64FF-22642DB913F2}"/>
              </a:ext>
            </a:extLst>
          </p:cNvPr>
          <p:cNvGraphicFramePr/>
          <p:nvPr>
            <p:extLst>
              <p:ext uri="{D42A27DB-BD31-4B8C-83A1-F6EECF244321}">
                <p14:modId xmlns:p14="http://schemas.microsoft.com/office/powerpoint/2010/main" val="962140558"/>
              </p:ext>
            </p:extLst>
          </p:nvPr>
        </p:nvGraphicFramePr>
        <p:xfrm>
          <a:off x="1096032" y="1379730"/>
          <a:ext cx="9991300" cy="4500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2279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F46F78-3886-A050-4698-C07BED236DA1}"/>
              </a:ext>
            </a:extLst>
          </p:cNvPr>
          <p:cNvSpPr>
            <a:spLocks noGrp="1"/>
          </p:cNvSpPr>
          <p:nvPr>
            <p:ph type="title"/>
          </p:nvPr>
        </p:nvSpPr>
        <p:spPr>
          <a:xfrm>
            <a:off x="640080" y="325369"/>
            <a:ext cx="4368602" cy="1956841"/>
          </a:xfrm>
        </p:spPr>
        <p:txBody>
          <a:bodyPr anchor="b">
            <a:normAutofit/>
          </a:bodyPr>
          <a:lstStyle/>
          <a:p>
            <a:r>
              <a:rPr lang="en-US" sz="4200"/>
              <a:t>Stated &amp; Anticipated Outcomes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32E770-5FF7-9781-5D42-F79A08B08EB6}"/>
              </a:ext>
            </a:extLst>
          </p:cNvPr>
          <p:cNvSpPr>
            <a:spLocks noGrp="1"/>
          </p:cNvSpPr>
          <p:nvPr>
            <p:ph idx="1"/>
          </p:nvPr>
        </p:nvSpPr>
        <p:spPr>
          <a:xfrm>
            <a:off x="640080" y="2872899"/>
            <a:ext cx="4243589" cy="3320668"/>
          </a:xfrm>
        </p:spPr>
        <p:txBody>
          <a:bodyPr vert="horz" lIns="91440" tIns="45720" rIns="91440" bIns="45720" rtlCol="0">
            <a:normAutofit/>
          </a:bodyPr>
          <a:lstStyle/>
          <a:p>
            <a:r>
              <a:rPr lang="en-US" sz="2200" b="0"/>
              <a:t>At war with those who oppose the independence of the United States</a:t>
            </a:r>
          </a:p>
          <a:p>
            <a:r>
              <a:rPr lang="en-US" sz="2200" b="0"/>
              <a:t>Independence from British rule</a:t>
            </a:r>
          </a:p>
          <a:p>
            <a:r>
              <a:rPr lang="en-US" sz="2200" b="0"/>
              <a:t>Creation of a new nation</a:t>
            </a:r>
          </a:p>
          <a:p>
            <a:r>
              <a:rPr lang="en-US" sz="2200" b="0"/>
              <a:t>Seek alliances as a new nation</a:t>
            </a:r>
          </a:p>
          <a:p>
            <a:r>
              <a:rPr lang="en-US" sz="2200" b="0"/>
              <a:t>Pursue commerce (economic opportunities)</a:t>
            </a:r>
          </a:p>
        </p:txBody>
      </p:sp>
      <p:pic>
        <p:nvPicPr>
          <p:cNvPr id="4" name="Picture 3" descr="A group of people standing around a table&#10;&#10;Description automatically generated">
            <a:extLst>
              <a:ext uri="{FF2B5EF4-FFF2-40B4-BE49-F238E27FC236}">
                <a16:creationId xmlns:a16="http://schemas.microsoft.com/office/drawing/2014/main" id="{9AF3B83A-4136-72AF-8037-C0059738A474}"/>
              </a:ext>
            </a:extLst>
          </p:cNvPr>
          <p:cNvPicPr>
            <a:picLocks noChangeAspect="1"/>
          </p:cNvPicPr>
          <p:nvPr/>
        </p:nvPicPr>
        <p:blipFill rotWithShape="1">
          <a:blip r:embed="rId3"/>
          <a:srcRect l="16517" r="238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89200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7857F-996F-C6BA-ABE6-B0A2ADA1D502}"/>
              </a:ext>
            </a:extLst>
          </p:cNvPr>
          <p:cNvSpPr>
            <a:spLocks noGrp="1"/>
          </p:cNvSpPr>
          <p:nvPr>
            <p:ph type="title"/>
          </p:nvPr>
        </p:nvSpPr>
        <p:spPr/>
        <p:txBody>
          <a:bodyPr/>
          <a:lstStyle/>
          <a:p>
            <a:r>
              <a:rPr lang="en-US" dirty="0"/>
              <a:t>Immediate Reactions</a:t>
            </a:r>
          </a:p>
        </p:txBody>
      </p:sp>
      <p:graphicFrame>
        <p:nvGraphicFramePr>
          <p:cNvPr id="5" name="Content Placeholder 2">
            <a:extLst>
              <a:ext uri="{FF2B5EF4-FFF2-40B4-BE49-F238E27FC236}">
                <a16:creationId xmlns:a16="http://schemas.microsoft.com/office/drawing/2014/main" id="{4510A0B0-871D-D7F3-D753-BBB4C6CBF676}"/>
              </a:ext>
            </a:extLst>
          </p:cNvPr>
          <p:cNvGraphicFramePr>
            <a:graphicFrameLocks/>
          </p:cNvGraphicFramePr>
          <p:nvPr>
            <p:extLst>
              <p:ext uri="{D42A27DB-BD31-4B8C-83A1-F6EECF244321}">
                <p14:modId xmlns:p14="http://schemas.microsoft.com/office/powerpoint/2010/main" val="2229166538"/>
              </p:ext>
            </p:extLst>
          </p:nvPr>
        </p:nvGraphicFramePr>
        <p:xfrm>
          <a:off x="726545" y="1027674"/>
          <a:ext cx="10740188" cy="5255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0" name="TextBox 89">
            <a:extLst>
              <a:ext uri="{FF2B5EF4-FFF2-40B4-BE49-F238E27FC236}">
                <a16:creationId xmlns:a16="http://schemas.microsoft.com/office/drawing/2014/main" id="{9270B691-7335-13A6-39AD-663A7A56066D}"/>
              </a:ext>
            </a:extLst>
          </p:cNvPr>
          <p:cNvSpPr txBox="1"/>
          <p:nvPr/>
        </p:nvSpPr>
        <p:spPr>
          <a:xfrm>
            <a:off x="7614559" y="1491580"/>
            <a:ext cx="44921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hlinkClick r:id="rId8"/>
              </a:rPr>
              <a:t>A British Tract</a:t>
            </a:r>
            <a:endParaRPr lang="en-US" sz="2400" dirty="0"/>
          </a:p>
        </p:txBody>
      </p:sp>
      <p:sp>
        <p:nvSpPr>
          <p:cNvPr id="364" name="TextBox 363">
            <a:extLst>
              <a:ext uri="{FF2B5EF4-FFF2-40B4-BE49-F238E27FC236}">
                <a16:creationId xmlns:a16="http://schemas.microsoft.com/office/drawing/2014/main" id="{1B61A52A-74C6-B8E4-A797-15B9B1568E34}"/>
              </a:ext>
            </a:extLst>
          </p:cNvPr>
          <p:cNvSpPr txBox="1"/>
          <p:nvPr/>
        </p:nvSpPr>
        <p:spPr>
          <a:xfrm>
            <a:off x="722815" y="1492314"/>
            <a:ext cx="550311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accent4"/>
                </a:solidFill>
                <a:hlinkClick r:id="rId9">
                  <a:extLst>
                    <a:ext uri="{A12FA001-AC4F-418D-AE19-62706E023703}">
                      <ahyp:hlinkClr xmlns:ahyp="http://schemas.microsoft.com/office/drawing/2018/hyperlinkcolor" val="tx"/>
                    </a:ext>
                  </a:extLst>
                </a:hlinkClick>
              </a:rPr>
              <a:t>Newspapers Reporting the Declaration</a:t>
            </a:r>
            <a:endParaRPr lang="en-US" sz="2400" dirty="0">
              <a:solidFill>
                <a:schemeClr val="accent4"/>
              </a:solidFill>
            </a:endParaRPr>
          </a:p>
        </p:txBody>
      </p:sp>
      <p:sp>
        <p:nvSpPr>
          <p:cNvPr id="19" name="TextBox 1">
            <a:extLst>
              <a:ext uri="{FF2B5EF4-FFF2-40B4-BE49-F238E27FC236}">
                <a16:creationId xmlns:a16="http://schemas.microsoft.com/office/drawing/2014/main" id="{75048067-C4CE-BD57-0467-43E5DB59D8F9}"/>
              </a:ext>
            </a:extLst>
          </p:cNvPr>
          <p:cNvSpPr txBox="1"/>
          <p:nvPr/>
        </p:nvSpPr>
        <p:spPr>
          <a:xfrm>
            <a:off x="2125415" y="5395421"/>
            <a:ext cx="274781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i="1" dirty="0">
                <a:solidFill>
                  <a:srgbClr val="C00000"/>
                </a:solidFill>
                <a:ea typeface="+mn-lt"/>
                <a:cs typeface="+mn-lt"/>
              </a:rPr>
              <a:t>July 11, 1776</a:t>
            </a:r>
            <a:endParaRPr lang="en-US" sz="2000" i="1" dirty="0">
              <a:solidFill>
                <a:srgbClr val="C00000"/>
              </a:solidFill>
            </a:endParaRPr>
          </a:p>
        </p:txBody>
      </p:sp>
      <p:sp>
        <p:nvSpPr>
          <p:cNvPr id="20" name="TextBox 1">
            <a:extLst>
              <a:ext uri="{FF2B5EF4-FFF2-40B4-BE49-F238E27FC236}">
                <a16:creationId xmlns:a16="http://schemas.microsoft.com/office/drawing/2014/main" id="{02A2A39D-D905-4EDE-BAA0-44D81E93807D}"/>
              </a:ext>
            </a:extLst>
          </p:cNvPr>
          <p:cNvSpPr txBox="1"/>
          <p:nvPr/>
        </p:nvSpPr>
        <p:spPr>
          <a:xfrm>
            <a:off x="7577639" y="5395421"/>
            <a:ext cx="274781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i="1" dirty="0">
                <a:solidFill>
                  <a:srgbClr val="C00000"/>
                </a:solidFill>
                <a:ea typeface="+mn-lt"/>
                <a:cs typeface="+mn-lt"/>
              </a:rPr>
              <a:t>1776</a:t>
            </a:r>
            <a:endParaRPr lang="en-US" dirty="0"/>
          </a:p>
        </p:txBody>
      </p:sp>
    </p:spTree>
    <p:extLst>
      <p:ext uri="{BB962C8B-B14F-4D97-AF65-F5344CB8AC3E}">
        <p14:creationId xmlns:p14="http://schemas.microsoft.com/office/powerpoint/2010/main" val="367576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ocument with signature on it&#10;&#10;Description automatically generated">
            <a:extLst>
              <a:ext uri="{FF2B5EF4-FFF2-40B4-BE49-F238E27FC236}">
                <a16:creationId xmlns:a16="http://schemas.microsoft.com/office/drawing/2014/main" id="{1EE1F62C-A3E5-5E13-A713-622C014FFEED}"/>
              </a:ext>
            </a:extLst>
          </p:cNvPr>
          <p:cNvPicPr>
            <a:picLocks noChangeAspect="1"/>
          </p:cNvPicPr>
          <p:nvPr/>
        </p:nvPicPr>
        <p:blipFill rotWithShape="1">
          <a:blip r:embed="rId2"/>
          <a:srcRect t="20364" r="20685" b="19721"/>
          <a:stretch/>
        </p:blipFill>
        <p:spPr>
          <a:xfrm>
            <a:off x="4525679" y="-24571"/>
            <a:ext cx="7669382" cy="6876514"/>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CD2298-EBCD-BFA1-4648-6D68651E4265}"/>
              </a:ext>
            </a:extLst>
          </p:cNvPr>
          <p:cNvSpPr>
            <a:spLocks noGrp="1"/>
          </p:cNvSpPr>
          <p:nvPr>
            <p:ph type="title"/>
          </p:nvPr>
        </p:nvSpPr>
        <p:spPr>
          <a:xfrm>
            <a:off x="776748" y="82448"/>
            <a:ext cx="3822189" cy="1899912"/>
          </a:xfrm>
        </p:spPr>
        <p:txBody>
          <a:bodyPr>
            <a:normAutofit/>
          </a:bodyPr>
          <a:lstStyle/>
          <a:p>
            <a:r>
              <a:rPr lang="en-US" sz="4000"/>
              <a:t>Liberty vs. Reality in 1776</a:t>
            </a:r>
          </a:p>
        </p:txBody>
      </p:sp>
      <p:sp>
        <p:nvSpPr>
          <p:cNvPr id="3" name="Content Placeholder 2">
            <a:extLst>
              <a:ext uri="{FF2B5EF4-FFF2-40B4-BE49-F238E27FC236}">
                <a16:creationId xmlns:a16="http://schemas.microsoft.com/office/drawing/2014/main" id="{F07E20A6-2B9E-6C26-759D-665036710EAE}"/>
              </a:ext>
            </a:extLst>
          </p:cNvPr>
          <p:cNvSpPr>
            <a:spLocks noGrp="1"/>
          </p:cNvSpPr>
          <p:nvPr>
            <p:ph idx="1"/>
          </p:nvPr>
        </p:nvSpPr>
        <p:spPr>
          <a:xfrm>
            <a:off x="309717" y="1979460"/>
            <a:ext cx="4510446" cy="4271244"/>
          </a:xfrm>
        </p:spPr>
        <p:txBody>
          <a:bodyPr vert="horz" lIns="91440" tIns="45720" rIns="91440" bIns="45720" rtlCol="0" anchor="t">
            <a:noAutofit/>
          </a:bodyPr>
          <a:lstStyle/>
          <a:p>
            <a:r>
              <a:rPr lang="en-US" sz="1800" b="0" dirty="0"/>
              <a:t>While the Declaration of Independence formed a new nation and stated </a:t>
            </a:r>
            <a:r>
              <a:rPr lang="en-US" sz="1800" b="0" dirty="0">
                <a:solidFill>
                  <a:schemeClr val="accent1"/>
                </a:solidFill>
              </a:rPr>
              <a:t>"</a:t>
            </a:r>
            <a:r>
              <a:rPr lang="en-US" sz="1800" b="0" dirty="0">
                <a:solidFill>
                  <a:schemeClr val="accent1"/>
                </a:solidFill>
                <a:ea typeface="+mn-lt"/>
                <a:cs typeface="+mn-lt"/>
              </a:rPr>
              <a:t>that all men are created equal, that they are endowed by their Creator with certain unalienable Rights, that among these are Life, Liberty and the pursuit of Happiness,"</a:t>
            </a:r>
            <a:r>
              <a:rPr lang="en-US" sz="1800" b="0" dirty="0">
                <a:ea typeface="+mn-lt"/>
                <a:cs typeface="+mn-lt"/>
              </a:rPr>
              <a:t> this concept was not suddenly transforming American society.</a:t>
            </a:r>
          </a:p>
          <a:p>
            <a:r>
              <a:rPr lang="en-US" sz="1800" b="0" dirty="0"/>
              <a:t>African Americans, Native Americans, and Women were not given equal freedom or standing under the laws for years to come.</a:t>
            </a:r>
          </a:p>
          <a:p>
            <a:r>
              <a:rPr lang="en-US" sz="1800" b="0" dirty="0">
                <a:solidFill>
                  <a:schemeClr val="accent1"/>
                </a:solidFill>
              </a:rPr>
              <a:t>The Declaration of Independence was an important foundational document: defining principles of liberty and creating the United States of America.</a:t>
            </a:r>
          </a:p>
        </p:txBody>
      </p:sp>
    </p:spTree>
    <p:extLst>
      <p:ext uri="{BB962C8B-B14F-4D97-AF65-F5344CB8AC3E}">
        <p14:creationId xmlns:p14="http://schemas.microsoft.com/office/powerpoint/2010/main" val="3678299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6792DA-C155-0650-D4EB-74074C96FC1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B02869-6B1C-981B-B5DD-02264485A817}"/>
              </a:ext>
            </a:extLst>
          </p:cNvPr>
          <p:cNvSpPr>
            <a:spLocks noGrp="1"/>
          </p:cNvSpPr>
          <p:nvPr>
            <p:ph type="title"/>
          </p:nvPr>
        </p:nvSpPr>
        <p:spPr>
          <a:xfrm>
            <a:off x="5297762" y="329184"/>
            <a:ext cx="6251110" cy="1783080"/>
          </a:xfrm>
        </p:spPr>
        <p:txBody>
          <a:bodyPr anchor="b">
            <a:normAutofit/>
          </a:bodyPr>
          <a:lstStyle/>
          <a:p>
            <a:r>
              <a:rPr lang="en-US" sz="3800"/>
              <a:t>African American Response to the Declaration of Independence</a:t>
            </a:r>
          </a:p>
        </p:txBody>
      </p:sp>
      <p:pic>
        <p:nvPicPr>
          <p:cNvPr id="4" name="Picture 3">
            <a:extLst>
              <a:ext uri="{FF2B5EF4-FFF2-40B4-BE49-F238E27FC236}">
                <a16:creationId xmlns:a16="http://schemas.microsoft.com/office/drawing/2014/main" id="{7467E7E6-AC54-EF3D-0691-2B351E0629B3}"/>
              </a:ext>
            </a:extLst>
          </p:cNvPr>
          <p:cNvPicPr>
            <a:picLocks noChangeAspect="1"/>
          </p:cNvPicPr>
          <p:nvPr/>
        </p:nvPicPr>
        <p:blipFill rotWithShape="1">
          <a:blip r:embed="rId3"/>
          <a:srcRect l="193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F02246-3FBD-2867-0338-AE5414FF1D49}"/>
              </a:ext>
            </a:extLst>
          </p:cNvPr>
          <p:cNvSpPr>
            <a:spLocks noGrp="1"/>
          </p:cNvSpPr>
          <p:nvPr>
            <p:ph idx="1"/>
          </p:nvPr>
        </p:nvSpPr>
        <p:spPr>
          <a:xfrm>
            <a:off x="4756988" y="2706624"/>
            <a:ext cx="7086851" cy="3483864"/>
          </a:xfrm>
        </p:spPr>
        <p:txBody>
          <a:bodyPr vert="horz" lIns="91440" tIns="45720" rIns="91440" bIns="45720" rtlCol="0" anchor="t">
            <a:noAutofit/>
          </a:bodyPr>
          <a:lstStyle/>
          <a:p>
            <a:r>
              <a:rPr lang="en-US" sz="1600" b="0" dirty="0"/>
              <a:t>Slavery existed in all 13 Colonies/States.</a:t>
            </a:r>
          </a:p>
          <a:p>
            <a:r>
              <a:rPr lang="en-US" sz="1600" b="0" dirty="0"/>
              <a:t>Some African-Americans were free, and some fought for national independence, but many were enslaved. </a:t>
            </a:r>
          </a:p>
          <a:p>
            <a:r>
              <a:rPr lang="en-US" sz="1600" b="0" dirty="0"/>
              <a:t>Thomas Jefferson's early draft of the Declaration of Independence included a notable paragraph, attacking King George III for allowing the Transatlantic Slave Trade to continue. During the Continental Congress's revision process to Jefferson's draft, they removed the bulk of the paragraph and reduced it to a veiled reference against slavery, complaining that King George incited "domestic insurrections among us." Later, Jefferson claimed that some delegates from northern and southern colonies had objected to the original paragraph and prompted its removal.</a:t>
            </a:r>
          </a:p>
          <a:p>
            <a:r>
              <a:rPr lang="en-US" sz="1600" b="0" dirty="0"/>
              <a:t>Slavery continued to exist until 1865, and many African Americans pointed out the disconnect between the words of the Declaration of Independence and the continued practice of slavery in the United States in the years after the Revolutionary War.</a:t>
            </a:r>
          </a:p>
        </p:txBody>
      </p:sp>
    </p:spTree>
    <p:extLst>
      <p:ext uri="{BB962C8B-B14F-4D97-AF65-F5344CB8AC3E}">
        <p14:creationId xmlns:p14="http://schemas.microsoft.com/office/powerpoint/2010/main" val="528532544"/>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8" ma:contentTypeDescription="Create a new document." ma:contentTypeScope="" ma:versionID="794113e266b32fb0d70d7ae2dd30478c">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957c7b666f945396924b7d25ff406f93"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b2ad94-8a05-4b2b-a460-e2f326edf0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07a600-a0f0-4922-adaa-ff6d68c60e13}" ma:internalName="TaxCatchAll" ma:showField="CatchAllData" ma:web="962a2ba3-4e85-4590-8cac-33237e599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639bad-cfa9-4ce6-b936-580a309075cc">
      <Terms xmlns="http://schemas.microsoft.com/office/infopath/2007/PartnerControls"/>
    </lcf76f155ced4ddcb4097134ff3c332f>
    <TaxCatchAll xmlns="962a2ba3-4e85-4590-8cac-33237e5999cc" xsi:nil="true"/>
  </documentManagement>
</p:properties>
</file>

<file path=customXml/itemProps1.xml><?xml version="1.0" encoding="utf-8"?>
<ds:datastoreItem xmlns:ds="http://schemas.openxmlformats.org/officeDocument/2006/customXml" ds:itemID="{53ECF809-2AE6-49AE-9349-EFD8F32FAF04}">
  <ds:schemaRefs>
    <ds:schemaRef ds:uri="http://schemas.microsoft.com/sharepoint/v3/contenttype/forms"/>
  </ds:schemaRefs>
</ds:datastoreItem>
</file>

<file path=customXml/itemProps2.xml><?xml version="1.0" encoding="utf-8"?>
<ds:datastoreItem xmlns:ds="http://schemas.openxmlformats.org/officeDocument/2006/customXml" ds:itemID="{B219BB96-D30C-4C1D-A07B-BFA0CBB20F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788720-B0F5-4B68-9147-DFB731F10553}">
  <ds:schemaRefs>
    <ds:schemaRef ds:uri="http://schemas.microsoft.com/office/2006/metadata/properties"/>
    <ds:schemaRef ds:uri="http://schemas.microsoft.com/office/infopath/2007/PartnerControls"/>
    <ds:schemaRef ds:uri="99639bad-cfa9-4ce6-b936-580a309075cc"/>
    <ds:schemaRef ds:uri="962a2ba3-4e85-4590-8cac-33237e5999cc"/>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What Independence Meant</vt:lpstr>
      <vt:lpstr>Essential Question</vt:lpstr>
      <vt:lpstr>Context: 1775-1776</vt:lpstr>
      <vt:lpstr>"That these united Colonies are, and of Right ought to be Free and Independent States"</vt:lpstr>
      <vt:lpstr>The Structure of the Declaration</vt:lpstr>
      <vt:lpstr>Stated &amp; Anticipated Outcomes</vt:lpstr>
      <vt:lpstr>Immediate Reactions</vt:lpstr>
      <vt:lpstr>Liberty vs. Reality in 1776</vt:lpstr>
      <vt:lpstr>African American Response to the Declaration of Independence</vt:lpstr>
      <vt:lpstr>Native American Response to the Declaration of Independence</vt:lpstr>
      <vt:lpstr>Women's Response to the Declaration of Independence</vt:lpstr>
      <vt:lpstr>The United States Constitution &amp; Bill of Rights</vt:lpstr>
      <vt:lpstr>Inspiration of Liberty</vt:lpstr>
      <vt:lpstr>A Continuing Quest...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1908</cp:revision>
  <dcterms:created xsi:type="dcterms:W3CDTF">2023-07-28T13:50:22Z</dcterms:created>
  <dcterms:modified xsi:type="dcterms:W3CDTF">2024-01-18T20:34:11Z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MediaServiceImageTags">
    <vt:lpwstr/>
  </property>
</Properties>
</file>