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58" r:id="rId6"/>
    <p:sldId id="264" r:id="rId7"/>
    <p:sldId id="294" r:id="rId8"/>
    <p:sldId id="295" r:id="rId9"/>
    <p:sldId id="296" r:id="rId10"/>
    <p:sldId id="303" r:id="rId11"/>
    <p:sldId id="298" r:id="rId12"/>
    <p:sldId id="299" r:id="rId13"/>
    <p:sldId id="297" r:id="rId14"/>
    <p:sldId id="301" r:id="rId15"/>
    <p:sldId id="304" r:id="rId16"/>
    <p:sldId id="300" r:id="rId17"/>
    <p:sldId id="302"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9DBAB-1223-A284-9FBA-46E26EB5657B}" name="Cady Barterian" initials="CB" userId="S::cbarterian@battlefields.org::425b8955-617a-4a00-8191-e8cb3411da2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2192F-709E-A1DE-7FFE-703DDDE6E640}" v="2667" dt="2024-01-18T20:34:00.430"/>
    <p1510:client id="{7686F2A9-4841-0A04-04BA-D4DF9CCCA459}" v="1807" dt="2024-01-19T05:21:42.373"/>
    <p1510:client id="{9188FD5D-4DA0-D9BC-EF15-214904932C55}" v="35" dt="2024-01-18T17:10:07.879"/>
    <p1510:client id="{E1B058FA-F98A-519A-74DC-8381596118BB}" v="41" dt="2024-01-18T02:51:29.848"/>
    <p1510:client id="{F4C5C8C5-2E5E-0B0E-AF82-0CEAF9840EE5}" v="9" dt="2024-01-18T16:57:38.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9E0DC-0ABA-4506-9F3E-5C478EE2EF54}" type="datetimeFigureOut">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67BD9-9305-4195-9F72-A6B6907BAB6C}" type="slidenum">
              <a:t>‹#›</a:t>
            </a:fld>
            <a:endParaRPr lang="en-US"/>
          </a:p>
        </p:txBody>
      </p:sp>
    </p:spTree>
    <p:extLst>
      <p:ext uri="{BB962C8B-B14F-4D97-AF65-F5344CB8AC3E}">
        <p14:creationId xmlns:p14="http://schemas.microsoft.com/office/powerpoint/2010/main" val="176633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battlefields.org/learn/biographies/john-adams" TargetMode="External"/><Relationship Id="rId3" Type="http://schemas.openxmlformats.org/officeDocument/2006/relationships/hyperlink" Target="https://www.battlefields.org/learn/biographies/benjamin-franklin" TargetMode="External"/><Relationship Id="rId7" Type="http://schemas.openxmlformats.org/officeDocument/2006/relationships/hyperlink" Target="https://www.battlefields.org/learn/biographies/thomas-jefferso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attlefields.org/learn/articles/continental-congress" TargetMode="External"/><Relationship Id="rId5" Type="http://schemas.openxmlformats.org/officeDocument/2006/relationships/hyperlink" Target="https://www.battlefields.org/learn/revolutionary-war/battles/lexington-and-concord" TargetMode="External"/><Relationship Id="rId4" Type="http://schemas.openxmlformats.org/officeDocument/2006/relationships/hyperlink" Target="https://www.battlefields.org/learn/primary-sources/stamp-act-1765" TargetMode="External"/><Relationship Id="rId9" Type="http://schemas.openxmlformats.org/officeDocument/2006/relationships/hyperlink" Target="https://www.battlefields.org/learn/articles/declaration-independenc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biographies/thomas-jefferso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battlefields.org/learn/primary-sources/declaration-independence-primary-source-question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ttlefields.org/learn/biographies/george-maso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battlefields.org/learn/biographies/george-wythe" TargetMode="External"/><Relationship Id="rId4" Type="http://schemas.openxmlformats.org/officeDocument/2006/relationships/hyperlink" Target="https://www.battlefields.org/learn/biographies/mercy-otis-warre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Frohttps:/www.battlefields.org/learn/articles/declaration-constitution" TargetMode="External"/><Relationship Id="rId7" Type="http://schemas.openxmlformats.org/officeDocument/2006/relationships/hyperlink" Target="https://www.battlefields.org/learn/biographies/abraham-lincol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battlefields.org/node/6400" TargetMode="External"/><Relationship Id="rId5" Type="http://schemas.openxmlformats.org/officeDocument/2006/relationships/hyperlink" Target="https://www.battlefields.org/node/2873" TargetMode="External"/><Relationship Id="rId4" Type="http://schemas.openxmlformats.org/officeDocument/2006/relationships/hyperlink" Target="https://www.battlefields.org/node/286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learn/articles/age-enlighten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articles/age-enlighten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biographies/john-lock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battlefields.org/learn/articles/declaration-independence" TargetMode="External"/><Relationship Id="rId5" Type="http://schemas.openxmlformats.org/officeDocument/2006/relationships/hyperlink" Target="https://www.battlefields.org/learn/primary-sources/john-locke-excerpts-second-treatise-government" TargetMode="External"/><Relationship Id="rId4" Type="http://schemas.openxmlformats.org/officeDocument/2006/relationships/hyperlink" Target="https://www.battlefields.org/learn/articles/hobbes-locke-and-social-contract"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battlefields.org/learn/biographies/thomas-jefferson" TargetMode="External"/><Relationship Id="rId3" Type="http://schemas.openxmlformats.org/officeDocument/2006/relationships/hyperlink" Target="https://www.battlefields.org/learn/biographies/william-blackstone" TargetMode="External"/><Relationship Id="rId7" Type="http://schemas.openxmlformats.org/officeDocument/2006/relationships/hyperlink" Target="https://www.battlefields.org/learn/biographies/john-marshal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attlefields.org/learn/biographies/john-jay" TargetMode="External"/><Relationship Id="rId5" Type="http://schemas.openxmlformats.org/officeDocument/2006/relationships/hyperlink" Target="https://www.battlefields.org/learn/biographies/alexander-hamilton" TargetMode="External"/><Relationship Id="rId4" Type="http://schemas.openxmlformats.org/officeDocument/2006/relationships/hyperlink" Target="https://www.battlefields.org/learn/biographies/john-adams" TargetMode="External"/><Relationship Id="rId9" Type="http://schemas.openxmlformats.org/officeDocument/2006/relationships/hyperlink" Target="https://www.battlefields.org/learn/articles/declaration-independenc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node/451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articles/revolutionary-colleg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biographies/thomas-pain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battlefields.org/learn/primary-sources/american-crisis-0" TargetMode="External"/><Relationship Id="rId4" Type="http://schemas.openxmlformats.org/officeDocument/2006/relationships/hyperlink" Target="https://www.battlefields.org/learn/primary-sources/common-sens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Encourage students to think about the periods of history before the Age of Enlightenment and how the new ideas (or revisiting ancient ideals) shaped this period of history.</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334091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Benjamin Franklin: </a:t>
            </a:r>
            <a:r>
              <a:rPr lang="en-US" dirty="0">
                <a:hlinkClick r:id="rId3"/>
              </a:rPr>
              <a:t>https://www.battlefields.org/learn/biographies/benjamin-franklin</a:t>
            </a:r>
            <a:endParaRPr lang="en-US" dirty="0">
              <a:cs typeface="Calibri"/>
            </a:endParaRPr>
          </a:p>
          <a:p>
            <a:endParaRPr lang="en-US" dirty="0">
              <a:cs typeface="Calibri"/>
            </a:endParaRPr>
          </a:p>
          <a:p>
            <a:r>
              <a:rPr lang="en-US" dirty="0"/>
              <a:t>In 1743, he founded the American Philosophical Society and began researching electricity. During his lifetime, Franklin continued to study science, including oceanography, engineering, meteorology, and physics. While studying, he created experiments, including the kite experiment, and invent products like the lighting rod based on his research. In addition to science, Franklin was interested in education and caring for society. Due to his wealth, Franklin organized the Pennsylvania militia and founded the first hospital in the colonies. Under Franklin's influence, the city streets were clean, and colonists in Philadelphia had homeowners' insurance. Franklin's popularity grew when he aided in founding the Academy of Philadelphia, later known as the University of Pennsylvania.  </a:t>
            </a:r>
            <a:endParaRPr lang="en-US" dirty="0">
              <a:cs typeface="Calibri"/>
            </a:endParaRPr>
          </a:p>
          <a:p>
            <a:r>
              <a:rPr lang="en-US" dirty="0"/>
              <a:t>In 1751, Franklin was elected to represent the Pennsylvania assembly in the British parliament in London. He made connections in England with parliament officials and worked to settle disputes between the colonies and Britain. Franklin temporarily  returned home until he was sent back to London in 1765 to testify against the </a:t>
            </a:r>
            <a:r>
              <a:rPr lang="en-US" dirty="0">
                <a:hlinkClick r:id="rId4"/>
              </a:rPr>
              <a:t>Stamp Act.</a:t>
            </a:r>
            <a:r>
              <a:rPr lang="en-US" dirty="0"/>
              <a:t> During Franklin's second mission to England in 1775, the British fired upon colonists at </a:t>
            </a:r>
            <a:r>
              <a:rPr lang="en-US" dirty="0">
                <a:hlinkClick r:id="rId5"/>
              </a:rPr>
              <a:t>Lexington and Concord,</a:t>
            </a:r>
            <a:r>
              <a:rPr lang="en-US" dirty="0"/>
              <a:t> officially beginning the American Revolution.   </a:t>
            </a:r>
            <a:endParaRPr lang="en-US" dirty="0">
              <a:cs typeface="Calibri"/>
            </a:endParaRPr>
          </a:p>
          <a:p>
            <a:r>
              <a:rPr lang="en-US" dirty="0"/>
              <a:t>Upon hearing the news, Franklin returned to the colonies. He arrived in Philadelphia in May of 1775, and the Pennsylvania Assembly elected Franklin to the </a:t>
            </a:r>
            <a:r>
              <a:rPr lang="en-US" dirty="0">
                <a:hlinkClick r:id="rId6"/>
              </a:rPr>
              <a:t>Second Continental Congress</a:t>
            </a:r>
            <a:r>
              <a:rPr lang="en-US" dirty="0"/>
              <a:t>. The congress met to discuss the revolution's goals and plan the next steps for the colonies. While serving as a delegate for Pennsylvania, Franklin served as the United States' first postmaster general, suffered from gout, and missed most of the delegations. In early 1776, he was elected to the "Committee of Five," alongside </a:t>
            </a:r>
            <a:r>
              <a:rPr lang="en-US" dirty="0">
                <a:hlinkClick r:id="rId7"/>
              </a:rPr>
              <a:t>Thomas Jefferson</a:t>
            </a:r>
            <a:r>
              <a:rPr lang="en-US" dirty="0"/>
              <a:t>, </a:t>
            </a:r>
            <a:r>
              <a:rPr lang="en-US" dirty="0">
                <a:hlinkClick r:id="rId8"/>
              </a:rPr>
              <a:t>John Adams</a:t>
            </a:r>
            <a:r>
              <a:rPr lang="en-US" dirty="0"/>
              <a:t>, Robert Livingston, and Rodger Sherman was assigned to write the Declaration of Independence. Although Thomas Jefferson wrote most of the declaration, Franklin made "small but important changes." On July 4, the </a:t>
            </a:r>
            <a:r>
              <a:rPr lang="en-US" dirty="0">
                <a:hlinkClick r:id="rId9"/>
              </a:rPr>
              <a:t>Declaration of Independence</a:t>
            </a:r>
            <a:r>
              <a:rPr lang="en-US" dirty="0"/>
              <a:t> was signed, and the colonies readied to take the next step toward independence. In October 1776, Franklin was assigned the duty of Ambassador to France. To beat the British, the colonist needed European aid, and it was Franklin's mission to convince France to help the United States.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11</a:t>
            </a:fld>
            <a:endParaRPr lang="en-US"/>
          </a:p>
        </p:txBody>
      </p:sp>
    </p:spTree>
    <p:extLst>
      <p:ext uri="{BB962C8B-B14F-4D97-AF65-F5344CB8AC3E}">
        <p14:creationId xmlns:p14="http://schemas.microsoft.com/office/powerpoint/2010/main" val="101911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Thomas Jefferson: </a:t>
            </a:r>
            <a:r>
              <a:rPr lang="en-US" dirty="0">
                <a:hlinkClick r:id="rId3"/>
              </a:rPr>
              <a:t>https://www.battlefields.org/learn/biographies/thomas-jefferson</a:t>
            </a:r>
            <a:r>
              <a:rPr lang="en-US" dirty="0"/>
              <a:t> </a:t>
            </a:r>
            <a:endParaRPr lang="en-US">
              <a:cs typeface="Calibri"/>
            </a:endParaRPr>
          </a:p>
          <a:p>
            <a:r>
              <a:rPr lang="en-US" dirty="0">
                <a:cs typeface="Calibri"/>
              </a:rPr>
              <a:t>Declaration of Independence: </a:t>
            </a:r>
            <a:r>
              <a:rPr lang="en-US" dirty="0">
                <a:hlinkClick r:id="rId4"/>
              </a:rPr>
              <a:t>https://www.battlefields.org/learn/primary-sources/declaration-independence-primary-source-questions</a:t>
            </a:r>
            <a:r>
              <a:rPr lang="en-US" dirty="0"/>
              <a:t> </a:t>
            </a:r>
            <a:endParaRPr lang="en-US" dirty="0">
              <a:cs typeface="Calibri"/>
            </a:endParaRPr>
          </a:p>
          <a:p>
            <a:endParaRPr lang="en-US" dirty="0"/>
          </a:p>
          <a:p>
            <a:r>
              <a:rPr lang="en-US" dirty="0"/>
              <a:t>Jefferson’s growing reputation for politics earned him a chance to represent Virginia at the Second Continental Congress in 1776. Jefferson was the youngest member of the Continental Congress at only thirty-three years old. Despite Jefferson's younger age, John Adams wrote that Jefferson brought with him "a reputation for literature, science and a happy talent for composition." Jefferson’s fellow representatives called upon this “happy talent” selecting him to compose the Declaration of Independence. Jefferson brought together his knowledge of literature and philosophy drawing from the works of George Mason and John Locke to compose what Jefferson called an "expression of the American mind." Jefferson submitted a rough draft of his Declaration on June 28. The Declaration was debated and edited extensively by the Continental Congress until on July 2 Congress adopted a resolution of Independence and on July 4 adopted the Declaration of Independence. The Declaration was published widely and spread through word of mouth—gaining support for resistance against Great Britain across the collection of colonies.</a:t>
            </a:r>
            <a:endParaRPr lang="en-US" dirty="0">
              <a:cs typeface="Calibri"/>
            </a:endParaRPr>
          </a:p>
          <a:p>
            <a:r>
              <a:rPr lang="en-US" dirty="0"/>
              <a:t> </a:t>
            </a:r>
            <a:endParaRPr lang="en-US" dirty="0">
              <a:cs typeface="Calibri"/>
            </a:endParaRPr>
          </a:p>
          <a:p>
            <a:r>
              <a:rPr lang="en-US" dirty="0"/>
              <a:t>However, Jefferson’s Declaration of Independence did not just help inspire the initial refusal of British rule, the Declaration of Independence helped to construct an American identity. The Declaration was more than just an elaboration on independence but rather a treatise on the American identity. The Declaration identified the colonies, not as individual entities but rather a unified “united states.” Jefferson constructed an American political identity based on democracy rather than monarchism, arguing that to secure natural rights required a government that derived its power from “powers from the consent of the governed.” And perhaps most important to American identity is Jefferson’s bold claim that “all men are created equal.”</a:t>
            </a:r>
          </a:p>
        </p:txBody>
      </p:sp>
      <p:sp>
        <p:nvSpPr>
          <p:cNvPr id="4" name="Slide Number Placeholder 3"/>
          <p:cNvSpPr>
            <a:spLocks noGrp="1"/>
          </p:cNvSpPr>
          <p:nvPr>
            <p:ph type="sldNum" sz="quarter" idx="5"/>
          </p:nvPr>
        </p:nvSpPr>
        <p:spPr/>
        <p:txBody>
          <a:bodyPr/>
          <a:lstStyle/>
          <a:p>
            <a:fld id="{85267BD9-9305-4195-9F72-A6B6907BAB6C}" type="slidenum">
              <a:rPr lang="en-US"/>
              <a:t>12</a:t>
            </a:fld>
            <a:endParaRPr lang="en-US"/>
          </a:p>
        </p:txBody>
      </p:sp>
    </p:spTree>
    <p:extLst>
      <p:ext uri="{BB962C8B-B14F-4D97-AF65-F5344CB8AC3E}">
        <p14:creationId xmlns:p14="http://schemas.microsoft.com/office/powerpoint/2010/main" val="2577948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George Mason: </a:t>
            </a:r>
            <a:r>
              <a:rPr lang="en-US" dirty="0">
                <a:hlinkClick r:id="rId3"/>
              </a:rPr>
              <a:t>https://www.battlefields.org/learn/biographies/george-mason</a:t>
            </a:r>
            <a:r>
              <a:rPr lang="en-US" dirty="0"/>
              <a:t> </a:t>
            </a:r>
            <a:endParaRPr lang="en-US">
              <a:cs typeface="Calibri"/>
            </a:endParaRPr>
          </a:p>
          <a:p>
            <a:r>
              <a:rPr lang="en-US" dirty="0">
                <a:cs typeface="Calibri"/>
              </a:rPr>
              <a:t>Mercy Otis Warren: </a:t>
            </a:r>
            <a:r>
              <a:rPr lang="en-US" dirty="0">
                <a:hlinkClick r:id="rId4"/>
              </a:rPr>
              <a:t>https://www.battlefields.org/learn/biographies/mercy-otis-warren</a:t>
            </a:r>
            <a:r>
              <a:rPr lang="en-US" dirty="0"/>
              <a:t> </a:t>
            </a:r>
            <a:endParaRPr lang="en-US" dirty="0">
              <a:cs typeface="Calibri"/>
            </a:endParaRPr>
          </a:p>
          <a:p>
            <a:r>
              <a:rPr lang="en-US" dirty="0">
                <a:cs typeface="Calibri"/>
              </a:rPr>
              <a:t>George Wythe: </a:t>
            </a:r>
            <a:r>
              <a:rPr lang="en-US" dirty="0">
                <a:hlinkClick r:id="rId5"/>
              </a:rPr>
              <a:t>https://www.battlefields.org/learn/biographies/george-wythe</a:t>
            </a:r>
            <a:r>
              <a:rPr lang="en-US" dirty="0"/>
              <a:t> </a:t>
            </a:r>
          </a:p>
        </p:txBody>
      </p:sp>
      <p:sp>
        <p:nvSpPr>
          <p:cNvPr id="4" name="Slide Number Placeholder 3"/>
          <p:cNvSpPr>
            <a:spLocks noGrp="1"/>
          </p:cNvSpPr>
          <p:nvPr>
            <p:ph type="sldNum" sz="quarter" idx="5"/>
          </p:nvPr>
        </p:nvSpPr>
        <p:spPr/>
        <p:txBody>
          <a:bodyPr/>
          <a:lstStyle/>
          <a:p>
            <a:fld id="{85267BD9-9305-4195-9F72-A6B6907BAB6C}" type="slidenum">
              <a:rPr lang="en-US"/>
              <a:t>13</a:t>
            </a:fld>
            <a:endParaRPr lang="en-US"/>
          </a:p>
        </p:txBody>
      </p:sp>
    </p:spTree>
    <p:extLst>
      <p:ext uri="{BB962C8B-B14F-4D97-AF65-F5344CB8AC3E}">
        <p14:creationId xmlns:p14="http://schemas.microsoft.com/office/powerpoint/2010/main" val="2871490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From the Declaration to the Constitution: https://www.battlefields.org/learn/articles/declaration-constitution</a:t>
            </a:r>
            <a:r>
              <a:rPr lang="en-US" dirty="0"/>
              <a:t> </a:t>
            </a:r>
          </a:p>
          <a:p>
            <a:endParaRPr lang="en-US" dirty="0">
              <a:cs typeface="Calibri"/>
            </a:endParaRPr>
          </a:p>
          <a:p>
            <a:r>
              <a:rPr lang="en-US" dirty="0"/>
              <a:t>The </a:t>
            </a:r>
            <a:r>
              <a:rPr lang="en-US" dirty="0">
                <a:hlinkClick r:id="rId4"/>
              </a:rPr>
              <a:t>Declaration of Independence</a:t>
            </a:r>
            <a:r>
              <a:rPr lang="en-US" dirty="0"/>
              <a:t> and the </a:t>
            </a:r>
            <a:r>
              <a:rPr lang="en-US" dirty="0">
                <a:hlinkClick r:id="rId5"/>
              </a:rPr>
              <a:t>Constitution of the United States of America</a:t>
            </a:r>
            <a:r>
              <a:rPr lang="en-US" dirty="0"/>
              <a:t> form the bedrock of the American Charters of Freedom, a group of documents which also includes the </a:t>
            </a:r>
            <a:r>
              <a:rPr lang="en-US" dirty="0">
                <a:hlinkClick r:id="rId6"/>
              </a:rPr>
              <a:t>Bill of Rights</a:t>
            </a:r>
            <a:r>
              <a:rPr lang="en-US" dirty="0"/>
              <a:t>. All three are enshrined in the Rotunda of the National Archives in an altar-like setting. </a:t>
            </a:r>
            <a:r>
              <a:rPr lang="en-US" dirty="0">
                <a:hlinkClick r:id="rId7"/>
              </a:rPr>
              <a:t>Abraham Lincoln</a:t>
            </a:r>
            <a:r>
              <a:rPr lang="en-US" dirty="0"/>
              <a:t> referred to these documents, particularly the Declaration of Independence, as American scripture, even using the phrase "American civil religion" when he invoked the Declaration’s place in American memory.</a:t>
            </a:r>
            <a:endParaRPr lang="en-US" dirty="0">
              <a:cs typeface="Calibri"/>
            </a:endParaRPr>
          </a:p>
          <a:p>
            <a:r>
              <a:rPr lang="en-US" dirty="0"/>
              <a:t>We tend to take the Charters of Freedom for granted and hardly recognize that the Constitution was deliberately written in the present tense to make it a “living document.” While these documents are all related, they each have a unique history which helps us to understand their importance and meaning. Together they establish the United States' guiding principles on which people are not bound by tribe, race, religion, or language.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14</a:t>
            </a:fld>
            <a:endParaRPr lang="en-US"/>
          </a:p>
        </p:txBody>
      </p:sp>
    </p:spTree>
    <p:extLst>
      <p:ext uri="{BB962C8B-B14F-4D97-AF65-F5344CB8AC3E}">
        <p14:creationId xmlns:p14="http://schemas.microsoft.com/office/powerpoint/2010/main" val="300631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 </a:t>
            </a:r>
          </a:p>
          <a:p>
            <a:r>
              <a:rPr lang="en-US" dirty="0">
                <a:cs typeface="Calibri"/>
              </a:rPr>
              <a:t>Age of Enlightenment: </a:t>
            </a:r>
            <a:r>
              <a:rPr lang="en-US" dirty="0">
                <a:hlinkClick r:id="rId3"/>
              </a:rPr>
              <a:t>https://www.battlefields.org/learn/articles/age-enlightenment</a:t>
            </a:r>
            <a:r>
              <a:rPr lang="en-US" dirty="0"/>
              <a:t> </a:t>
            </a:r>
            <a:endParaRPr lang="en-US" dirty="0">
              <a:cs typeface="Calibri"/>
            </a:endParaRPr>
          </a:p>
          <a:p>
            <a:endParaRPr lang="en-US" dirty="0">
              <a:cs typeface="Calibri"/>
            </a:endParaRPr>
          </a:p>
          <a:p>
            <a:r>
              <a:rPr lang="en-US" dirty="0"/>
              <a:t>Ironically, out of a period of chaos came an age of reason. Better known in history as the Age of Enlightenment or the Age of Reason, this was a period stretching from the late 17th century through the end of the Napoleonic Wars in 1815. From the restoration of the monarchy following the English Civil War, “a rigorous scientific, political, and philosophical discourse” emerged in Europe and journeyed across the Atlantic Ocean to enlighten the minds of British colonists. Ideals such as natural law, liberty, progress, constitutional government, and separation of church and state became byproducts of the workings of the great minds that lived during the Age of Enlightenment. This range of ideas and values sparked an outpouring of discussion, debate, and publication that set in motion the ideas that lead to revolutions and rebellions.</a:t>
            </a:r>
            <a:endParaRPr lang="en-US" dirty="0">
              <a:cs typeface="Calibri"/>
            </a:endParaRPr>
          </a:p>
          <a:p>
            <a:r>
              <a:rPr lang="en-US" dirty="0"/>
              <a:t>Preceding, and to some historians a natural connection to, the Enlightenment was the Scientific Revolution. There is some overlap as historians debate where these two monumental ages begin and end. There is a disagreement of 50 years, with some arguing that the beginning of the Enlightenment was 1637 when Rene Descartes published his </a:t>
            </a:r>
            <a:r>
              <a:rPr lang="en-US" i="1" dirty="0"/>
              <a:t>Discourse of Method</a:t>
            </a:r>
            <a:r>
              <a:rPr lang="en-US" dirty="0"/>
              <a:t>. However, others mark the publication of Isaac Newton’s </a:t>
            </a:r>
            <a:r>
              <a:rPr lang="en-US" i="1" dirty="0"/>
              <a:t>Principia Mathematica</a:t>
            </a:r>
            <a:r>
              <a:rPr lang="en-US" dirty="0"/>
              <a:t> in 1687 as the end of the Scientific Revolution and the kick-off of the Age of Enlightenment. Regardless of when these two eras began, ended, or overlapped, historians do agree that this time frame began the emergence of the modern world. Custom and tradition, mainstays for centuries, were overtaken by exploration, individualism, and developments in industry and the world of politics.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t>3</a:t>
            </a:fld>
            <a:endParaRPr lang="en-US"/>
          </a:p>
        </p:txBody>
      </p:sp>
    </p:spTree>
    <p:extLst>
      <p:ext uri="{BB962C8B-B14F-4D97-AF65-F5344CB8AC3E}">
        <p14:creationId xmlns:p14="http://schemas.microsoft.com/office/powerpoint/2010/main" val="342727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Age of Enlightenment: </a:t>
            </a:r>
            <a:r>
              <a:rPr lang="en-US" dirty="0">
                <a:hlinkClick r:id="rId3"/>
              </a:rPr>
              <a:t>https://www.battlefields.org/learn/articles/age-enlightenment</a:t>
            </a:r>
            <a:r>
              <a:rPr lang="en-US" dirty="0"/>
              <a:t> </a:t>
            </a:r>
          </a:p>
          <a:p>
            <a:endParaRPr lang="en-US" dirty="0"/>
          </a:p>
          <a:p>
            <a:r>
              <a:rPr lang="en-US" dirty="0"/>
              <a:t>By the end of the Age of Enlightenment a “new sphere” of political debate was evident in Europe and a sense of individualism among the populace prevailed. The explosion of literacy and culture of reading and debate in society also increased. This fueled notions of the concept of liberty and freedom. Science, industrialization and economic growth of the 18th century were propelled by the ideology that emanated from the Age of Enlightenment. These ideas though did not remain on just one side of the Atlantic Ocean.</a:t>
            </a:r>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4</a:t>
            </a:fld>
            <a:endParaRPr lang="en-US"/>
          </a:p>
        </p:txBody>
      </p:sp>
    </p:spTree>
    <p:extLst>
      <p:ext uri="{BB962C8B-B14F-4D97-AF65-F5344CB8AC3E}">
        <p14:creationId xmlns:p14="http://schemas.microsoft.com/office/powerpoint/2010/main" val="250288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John Locke: </a:t>
            </a:r>
            <a:r>
              <a:rPr lang="en-US" dirty="0">
                <a:hlinkClick r:id="rId3"/>
              </a:rPr>
              <a:t>https://www.battlefields.org/learn/biographies/john-locke</a:t>
            </a:r>
            <a:endParaRPr lang="en-US"/>
          </a:p>
          <a:p>
            <a:r>
              <a:rPr lang="en-US" dirty="0"/>
              <a:t>Hobbes, Locke, and Social Contract: </a:t>
            </a:r>
            <a:r>
              <a:rPr lang="en-US" dirty="0">
                <a:hlinkClick r:id="rId4"/>
              </a:rPr>
              <a:t>https://www.battlefields.org/learn/articles/hobbes-locke-and-social-contract</a:t>
            </a:r>
            <a:endParaRPr lang="en-US" dirty="0">
              <a:cs typeface="Calibri" panose="020F0502020204030204"/>
              <a:hlinkClick r:id="rId4"/>
            </a:endParaRPr>
          </a:p>
          <a:p>
            <a:r>
              <a:rPr lang="en-US" dirty="0">
                <a:cs typeface="Calibri"/>
              </a:rPr>
              <a:t>Excerpts from Second Treatise on Government: </a:t>
            </a:r>
            <a:r>
              <a:rPr lang="en-US" dirty="0">
                <a:hlinkClick r:id="rId5"/>
              </a:rPr>
              <a:t>https://www.battlefields.org/learn/primary-sources/john-locke-excerpts-second-treatise-government</a:t>
            </a:r>
            <a:r>
              <a:rPr lang="en-US" dirty="0"/>
              <a:t> </a:t>
            </a:r>
          </a:p>
          <a:p>
            <a:endParaRPr lang="en-US" dirty="0"/>
          </a:p>
          <a:p>
            <a:r>
              <a:rPr lang="en-US" dirty="0"/>
              <a:t>Locke’s revolutionary views got him into trouble. In 1683, he fled England under accusations of his connection to a conspiracy to assassinate King Charles II known as the Rye House Plot. Though his involvement in the plot was never proven, Locke spent his exile in Netherlands until after the Glorious Revolution. When he returned to England following the ascension of Mary II, he published his three major works of political philosophy: </a:t>
            </a:r>
            <a:r>
              <a:rPr lang="en-US" i="1" dirty="0"/>
              <a:t>Essay Concerning Human Understanding, </a:t>
            </a:r>
            <a:r>
              <a:rPr lang="en-US" dirty="0"/>
              <a:t>the </a:t>
            </a:r>
            <a:r>
              <a:rPr lang="en-US" i="1" dirty="0"/>
              <a:t>Two Treatises</a:t>
            </a:r>
            <a:r>
              <a:rPr lang="en-US" dirty="0"/>
              <a:t> </a:t>
            </a:r>
            <a:r>
              <a:rPr lang="en-US" i="1" dirty="0"/>
              <a:t>on Government</a:t>
            </a:r>
            <a:r>
              <a:rPr lang="en-US" dirty="0"/>
              <a:t>, and </a:t>
            </a:r>
            <a:r>
              <a:rPr lang="en-US" i="1" dirty="0"/>
              <a:t>A Letter Concerning Toleration. </a:t>
            </a:r>
            <a:r>
              <a:rPr lang="en-US" dirty="0"/>
              <a:t>Locke’s fame grew as a result of his publications, and he soon became a renowned intellectual among the Whig party. He died in 1704 at the age of seventy-two, a lifelong bachelor.</a:t>
            </a:r>
          </a:p>
          <a:p>
            <a:r>
              <a:rPr lang="en-US" dirty="0"/>
              <a:t>Locke based his </a:t>
            </a:r>
            <a:r>
              <a:rPr lang="en-US" i="1" dirty="0"/>
              <a:t>Two Treatises </a:t>
            </a:r>
            <a:r>
              <a:rPr lang="en-US" dirty="0"/>
              <a:t>around the idea of a </a:t>
            </a:r>
            <a:r>
              <a:rPr lang="en-US" dirty="0">
                <a:hlinkClick r:id="rId4"/>
              </a:rPr>
              <a:t>social contract</a:t>
            </a:r>
            <a:r>
              <a:rPr lang="en-US" dirty="0"/>
              <a:t> in which individuals consent to surrendering some of their rights in exchange for protection and order. American Revolutionaries adopted this notion and others, particularly in the </a:t>
            </a:r>
            <a:r>
              <a:rPr lang="en-US" dirty="0">
                <a:hlinkClick r:id="rId6"/>
              </a:rPr>
              <a:t>Declaration of Independence</a:t>
            </a:r>
            <a:r>
              <a:rPr lang="en-US" dirty="0"/>
              <a:t>. In fact, Jefferson likely found inspiration for his phrase, “Life, Liberty and the pursuit of Happiness,” and other language of the Declaration in Locke’s </a:t>
            </a:r>
            <a:r>
              <a:rPr lang="en-US" i="1" dirty="0"/>
              <a:t>Second Treatise. </a:t>
            </a:r>
            <a:r>
              <a:rPr lang="en-US" dirty="0"/>
              <a:t>The Declaration of Independence also espouses Locke’s theory that revolution is not only a right of the people but an obligation in some cases. Following the Revolution, John Locke’s political ideas continued to influence American government during the framing of the United States Constitution. His promotion of separation of powers and theory that a government’s authority is derived from the consent of the governed laid the groundwork for such principles in the Constitution.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5</a:t>
            </a:fld>
            <a:endParaRPr lang="en-US"/>
          </a:p>
        </p:txBody>
      </p:sp>
    </p:spTree>
    <p:extLst>
      <p:ext uri="{BB962C8B-B14F-4D97-AF65-F5344CB8AC3E}">
        <p14:creationId xmlns:p14="http://schemas.microsoft.com/office/powerpoint/2010/main" val="226643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Sir William Blackstone: </a:t>
            </a:r>
            <a:r>
              <a:rPr lang="en-US" dirty="0">
                <a:hlinkClick r:id="rId3"/>
              </a:rPr>
              <a:t>https://www.battlefields.org/learn/biographies/william-blackstone</a:t>
            </a:r>
            <a:endParaRPr lang="en-US">
              <a:cs typeface="Calibri"/>
            </a:endParaRPr>
          </a:p>
          <a:p>
            <a:endParaRPr lang="en-US" dirty="0">
              <a:cs typeface="Calibri"/>
            </a:endParaRPr>
          </a:p>
          <a:p>
            <a:r>
              <a:rPr lang="en-US" dirty="0"/>
              <a:t>In 1753, Blackstone resigned his position as a barrister and entered the lecture circuit. He gave some of the first speeches on English law and garnered a small fortune. The success of his lectures led him to write his first full legal commentary, </a:t>
            </a:r>
            <a:r>
              <a:rPr lang="en-US" i="1" dirty="0"/>
              <a:t>An Analysis of the Laws of England, </a:t>
            </a:r>
            <a:r>
              <a:rPr lang="en-US" dirty="0"/>
              <a:t>which received tremendous acclaim and helped build the foundation of Blackstone’s future writing and career. Six years later in 1759, he accepted a position as the first </a:t>
            </a:r>
            <a:r>
              <a:rPr lang="en-US" dirty="0" err="1"/>
              <a:t>Vinerian</a:t>
            </a:r>
            <a:r>
              <a:rPr lang="en-US" dirty="0"/>
              <a:t> Professor of English Law at Oxford, established by English jurist Charles Viner before his death. The young philosopher's newfound fame, however, allowed him to return to the bar and secure election as a Tory member of Parliament in 1761.</a:t>
            </a:r>
            <a:endParaRPr lang="en-US" dirty="0">
              <a:cs typeface="Calibri"/>
            </a:endParaRPr>
          </a:p>
          <a:p>
            <a:r>
              <a:rPr lang="en-US" dirty="0"/>
              <a:t>By 1765, he published another treatise called </a:t>
            </a:r>
            <a:r>
              <a:rPr lang="en-US" i="1" dirty="0"/>
              <a:t>Discourse on the Study of Law </a:t>
            </a:r>
            <a:r>
              <a:rPr lang="en-US" dirty="0"/>
              <a:t>and the first volume of </a:t>
            </a:r>
            <a:r>
              <a:rPr lang="en-US" i="1" dirty="0"/>
              <a:t>Commentaries on the Laws of England </a:t>
            </a:r>
            <a:r>
              <a:rPr lang="en-US" dirty="0"/>
              <a:t>which is considered to be his seminal work. The next three volumes followed in 1766, 1768, and 1769, heralded by both scholars and commoners alike. Blackstone’s </a:t>
            </a:r>
            <a:r>
              <a:rPr lang="en-US" i="1" dirty="0"/>
              <a:t>Commentaries </a:t>
            </a:r>
            <a:r>
              <a:rPr lang="en-US" dirty="0"/>
              <a:t>were republished five times in the 1770s and sold over 1,000 copies in the American colonies. Following his crowning achievement, the philosopher received an appointment as a Justice of the Court of King’s Bench in 1770 but abandoned that position to fill a vacancy in the Court of Common Pleas later that year. He remained in that position until his death on February 14, 1780.</a:t>
            </a:r>
            <a:endParaRPr lang="en-US" dirty="0">
              <a:cs typeface="Calibri"/>
            </a:endParaRPr>
          </a:p>
          <a:p>
            <a:r>
              <a:rPr lang="en-US" dirty="0"/>
              <a:t>Blackstone’s legacy as a political philosopher greatly influenced the Revolutionary generation of the United States. Individuals like </a:t>
            </a:r>
            <a:r>
              <a:rPr lang="en-US" dirty="0">
                <a:hlinkClick r:id="rId4"/>
              </a:rPr>
              <a:t>John Adams</a:t>
            </a:r>
            <a:r>
              <a:rPr lang="en-US" dirty="0"/>
              <a:t>, </a:t>
            </a:r>
            <a:r>
              <a:rPr lang="en-US" dirty="0">
                <a:hlinkClick r:id="rId5"/>
              </a:rPr>
              <a:t>Alexander Hamilton</a:t>
            </a:r>
            <a:r>
              <a:rPr lang="en-US" dirty="0"/>
              <a:t>, </a:t>
            </a:r>
            <a:r>
              <a:rPr lang="en-US" dirty="0">
                <a:hlinkClick r:id="rId6"/>
              </a:rPr>
              <a:t>John Jay</a:t>
            </a:r>
            <a:r>
              <a:rPr lang="en-US" dirty="0"/>
              <a:t>, and </a:t>
            </a:r>
            <a:r>
              <a:rPr lang="en-US" dirty="0">
                <a:hlinkClick r:id="rId7"/>
              </a:rPr>
              <a:t>John Marshall</a:t>
            </a:r>
            <a:r>
              <a:rPr lang="en-US" dirty="0"/>
              <a:t> drew inspiration from his works. Though </a:t>
            </a:r>
            <a:r>
              <a:rPr lang="en-US" dirty="0">
                <a:hlinkClick r:id="rId8"/>
              </a:rPr>
              <a:t>Thomas Jefferson</a:t>
            </a:r>
            <a:r>
              <a:rPr lang="en-US" dirty="0"/>
              <a:t> criticized some parts of the </a:t>
            </a:r>
            <a:r>
              <a:rPr lang="en-US" i="1" dirty="0"/>
              <a:t>Commentaries, </a:t>
            </a:r>
            <a:r>
              <a:rPr lang="en-US" dirty="0"/>
              <a:t>he acknowledged that Blackstone accomplished "more towards the suppression of the liberties of man, than all the millions of men in arms of Bonaparte.” In fact, Jefferson probably found inspiration for the language of the </a:t>
            </a:r>
            <a:r>
              <a:rPr lang="en-US" dirty="0">
                <a:hlinkClick r:id="rId9"/>
              </a:rPr>
              <a:t>Declaration of Independence</a:t>
            </a:r>
            <a:r>
              <a:rPr lang="en-US" dirty="0"/>
              <a:t> in the philosopher's description of the rights of Englishmen under the British Constitution. Even after the Revolution, William Blackstone’s philosophies continued to impact American government into the nineteenth and twentieth centuries. The </a:t>
            </a:r>
            <a:r>
              <a:rPr lang="en-US" i="1" dirty="0"/>
              <a:t>Commentaries </a:t>
            </a:r>
            <a:r>
              <a:rPr lang="en-US" dirty="0"/>
              <a:t>profoundly impacted the legal career of Abraham Lincoln, and justices cited them in numerous Supreme Court decisions.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6</a:t>
            </a:fld>
            <a:endParaRPr lang="en-US"/>
          </a:p>
        </p:txBody>
      </p:sp>
    </p:spTree>
    <p:extLst>
      <p:ext uri="{BB962C8B-B14F-4D97-AF65-F5344CB8AC3E}">
        <p14:creationId xmlns:p14="http://schemas.microsoft.com/office/powerpoint/2010/main" val="37616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great Enlightenment era thinkers included Adam Smith, David Hume, Immanuel Kant and Jean-Jacques Rousseau, to name a few. Smith’s influential work, published in 1776, was entitled </a:t>
            </a:r>
            <a:r>
              <a:rPr lang="en-US" i="1" dirty="0"/>
              <a:t>An Inquiry into the Nature and Causes of the Wealth of Nations</a:t>
            </a:r>
            <a:r>
              <a:rPr lang="en-US" dirty="0"/>
              <a:t>. A central point of the work is the idea that the individual need to fulfill self-interest resulted in a benefit of the society as a whole. Smith advocated for no government interference in the market and that the three basic tenets of a government were to protect national borders, enforce civil laws, and engage in public works.</a:t>
            </a:r>
          </a:p>
          <a:p>
            <a:r>
              <a:rPr lang="en-US" dirty="0"/>
              <a:t>Hume—a philosopher, historian, economist and essayist—was another Enlightenment era thinker who had a direct impact on the ideology of the Founding Father generation. As early as 1771, Hume foresaw the fissure erupting between Great Britain and the American colonies, writing that the “union with America…in the nature of things, cannot long subsist." He continued to be a proponent of American independence throughout the early part of the 1770s. Even after American independence, Hume’s views continued to shape the burgeoning political narrative of the United States. One example with a direction connection is his view that no high office holder in the government should draw a salary impacted Benjamin Franklin’s thinking, leading that luminary of early America to propose the same clause at the </a:t>
            </a:r>
            <a:r>
              <a:rPr lang="en-US" dirty="0">
                <a:hlinkClick r:id="rId3"/>
              </a:rPr>
              <a:t>Constitutional Convention</a:t>
            </a:r>
            <a:r>
              <a:rPr lang="en-US" dirty="0"/>
              <a:t> in 1787.</a:t>
            </a:r>
            <a:endParaRPr lang="en-US" dirty="0">
              <a:cs typeface="Calibri"/>
            </a:endParaRPr>
          </a:p>
          <a:p>
            <a:r>
              <a:rPr lang="en-US" dirty="0"/>
              <a:t>Immanuel Kant’s views on freedom of speech were embodied in the United States with the passage of the First Amendment along with the freedom to practice religion. Kant advocated for freedom of speech in the press, in public, where “one’s reason is all that matters.” Not only did Kant’s work have an effect in the fledgling United States, but also in the German principalities well into the 20th century.</a:t>
            </a:r>
            <a:endParaRPr lang="en-US" dirty="0">
              <a:cs typeface="Calibri"/>
            </a:endParaRPr>
          </a:p>
          <a:p>
            <a:r>
              <a:rPr lang="en-US" dirty="0"/>
              <a:t>Jean-Jacques Rousseau—a Genevan philosopher and writer—explored political philosophy, and his writings formed foundational pieces on modern social and political thought. He believed that people would give up unlimited freedom for the security provided by government, yet it was the people of the state that held the ultimate power throughout. An elected body of government protected the rights of the people, and all people deserved the right to freedom, freedom of speech and religion. These ideas may have influenced Thomas Jefferson as he drafted the Declaration of Independence. Rousseau’s ideas also shaped some of the narrative of the beliefs held by French revolutionaries as well.</a:t>
            </a:r>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7</a:t>
            </a:fld>
            <a:endParaRPr lang="en-US"/>
          </a:p>
        </p:txBody>
      </p:sp>
    </p:spTree>
    <p:extLst>
      <p:ext uri="{BB962C8B-B14F-4D97-AF65-F5344CB8AC3E}">
        <p14:creationId xmlns:p14="http://schemas.microsoft.com/office/powerpoint/2010/main" val="335266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Revolutionary Colleges: </a:t>
            </a:r>
            <a:r>
              <a:rPr lang="en-US" dirty="0">
                <a:hlinkClick r:id="rId3"/>
              </a:rPr>
              <a:t>https://www.battlefields.org/learn/articles/revolutionary-colleges</a:t>
            </a:r>
            <a:r>
              <a:rPr lang="en-US" dirty="0"/>
              <a:t> </a:t>
            </a:r>
          </a:p>
          <a:p>
            <a:endParaRPr lang="en-US" dirty="0"/>
          </a:p>
          <a:p>
            <a:r>
              <a:rPr lang="en-US" dirty="0"/>
              <a:t>In many respects, the American Revolution and subsequent War for Independence were a product of the Enlightenment, the 17th-century intellectual movement in Europe that sparked new ideas about humanity, science, government, human rights and reason combined with a sense of liberal nationalism. The most influential European philosopher on the American Revolution was Englishman John Locke, who at the end of the 17th century expanded the notion of the social contract between those governed and those governing. Locke’s philosophy of the “social contract” greatly influenced Thomas Jefferson and its influence runs throughout the Declaration of Independence.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5267BD9-9305-4195-9F72-A6B6907BAB6C}" type="slidenum">
              <a:rPr lang="en-US"/>
              <a:t>8</a:t>
            </a:fld>
            <a:endParaRPr lang="en-US"/>
          </a:p>
        </p:txBody>
      </p:sp>
    </p:spTree>
    <p:extLst>
      <p:ext uri="{BB962C8B-B14F-4D97-AF65-F5344CB8AC3E}">
        <p14:creationId xmlns:p14="http://schemas.microsoft.com/office/powerpoint/2010/main" val="384545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1689, John Locke published Two Treatises of Government advocating a separation of church and state, religious toleration, and certain inalienable rights of the individual, among other premises. These sacrosanct or natural rights were God-given and cannot be given or taken away, and Locke narrowed them down to three: “life, liberty, and property.” Thomas Jefferson, writing 87 years later, echoed Locke when he penned the Declaration of Independence.</a:t>
            </a:r>
          </a:p>
          <a:p>
            <a:r>
              <a:rPr lang="en-US" dirty="0"/>
              <a:t> </a:t>
            </a:r>
            <a:endParaRPr lang="en-US" dirty="0">
              <a:cs typeface="Calibri"/>
            </a:endParaRPr>
          </a:p>
          <a:p>
            <a:r>
              <a:rPr lang="en-US" dirty="0"/>
              <a:t>“We hold these truths to be self-evident, that all men are created equal, that they are endowed </a:t>
            </a:r>
            <a:endParaRPr lang="en-US" dirty="0">
              <a:cs typeface="Calibri"/>
            </a:endParaRPr>
          </a:p>
          <a:p>
            <a:r>
              <a:rPr lang="en-US" dirty="0"/>
              <a:t>by their Creator with certain unalienable Rights, that among these are, Life, Liberty and the Pursuit of Happiness.”</a:t>
            </a:r>
            <a:endParaRPr lang="en-US" dirty="0">
              <a:cs typeface="Calibri"/>
            </a:endParaRPr>
          </a:p>
          <a:p>
            <a:r>
              <a:rPr lang="en-US" dirty="0"/>
              <a:t> </a:t>
            </a:r>
            <a:endParaRPr lang="en-US" dirty="0">
              <a:cs typeface="Calibri"/>
            </a:endParaRPr>
          </a:p>
          <a:p>
            <a:r>
              <a:rPr lang="en-US" dirty="0"/>
              <a:t>The echoes of the Age of Enlightenment did not end with Locke’s influence on Jefferson and the seminal document of the United States. Francis Bacon advocated the scientific method, careful and repetitive experiments that could be replicated and logical thinking over theological synthesis and philosophical speculation. This provided the basis for the laws of reason.</a:t>
            </a:r>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9</a:t>
            </a:fld>
            <a:endParaRPr lang="en-US"/>
          </a:p>
        </p:txBody>
      </p:sp>
    </p:spTree>
    <p:extLst>
      <p:ext uri="{BB962C8B-B14F-4D97-AF65-F5344CB8AC3E}">
        <p14:creationId xmlns:p14="http://schemas.microsoft.com/office/powerpoint/2010/main" val="272813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Thomas Paine: </a:t>
            </a:r>
            <a:r>
              <a:rPr lang="en-US" dirty="0">
                <a:hlinkClick r:id="rId3"/>
              </a:rPr>
              <a:t>https://www.battlefields.org/learn/biographies/thomas-paine</a:t>
            </a:r>
            <a:r>
              <a:rPr lang="en-US" dirty="0"/>
              <a:t> </a:t>
            </a:r>
          </a:p>
          <a:p>
            <a:r>
              <a:rPr lang="en-US">
                <a:cs typeface="Calibri" panose="020F0502020204030204"/>
              </a:rPr>
              <a:t>Common Sense: </a:t>
            </a:r>
            <a:r>
              <a:rPr lang="en-US" dirty="0">
                <a:hlinkClick r:id="rId4"/>
              </a:rPr>
              <a:t>https://www.battlefields.org/learn/primary-sources/common-sense</a:t>
            </a:r>
            <a:r>
              <a:rPr lang="en-US" dirty="0"/>
              <a:t> </a:t>
            </a:r>
            <a:endParaRPr lang="en-US" dirty="0">
              <a:cs typeface="Calibri"/>
            </a:endParaRPr>
          </a:p>
          <a:p>
            <a:r>
              <a:rPr lang="en-US" dirty="0">
                <a:cs typeface="Calibri"/>
              </a:rPr>
              <a:t>American Crisis: </a:t>
            </a:r>
            <a:r>
              <a:rPr lang="en-US" dirty="0">
                <a:hlinkClick r:id="rId5"/>
              </a:rPr>
              <a:t>https://www.battlefields.org/learn/primary-sources/american-crisis-0</a:t>
            </a:r>
            <a:r>
              <a:rPr lang="en-US" dirty="0"/>
              <a:t> </a:t>
            </a:r>
            <a:endParaRPr lang="en-US" dirty="0">
              <a:cs typeface="Calibri"/>
            </a:endParaRPr>
          </a:p>
          <a:p>
            <a:endParaRPr lang="en-US" dirty="0"/>
          </a:p>
          <a:p>
            <a:r>
              <a:rPr lang="en-US" dirty="0">
                <a:hlinkClick r:id="rId3"/>
              </a:rPr>
              <a:t>Thomas Paine’s</a:t>
            </a:r>
            <a:r>
              <a:rPr lang="en-US" dirty="0"/>
              <a:t> pamphlet, </a:t>
            </a:r>
            <a:r>
              <a:rPr lang="en-US" i="1" dirty="0"/>
              <a:t>Common Sense</a:t>
            </a:r>
            <a:r>
              <a:rPr lang="en-US" dirty="0"/>
              <a:t>, published in 1776, influenced the drafters of the Declaration of Independence. Paine argued in succinct terms that ordinary people had the capacity to govern themselves and did not need to be led by a crowned official. This argument alone made the American Revolution a turning point in history. </a:t>
            </a:r>
            <a:r>
              <a:rPr lang="en-US" i="1" dirty="0"/>
              <a:t>Common Sense </a:t>
            </a:r>
            <a:r>
              <a:rPr lang="en-US" dirty="0"/>
              <a:t>inspired many Members of Congress and American colonists alike. the pamphlet became a sensation and bestseller throughout the thirteen colonies. The Declaration articulated Paine’s ideas in a more formal manner, declaring separation between England and her American colonies. </a:t>
            </a:r>
            <a:endParaRPr lang="en-US"/>
          </a:p>
        </p:txBody>
      </p:sp>
      <p:sp>
        <p:nvSpPr>
          <p:cNvPr id="4" name="Slide Number Placeholder 3"/>
          <p:cNvSpPr>
            <a:spLocks noGrp="1"/>
          </p:cNvSpPr>
          <p:nvPr>
            <p:ph type="sldNum" sz="quarter" idx="5"/>
          </p:nvPr>
        </p:nvSpPr>
        <p:spPr/>
        <p:txBody>
          <a:bodyPr/>
          <a:lstStyle/>
          <a:p>
            <a:fld id="{85267BD9-9305-4195-9F72-A6B6907BAB6C}" type="slidenum">
              <a:rPr lang="en-US"/>
              <a:t>10</a:t>
            </a:fld>
            <a:endParaRPr lang="en-US"/>
          </a:p>
        </p:txBody>
      </p:sp>
    </p:spTree>
    <p:extLst>
      <p:ext uri="{BB962C8B-B14F-4D97-AF65-F5344CB8AC3E}">
        <p14:creationId xmlns:p14="http://schemas.microsoft.com/office/powerpoint/2010/main" val="2986229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000" dirty="0"/>
              <a:t>Liberty &amp; The Age of Enlightenment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a:t>The American Battlefield Trust</a:t>
            </a:r>
          </a:p>
        </p:txBody>
      </p:sp>
    </p:spTree>
    <p:extLst>
      <p:ext uri="{BB962C8B-B14F-4D97-AF65-F5344CB8AC3E}">
        <p14:creationId xmlns:p14="http://schemas.microsoft.com/office/powerpoint/2010/main" val="153506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76122D-68EB-8FE9-B89D-8B742DD12FC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03FE0-E2F5-A7C8-DF05-730BEEEF5C08}"/>
              </a:ext>
            </a:extLst>
          </p:cNvPr>
          <p:cNvSpPr>
            <a:spLocks noGrp="1"/>
          </p:cNvSpPr>
          <p:nvPr>
            <p:ph type="title"/>
          </p:nvPr>
        </p:nvSpPr>
        <p:spPr>
          <a:xfrm>
            <a:off x="836679" y="723898"/>
            <a:ext cx="6002110" cy="1495425"/>
          </a:xfrm>
        </p:spPr>
        <p:txBody>
          <a:bodyPr>
            <a:normAutofit/>
          </a:bodyPr>
          <a:lstStyle/>
          <a:p>
            <a:r>
              <a:rPr lang="en-US" sz="4000"/>
              <a:t>Thomas Paine</a:t>
            </a:r>
          </a:p>
        </p:txBody>
      </p:sp>
      <p:sp>
        <p:nvSpPr>
          <p:cNvPr id="3" name="Content Placeholder 2">
            <a:extLst>
              <a:ext uri="{FF2B5EF4-FFF2-40B4-BE49-F238E27FC236}">
                <a16:creationId xmlns:a16="http://schemas.microsoft.com/office/drawing/2014/main" id="{5FA5FF92-AE27-B182-DEBA-57D57ECA573E}"/>
              </a:ext>
            </a:extLst>
          </p:cNvPr>
          <p:cNvSpPr>
            <a:spLocks noGrp="1"/>
          </p:cNvSpPr>
          <p:nvPr>
            <p:ph idx="1"/>
          </p:nvPr>
        </p:nvSpPr>
        <p:spPr>
          <a:xfrm>
            <a:off x="836680" y="2405067"/>
            <a:ext cx="6002110" cy="3729034"/>
          </a:xfrm>
        </p:spPr>
        <p:txBody>
          <a:bodyPr vert="horz" lIns="91440" tIns="45720" rIns="91440" bIns="45720" rtlCol="0" anchor="t">
            <a:normAutofit/>
          </a:bodyPr>
          <a:lstStyle/>
          <a:p>
            <a:r>
              <a:rPr lang="en-US" sz="2000" b="0" dirty="0"/>
              <a:t>English/American Philosopher; born 1737, died 1809</a:t>
            </a:r>
          </a:p>
          <a:p>
            <a:r>
              <a:rPr lang="en-US" sz="2000" b="0" dirty="0"/>
              <a:t>Wrote</a:t>
            </a:r>
            <a:r>
              <a:rPr lang="en-US" sz="2000" b="0" i="1" dirty="0"/>
              <a:t> </a:t>
            </a:r>
            <a:r>
              <a:rPr lang="en-US" sz="2000" b="0" i="1" dirty="0">
                <a:solidFill>
                  <a:schemeClr val="accent1"/>
                </a:solidFill>
              </a:rPr>
              <a:t>Common Sense</a:t>
            </a:r>
            <a:r>
              <a:rPr lang="en-US" sz="2000" b="0" dirty="0"/>
              <a:t>, one of the most widely read documents in America and a foundational document for persuading colonists to support independence from Britain.</a:t>
            </a:r>
          </a:p>
          <a:p>
            <a:r>
              <a:rPr lang="en-US" sz="2000" b="0" dirty="0"/>
              <a:t>Wrote </a:t>
            </a:r>
            <a:r>
              <a:rPr lang="en-US" sz="2000" b="0" i="1" dirty="0">
                <a:solidFill>
                  <a:schemeClr val="accent1"/>
                </a:solidFill>
              </a:rPr>
              <a:t>American Crisis</a:t>
            </a:r>
            <a:r>
              <a:rPr lang="en-US" sz="2000" b="0" dirty="0"/>
              <a:t> which inspired Americans during some of the darkest days of the Revolutionary War.</a:t>
            </a:r>
          </a:p>
        </p:txBody>
      </p:sp>
      <p:pic>
        <p:nvPicPr>
          <p:cNvPr id="4" name="Picture 3" descr="A painting of a person in a black coat&#10;&#10;Description automatically generated">
            <a:extLst>
              <a:ext uri="{FF2B5EF4-FFF2-40B4-BE49-F238E27FC236}">
                <a16:creationId xmlns:a16="http://schemas.microsoft.com/office/drawing/2014/main" id="{2FFA906D-19FD-7CC1-342D-B12711762B85}"/>
              </a:ext>
            </a:extLst>
          </p:cNvPr>
          <p:cNvPicPr>
            <a:picLocks noChangeAspect="1"/>
          </p:cNvPicPr>
          <p:nvPr/>
        </p:nvPicPr>
        <p:blipFill rotWithShape="1">
          <a:blip r:embed="rId3"/>
          <a:srcRect r="5148"/>
          <a:stretch/>
        </p:blipFill>
        <p:spPr>
          <a:xfrm>
            <a:off x="7199440" y="10"/>
            <a:ext cx="4992560" cy="6857990"/>
          </a:xfrm>
          <a:prstGeom prst="rect">
            <a:avLst/>
          </a:prstGeom>
          <a:effectLst/>
        </p:spPr>
      </p:pic>
    </p:spTree>
    <p:extLst>
      <p:ext uri="{BB962C8B-B14F-4D97-AF65-F5344CB8AC3E}">
        <p14:creationId xmlns:p14="http://schemas.microsoft.com/office/powerpoint/2010/main" val="419721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062C94-D0DF-BCFD-D49E-CBFA8752974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F9B91-C2B8-49B4-7CAF-D4F5925FA5E2}"/>
              </a:ext>
            </a:extLst>
          </p:cNvPr>
          <p:cNvSpPr>
            <a:spLocks noGrp="1"/>
          </p:cNvSpPr>
          <p:nvPr>
            <p:ph type="title"/>
          </p:nvPr>
        </p:nvSpPr>
        <p:spPr>
          <a:xfrm>
            <a:off x="836679" y="723898"/>
            <a:ext cx="6002110" cy="1495425"/>
          </a:xfrm>
        </p:spPr>
        <p:txBody>
          <a:bodyPr>
            <a:normAutofit/>
          </a:bodyPr>
          <a:lstStyle/>
          <a:p>
            <a:r>
              <a:rPr lang="en-US" sz="4000"/>
              <a:t>Benjamin Franklin</a:t>
            </a:r>
          </a:p>
        </p:txBody>
      </p:sp>
      <p:sp>
        <p:nvSpPr>
          <p:cNvPr id="3" name="Content Placeholder 2">
            <a:extLst>
              <a:ext uri="{FF2B5EF4-FFF2-40B4-BE49-F238E27FC236}">
                <a16:creationId xmlns:a16="http://schemas.microsoft.com/office/drawing/2014/main" id="{2901F44D-CBC4-C714-1F55-196E3DE75AFB}"/>
              </a:ext>
            </a:extLst>
          </p:cNvPr>
          <p:cNvSpPr>
            <a:spLocks noGrp="1"/>
          </p:cNvSpPr>
          <p:nvPr>
            <p:ph idx="1"/>
          </p:nvPr>
        </p:nvSpPr>
        <p:spPr>
          <a:xfrm>
            <a:off x="836680" y="2405067"/>
            <a:ext cx="6002110" cy="3729034"/>
          </a:xfrm>
        </p:spPr>
        <p:txBody>
          <a:bodyPr vert="horz" lIns="91440" tIns="45720" rIns="91440" bIns="45720" rtlCol="0" anchor="t">
            <a:normAutofit/>
          </a:bodyPr>
          <a:lstStyle/>
          <a:p>
            <a:r>
              <a:rPr lang="en-US" sz="2000" b="0" dirty="0"/>
              <a:t>American Philosopher/Statesman; born 1706, died 1790</a:t>
            </a:r>
          </a:p>
          <a:p>
            <a:r>
              <a:rPr lang="en-US" sz="2000" b="0" dirty="0">
                <a:ea typeface="+mn-lt"/>
                <a:cs typeface="+mn-lt"/>
              </a:rPr>
              <a:t>One of the better-known disciples of Enlightenment principles in America</a:t>
            </a:r>
            <a:endParaRPr lang="en-US" sz="2000" dirty="0">
              <a:ea typeface="+mn-lt"/>
              <a:cs typeface="+mn-lt"/>
            </a:endParaRPr>
          </a:p>
          <a:p>
            <a:r>
              <a:rPr lang="en-US" sz="2000" b="0" dirty="0">
                <a:ea typeface="+mn-lt"/>
                <a:cs typeface="+mn-lt"/>
              </a:rPr>
              <a:t> In his writings, Franklin reflected on the way people view their own responsibility, how they are better themselves as individuals, and scientific experimentation. </a:t>
            </a:r>
          </a:p>
          <a:p>
            <a:r>
              <a:rPr lang="en-US" sz="2000" b="0" dirty="0">
                <a:solidFill>
                  <a:schemeClr val="accent1"/>
                </a:solidFill>
              </a:rPr>
              <a:t>His scientific, political, and social experiments were famous on both sides of the Atlantic.</a:t>
            </a:r>
          </a:p>
        </p:txBody>
      </p:sp>
      <p:pic>
        <p:nvPicPr>
          <p:cNvPr id="4" name="Picture 3" descr="A painting of a person&#10;&#10;Description automatically generated">
            <a:extLst>
              <a:ext uri="{FF2B5EF4-FFF2-40B4-BE49-F238E27FC236}">
                <a16:creationId xmlns:a16="http://schemas.microsoft.com/office/drawing/2014/main" id="{5A23FA59-32B6-299E-8AEA-663B57B8D170}"/>
              </a:ext>
            </a:extLst>
          </p:cNvPr>
          <p:cNvPicPr>
            <a:picLocks noChangeAspect="1"/>
          </p:cNvPicPr>
          <p:nvPr/>
        </p:nvPicPr>
        <p:blipFill rotWithShape="1">
          <a:blip r:embed="rId3"/>
          <a:srcRect l="7287" r="3934"/>
          <a:stretch/>
        </p:blipFill>
        <p:spPr>
          <a:xfrm>
            <a:off x="7199440" y="10"/>
            <a:ext cx="4992560" cy="6857990"/>
          </a:xfrm>
          <a:prstGeom prst="rect">
            <a:avLst/>
          </a:prstGeom>
          <a:effectLst/>
        </p:spPr>
      </p:pic>
    </p:spTree>
    <p:extLst>
      <p:ext uri="{BB962C8B-B14F-4D97-AF65-F5344CB8AC3E}">
        <p14:creationId xmlns:p14="http://schemas.microsoft.com/office/powerpoint/2010/main" val="86348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FBE867-73B2-8FF7-8627-EE42EC9ACEE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C53B6-BC1E-1ABA-51C0-5B61651D2DF5}"/>
              </a:ext>
            </a:extLst>
          </p:cNvPr>
          <p:cNvSpPr>
            <a:spLocks noGrp="1"/>
          </p:cNvSpPr>
          <p:nvPr>
            <p:ph type="title"/>
          </p:nvPr>
        </p:nvSpPr>
        <p:spPr>
          <a:xfrm>
            <a:off x="836679" y="723898"/>
            <a:ext cx="6002110" cy="1495425"/>
          </a:xfrm>
        </p:spPr>
        <p:txBody>
          <a:bodyPr>
            <a:normAutofit/>
          </a:bodyPr>
          <a:lstStyle/>
          <a:p>
            <a:r>
              <a:rPr lang="en-US" sz="4000"/>
              <a:t>Thomas Jefferson</a:t>
            </a:r>
          </a:p>
        </p:txBody>
      </p:sp>
      <p:sp>
        <p:nvSpPr>
          <p:cNvPr id="3" name="Content Placeholder 2">
            <a:extLst>
              <a:ext uri="{FF2B5EF4-FFF2-40B4-BE49-F238E27FC236}">
                <a16:creationId xmlns:a16="http://schemas.microsoft.com/office/drawing/2014/main" id="{3D396A40-235E-C35C-1308-87927986460D}"/>
              </a:ext>
            </a:extLst>
          </p:cNvPr>
          <p:cNvSpPr>
            <a:spLocks noGrp="1"/>
          </p:cNvSpPr>
          <p:nvPr>
            <p:ph idx="1"/>
          </p:nvPr>
        </p:nvSpPr>
        <p:spPr>
          <a:xfrm>
            <a:off x="836680" y="2405067"/>
            <a:ext cx="6002110" cy="3729034"/>
          </a:xfrm>
        </p:spPr>
        <p:txBody>
          <a:bodyPr vert="horz" lIns="91440" tIns="45720" rIns="91440" bIns="45720" rtlCol="0" anchor="t">
            <a:normAutofit/>
          </a:bodyPr>
          <a:lstStyle/>
          <a:p>
            <a:r>
              <a:rPr lang="en-US" sz="2400" b="0" dirty="0"/>
              <a:t>American Philosopher/Statesman; born 1743, died 1826.</a:t>
            </a:r>
          </a:p>
          <a:p>
            <a:r>
              <a:rPr lang="en-US" sz="2400" b="0" dirty="0">
                <a:solidFill>
                  <a:schemeClr val="accent1"/>
                </a:solidFill>
              </a:rPr>
              <a:t>Authored most of the Declaration of Independence</a:t>
            </a:r>
            <a:r>
              <a:rPr lang="en-US" sz="2400" b="0" dirty="0"/>
              <a:t> which was based on Enlightenment theories for social contract, government, and liberty.</a:t>
            </a:r>
          </a:p>
          <a:p>
            <a:r>
              <a:rPr lang="en-US" sz="2400" b="0" dirty="0"/>
              <a:t>Later, he supported the early efforts of the French Revolution.</a:t>
            </a:r>
          </a:p>
          <a:p>
            <a:endParaRPr lang="en-US" sz="2000"/>
          </a:p>
        </p:txBody>
      </p:sp>
      <p:pic>
        <p:nvPicPr>
          <p:cNvPr id="4" name="Picture 3" descr="A portrait of a person&#10;&#10;Description automatically generated">
            <a:extLst>
              <a:ext uri="{FF2B5EF4-FFF2-40B4-BE49-F238E27FC236}">
                <a16:creationId xmlns:a16="http://schemas.microsoft.com/office/drawing/2014/main" id="{7129DD8A-DA04-EC12-6D7D-DA45F5BC0BA9}"/>
              </a:ext>
            </a:extLst>
          </p:cNvPr>
          <p:cNvPicPr>
            <a:picLocks noChangeAspect="1"/>
          </p:cNvPicPr>
          <p:nvPr/>
        </p:nvPicPr>
        <p:blipFill rotWithShape="1">
          <a:blip r:embed="rId3"/>
          <a:srcRect r="1" b="2129"/>
          <a:stretch/>
        </p:blipFill>
        <p:spPr>
          <a:xfrm>
            <a:off x="7199440" y="10"/>
            <a:ext cx="4992560" cy="6857990"/>
          </a:xfrm>
          <a:prstGeom prst="rect">
            <a:avLst/>
          </a:prstGeom>
          <a:effectLst/>
        </p:spPr>
      </p:pic>
    </p:spTree>
    <p:extLst>
      <p:ext uri="{BB962C8B-B14F-4D97-AF65-F5344CB8AC3E}">
        <p14:creationId xmlns:p14="http://schemas.microsoft.com/office/powerpoint/2010/main" val="293731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6981FC-BB8B-A2B8-1629-8D17B9DE0AD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C4509-E3A3-C07A-8EF4-5233E7061CE9}"/>
              </a:ext>
            </a:extLst>
          </p:cNvPr>
          <p:cNvSpPr>
            <a:spLocks noGrp="1"/>
          </p:cNvSpPr>
          <p:nvPr>
            <p:ph type="title"/>
          </p:nvPr>
        </p:nvSpPr>
        <p:spPr>
          <a:xfrm>
            <a:off x="6600264" y="556994"/>
            <a:ext cx="4753535" cy="1672499"/>
          </a:xfrm>
        </p:spPr>
        <p:txBody>
          <a:bodyPr>
            <a:normAutofit/>
          </a:bodyPr>
          <a:lstStyle/>
          <a:p>
            <a:r>
              <a:rPr lang="en-US" sz="4000"/>
              <a:t>American Philosophers</a:t>
            </a:r>
          </a:p>
        </p:txBody>
      </p:sp>
      <p:pic>
        <p:nvPicPr>
          <p:cNvPr id="6" name="Picture 5" descr="A painting of a person&#10;&#10;Description automatically generated">
            <a:extLst>
              <a:ext uri="{FF2B5EF4-FFF2-40B4-BE49-F238E27FC236}">
                <a16:creationId xmlns:a16="http://schemas.microsoft.com/office/drawing/2014/main" id="{F3DF6293-2E2F-C048-4D9F-90EC0E4D7F85}"/>
              </a:ext>
            </a:extLst>
          </p:cNvPr>
          <p:cNvPicPr>
            <a:picLocks noChangeAspect="1"/>
          </p:cNvPicPr>
          <p:nvPr/>
        </p:nvPicPr>
        <p:blipFill rotWithShape="1">
          <a:blip r:embed="rId3"/>
          <a:srcRect b="4734"/>
          <a:stretch/>
        </p:blipFill>
        <p:spPr>
          <a:xfrm>
            <a:off x="-4642" y="10"/>
            <a:ext cx="3006061" cy="3339639"/>
          </a:xfrm>
          <a:prstGeom prst="rect">
            <a:avLst/>
          </a:prstGeom>
        </p:spPr>
      </p:pic>
      <p:pic>
        <p:nvPicPr>
          <p:cNvPr id="4" name="Picture 3" descr="A person in a blue dress&#10;&#10;Description automatically generated">
            <a:extLst>
              <a:ext uri="{FF2B5EF4-FFF2-40B4-BE49-F238E27FC236}">
                <a16:creationId xmlns:a16="http://schemas.microsoft.com/office/drawing/2014/main" id="{36976F81-89BB-BAEA-AC6A-36A40D90DDBE}"/>
              </a:ext>
            </a:extLst>
          </p:cNvPr>
          <p:cNvPicPr>
            <a:picLocks noChangeAspect="1"/>
          </p:cNvPicPr>
          <p:nvPr/>
        </p:nvPicPr>
        <p:blipFill rotWithShape="1">
          <a:blip r:embed="rId4"/>
          <a:srcRect r="1" b="11236"/>
          <a:stretch/>
        </p:blipFill>
        <p:spPr>
          <a:xfrm>
            <a:off x="3198068" y="10"/>
            <a:ext cx="2991088" cy="3339639"/>
          </a:xfrm>
          <a:prstGeom prst="rect">
            <a:avLst/>
          </a:prstGeom>
        </p:spPr>
      </p:pic>
      <p:pic>
        <p:nvPicPr>
          <p:cNvPr id="5" name="Picture 4" descr="A close-up of a person&#10;&#10;Description automatically generated">
            <a:extLst>
              <a:ext uri="{FF2B5EF4-FFF2-40B4-BE49-F238E27FC236}">
                <a16:creationId xmlns:a16="http://schemas.microsoft.com/office/drawing/2014/main" id="{9500D007-9ECC-945D-22FC-5014A9EC0E28}"/>
              </a:ext>
            </a:extLst>
          </p:cNvPr>
          <p:cNvPicPr>
            <a:picLocks noChangeAspect="1"/>
          </p:cNvPicPr>
          <p:nvPr/>
        </p:nvPicPr>
        <p:blipFill rotWithShape="1">
          <a:blip r:embed="rId5"/>
          <a:srcRect t="20638" r="2" b="37139"/>
          <a:stretch/>
        </p:blipFill>
        <p:spPr>
          <a:xfrm>
            <a:off x="-2" y="3518351"/>
            <a:ext cx="6189158" cy="3339649"/>
          </a:xfrm>
          <a:prstGeom prst="rect">
            <a:avLst/>
          </a:prstGeom>
        </p:spPr>
      </p:pic>
      <p:sp>
        <p:nvSpPr>
          <p:cNvPr id="3" name="Content Placeholder 2">
            <a:extLst>
              <a:ext uri="{FF2B5EF4-FFF2-40B4-BE49-F238E27FC236}">
                <a16:creationId xmlns:a16="http://schemas.microsoft.com/office/drawing/2014/main" id="{377DBD9C-AB63-92E1-F730-D90B3089613D}"/>
              </a:ext>
            </a:extLst>
          </p:cNvPr>
          <p:cNvSpPr>
            <a:spLocks noGrp="1"/>
          </p:cNvSpPr>
          <p:nvPr>
            <p:ph idx="1"/>
          </p:nvPr>
        </p:nvSpPr>
        <p:spPr>
          <a:xfrm>
            <a:off x="6600265" y="2413645"/>
            <a:ext cx="4753534" cy="3694734"/>
          </a:xfrm>
        </p:spPr>
        <p:txBody>
          <a:bodyPr vert="horz" lIns="91440" tIns="45720" rIns="91440" bIns="45720" rtlCol="0" anchor="t">
            <a:normAutofit/>
          </a:bodyPr>
          <a:lstStyle/>
          <a:p>
            <a:r>
              <a:rPr lang="en-US" sz="2000" b="0" dirty="0"/>
              <a:t>Many of the American Founding Fathers studied Enlightenment ideas and debated or practiced them to some extent. Here are a few other American Philosophers particularly noted for their ties to Enlightenment theories.</a:t>
            </a:r>
          </a:p>
          <a:p>
            <a:endParaRPr lang="en-US" sz="2000" b="0" dirty="0"/>
          </a:p>
          <a:p>
            <a:pPr marL="0" indent="0">
              <a:buNone/>
            </a:pPr>
            <a:r>
              <a:rPr lang="en-US" sz="2000" b="0" i="1" dirty="0"/>
              <a:t>Images: George Mason (upper left), Mercy Otis Warren (upper right), George Wythe</a:t>
            </a:r>
          </a:p>
        </p:txBody>
      </p:sp>
    </p:spTree>
    <p:extLst>
      <p:ext uri="{BB962C8B-B14F-4D97-AF65-F5344CB8AC3E}">
        <p14:creationId xmlns:p14="http://schemas.microsoft.com/office/powerpoint/2010/main" val="129155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0B0912-60BD-B81E-C535-B5FFA810CA6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ocument with signature on it&#10;&#10;Description automatically generated">
            <a:extLst>
              <a:ext uri="{FF2B5EF4-FFF2-40B4-BE49-F238E27FC236}">
                <a16:creationId xmlns:a16="http://schemas.microsoft.com/office/drawing/2014/main" id="{48745D01-54D3-8C83-2377-E1A0BBA561CD}"/>
              </a:ext>
            </a:extLst>
          </p:cNvPr>
          <p:cNvPicPr>
            <a:picLocks noChangeAspect="1"/>
          </p:cNvPicPr>
          <p:nvPr/>
        </p:nvPicPr>
        <p:blipFill rotWithShape="1">
          <a:blip r:embed="rId3"/>
          <a:srcRect l="127" t="750" r="-254" b="39443"/>
          <a:stretch/>
        </p:blipFill>
        <p:spPr>
          <a:xfrm>
            <a:off x="1" y="-12280"/>
            <a:ext cx="9681853" cy="6864211"/>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EA9F7E-FE07-23BD-58FE-B81C892F7BBF}"/>
              </a:ext>
            </a:extLst>
          </p:cNvPr>
          <p:cNvSpPr>
            <a:spLocks noGrp="1"/>
          </p:cNvSpPr>
          <p:nvPr>
            <p:ph type="title"/>
          </p:nvPr>
        </p:nvSpPr>
        <p:spPr>
          <a:xfrm>
            <a:off x="8441094" y="266802"/>
            <a:ext cx="3822189" cy="1899912"/>
          </a:xfrm>
        </p:spPr>
        <p:txBody>
          <a:bodyPr>
            <a:normAutofit/>
          </a:bodyPr>
          <a:lstStyle/>
          <a:p>
            <a:r>
              <a:rPr lang="en-US" sz="4000"/>
              <a:t>A Great Experiment</a:t>
            </a:r>
          </a:p>
        </p:txBody>
      </p:sp>
      <p:sp>
        <p:nvSpPr>
          <p:cNvPr id="3" name="Content Placeholder 2">
            <a:extLst>
              <a:ext uri="{FF2B5EF4-FFF2-40B4-BE49-F238E27FC236}">
                <a16:creationId xmlns:a16="http://schemas.microsoft.com/office/drawing/2014/main" id="{1AE9F713-F3D7-E8E0-3038-70A3526CF4D3}"/>
              </a:ext>
            </a:extLst>
          </p:cNvPr>
          <p:cNvSpPr>
            <a:spLocks noGrp="1"/>
          </p:cNvSpPr>
          <p:nvPr>
            <p:ph idx="1"/>
          </p:nvPr>
        </p:nvSpPr>
        <p:spPr>
          <a:xfrm>
            <a:off x="8023223" y="2421911"/>
            <a:ext cx="3822189" cy="3742762"/>
          </a:xfrm>
        </p:spPr>
        <p:txBody>
          <a:bodyPr vert="horz" lIns="91440" tIns="45720" rIns="91440" bIns="45720" rtlCol="0" anchor="t">
            <a:normAutofit/>
          </a:bodyPr>
          <a:lstStyle/>
          <a:p>
            <a:r>
              <a:rPr lang="en-US" sz="1900" b="0" dirty="0"/>
              <a:t>In many ways, the Declaration of Independence and, later, the United States Constitution and Bill of Rights were products of Enlightenment theory.</a:t>
            </a:r>
          </a:p>
          <a:p>
            <a:r>
              <a:rPr lang="en-US" sz="1900" b="0" dirty="0">
                <a:solidFill>
                  <a:schemeClr val="accent1"/>
                </a:solidFill>
              </a:rPr>
              <a:t>The new nation and government were a "great experiment" in these ideals of liberty.</a:t>
            </a:r>
          </a:p>
          <a:p>
            <a:r>
              <a:rPr lang="en-US" sz="1900" b="0" dirty="0"/>
              <a:t>In many ways, the experiment of liberty continues to this day with new challenges and successes for each generation.</a:t>
            </a:r>
          </a:p>
        </p:txBody>
      </p:sp>
    </p:spTree>
    <p:extLst>
      <p:ext uri="{BB962C8B-B14F-4D97-AF65-F5344CB8AC3E}">
        <p14:creationId xmlns:p14="http://schemas.microsoft.com/office/powerpoint/2010/main" val="37993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3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ainting of a group of people&#10;&#10;Description automatically generated">
            <a:extLst>
              <a:ext uri="{FF2B5EF4-FFF2-40B4-BE49-F238E27FC236}">
                <a16:creationId xmlns:a16="http://schemas.microsoft.com/office/drawing/2014/main" id="{BBC7CB35-5856-AC28-1E01-7466056418D9}"/>
              </a:ext>
            </a:extLst>
          </p:cNvPr>
          <p:cNvPicPr>
            <a:picLocks noChangeAspect="1"/>
          </p:cNvPicPr>
          <p:nvPr/>
        </p:nvPicPr>
        <p:blipFill rotWithShape="1">
          <a:blip r:embed="rId3">
            <a:alphaModFix amt="50000"/>
          </a:blip>
          <a:srcRect t="22494" b="4691"/>
          <a:stretch/>
        </p:blipFill>
        <p:spPr>
          <a:xfrm>
            <a:off x="20" y="10"/>
            <a:ext cx="12191979" cy="6857990"/>
          </a:xfrm>
          <a:prstGeom prst="rect">
            <a:avLst/>
          </a:prstGeom>
        </p:spPr>
      </p:pic>
      <p:sp>
        <p:nvSpPr>
          <p:cNvPr id="2" name="Title 1">
            <a:extLst>
              <a:ext uri="{FF2B5EF4-FFF2-40B4-BE49-F238E27FC236}">
                <a16:creationId xmlns:a16="http://schemas.microsoft.com/office/drawing/2014/main" id="{26FCB4D6-E3BE-EC0B-1A45-1ED8AC5F053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Essential Question</a:t>
            </a:r>
          </a:p>
        </p:txBody>
      </p:sp>
      <p:sp>
        <p:nvSpPr>
          <p:cNvPr id="3" name="Content Placeholder 2">
            <a:extLst>
              <a:ext uri="{FF2B5EF4-FFF2-40B4-BE49-F238E27FC236}">
                <a16:creationId xmlns:a16="http://schemas.microsoft.com/office/drawing/2014/main" id="{67B2C255-F88B-D6BB-0660-4F541B891D7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i="1">
                <a:solidFill>
                  <a:srgbClr val="FFFFFF"/>
                </a:solidFill>
              </a:rPr>
              <a:t>How did the philosophies of the Enlightenment influence American thought and the Revolutionary War?</a:t>
            </a:r>
          </a:p>
        </p:txBody>
      </p:sp>
    </p:spTree>
    <p:extLst>
      <p:ext uri="{BB962C8B-B14F-4D97-AF65-F5344CB8AC3E}">
        <p14:creationId xmlns:p14="http://schemas.microsoft.com/office/powerpoint/2010/main" val="13333918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7AE45-5DC7-A833-BE28-464BB04788E8}"/>
              </a:ext>
            </a:extLst>
          </p:cNvPr>
          <p:cNvSpPr>
            <a:spLocks noGrp="1"/>
          </p:cNvSpPr>
          <p:nvPr>
            <p:ph type="title"/>
          </p:nvPr>
        </p:nvSpPr>
        <p:spPr>
          <a:xfrm>
            <a:off x="4654296" y="329184"/>
            <a:ext cx="6894576" cy="1783080"/>
          </a:xfrm>
        </p:spPr>
        <p:txBody>
          <a:bodyPr anchor="b">
            <a:normAutofit/>
          </a:bodyPr>
          <a:lstStyle/>
          <a:p>
            <a:r>
              <a:rPr lang="en-US" sz="5400"/>
              <a:t>The Enlightenment</a:t>
            </a:r>
          </a:p>
        </p:txBody>
      </p:sp>
      <p:pic>
        <p:nvPicPr>
          <p:cNvPr id="4" name="Picture 3" descr="A painting of a group of people sitting in a room&#10;&#10;Description automatically generated">
            <a:extLst>
              <a:ext uri="{FF2B5EF4-FFF2-40B4-BE49-F238E27FC236}">
                <a16:creationId xmlns:a16="http://schemas.microsoft.com/office/drawing/2014/main" id="{5C0756F3-CD2B-B683-4504-1EF6EA24A6D4}"/>
              </a:ext>
            </a:extLst>
          </p:cNvPr>
          <p:cNvPicPr>
            <a:picLocks noChangeAspect="1"/>
          </p:cNvPicPr>
          <p:nvPr/>
        </p:nvPicPr>
        <p:blipFill rotWithShape="1">
          <a:blip r:embed="rId3"/>
          <a:srcRect l="25673" r="35474"/>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3BC940-EF36-8A8A-F9FB-79DA5BDF281A}"/>
              </a:ext>
            </a:extLst>
          </p:cNvPr>
          <p:cNvSpPr>
            <a:spLocks noGrp="1"/>
          </p:cNvSpPr>
          <p:nvPr>
            <p:ph idx="1"/>
          </p:nvPr>
        </p:nvSpPr>
        <p:spPr>
          <a:xfrm>
            <a:off x="4654296" y="2706624"/>
            <a:ext cx="6894576" cy="3483864"/>
          </a:xfrm>
        </p:spPr>
        <p:txBody>
          <a:bodyPr vert="horz" lIns="91440" tIns="45720" rIns="91440" bIns="45720" rtlCol="0" anchor="t">
            <a:normAutofit/>
          </a:bodyPr>
          <a:lstStyle/>
          <a:p>
            <a:r>
              <a:rPr lang="en-US" sz="2000" b="0" dirty="0"/>
              <a:t>A period of history stretching from the late 17th century through the end of the Napoleonic Wars in 1815. </a:t>
            </a:r>
            <a:endParaRPr lang="en-US" sz="2000"/>
          </a:p>
          <a:p>
            <a:r>
              <a:rPr lang="en-US" sz="2000" b="0" dirty="0"/>
              <a:t>Ideals such as natural law, liberty, progress, constitutional government, and separation of church and state became byproducts of the workings of the great minds that lived during the Age of Enlightenment. </a:t>
            </a:r>
            <a:endParaRPr lang="en-US" sz="2000"/>
          </a:p>
          <a:p>
            <a:r>
              <a:rPr lang="en-US" sz="2000" b="0" dirty="0"/>
              <a:t>This range of ideas and values sparked </a:t>
            </a:r>
            <a:r>
              <a:rPr lang="en-US" sz="2000" b="0" dirty="0">
                <a:solidFill>
                  <a:schemeClr val="accent1"/>
                </a:solidFill>
              </a:rPr>
              <a:t>an outpouring of discussion, debate, and publication</a:t>
            </a:r>
            <a:r>
              <a:rPr lang="en-US" sz="2000" b="0" dirty="0"/>
              <a:t> that set in motion the ideas that lead to revolutions and rebellions.</a:t>
            </a:r>
            <a:endParaRPr lang="en-US" sz="2000"/>
          </a:p>
          <a:p>
            <a:endParaRPr lang="en-US" sz="2000" b="0"/>
          </a:p>
          <a:p>
            <a:endParaRPr lang="en-US" sz="2000" b="0"/>
          </a:p>
        </p:txBody>
      </p:sp>
    </p:spTree>
    <p:extLst>
      <p:ext uri="{BB962C8B-B14F-4D97-AF65-F5344CB8AC3E}">
        <p14:creationId xmlns:p14="http://schemas.microsoft.com/office/powerpoint/2010/main" val="375872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ECC39-D7E2-DD30-2E1F-495D753AFED1}"/>
              </a:ext>
            </a:extLst>
          </p:cNvPr>
          <p:cNvSpPr>
            <a:spLocks noGrp="1"/>
          </p:cNvSpPr>
          <p:nvPr>
            <p:ph type="title"/>
          </p:nvPr>
        </p:nvSpPr>
        <p:spPr>
          <a:xfrm>
            <a:off x="5297762" y="329184"/>
            <a:ext cx="6251110" cy="1783080"/>
          </a:xfrm>
        </p:spPr>
        <p:txBody>
          <a:bodyPr anchor="b">
            <a:normAutofit/>
          </a:bodyPr>
          <a:lstStyle/>
          <a:p>
            <a:r>
              <a:rPr lang="en-US" sz="5400"/>
              <a:t>Patterns of Thought</a:t>
            </a:r>
          </a:p>
        </p:txBody>
      </p:sp>
      <p:pic>
        <p:nvPicPr>
          <p:cNvPr id="6" name="Picture 5" descr="A painting of a person reading a book&#10;&#10;Description automatically generated">
            <a:extLst>
              <a:ext uri="{FF2B5EF4-FFF2-40B4-BE49-F238E27FC236}">
                <a16:creationId xmlns:a16="http://schemas.microsoft.com/office/drawing/2014/main" id="{5CA03F05-087F-80AA-ECF3-8C710EB652B5}"/>
              </a:ext>
            </a:extLst>
          </p:cNvPr>
          <p:cNvPicPr>
            <a:picLocks noChangeAspect="1"/>
          </p:cNvPicPr>
          <p:nvPr/>
        </p:nvPicPr>
        <p:blipFill rotWithShape="1">
          <a:blip r:embed="rId3"/>
          <a:srcRect l="2257" r="123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9F824A-0C87-89F2-F017-702A31C11071}"/>
              </a:ext>
            </a:extLst>
          </p:cNvPr>
          <p:cNvSpPr>
            <a:spLocks noGrp="1"/>
          </p:cNvSpPr>
          <p:nvPr>
            <p:ph idx="1"/>
          </p:nvPr>
        </p:nvSpPr>
        <p:spPr>
          <a:xfrm>
            <a:off x="5297762" y="2706624"/>
            <a:ext cx="6251110" cy="3483864"/>
          </a:xfrm>
        </p:spPr>
        <p:txBody>
          <a:bodyPr vert="horz" lIns="91440" tIns="45720" rIns="91440" bIns="45720" rtlCol="0">
            <a:normAutofit/>
          </a:bodyPr>
          <a:lstStyle/>
          <a:p>
            <a:pPr marL="342900" indent="-342900"/>
            <a:r>
              <a:rPr lang="en-US" sz="1700" b="0">
                <a:ea typeface="+mn-lt"/>
                <a:cs typeface="+mn-lt"/>
              </a:rPr>
              <a:t>Natural law</a:t>
            </a:r>
            <a:endParaRPr lang="en-US" sz="1700">
              <a:ea typeface="+mn-lt"/>
              <a:cs typeface="+mn-lt"/>
            </a:endParaRPr>
          </a:p>
          <a:p>
            <a:pPr marL="342900" indent="-342900"/>
            <a:r>
              <a:rPr lang="en-US" sz="1700" b="0">
                <a:ea typeface="+mn-lt"/>
                <a:cs typeface="+mn-lt"/>
              </a:rPr>
              <a:t>Liberty</a:t>
            </a:r>
            <a:endParaRPr lang="en-US" sz="1700">
              <a:ea typeface="+mn-lt"/>
              <a:cs typeface="+mn-lt"/>
            </a:endParaRPr>
          </a:p>
          <a:p>
            <a:pPr marL="342900" indent="-342900"/>
            <a:r>
              <a:rPr lang="en-US" sz="1700" b="0">
                <a:ea typeface="+mn-lt"/>
                <a:cs typeface="+mn-lt"/>
              </a:rPr>
              <a:t>Progress</a:t>
            </a:r>
            <a:endParaRPr lang="en-US" sz="1700">
              <a:ea typeface="+mn-lt"/>
              <a:cs typeface="+mn-lt"/>
            </a:endParaRPr>
          </a:p>
          <a:p>
            <a:pPr marL="342900" indent="-342900"/>
            <a:r>
              <a:rPr lang="en-US" sz="1700" b="0">
                <a:ea typeface="+mn-lt"/>
                <a:cs typeface="+mn-lt"/>
              </a:rPr>
              <a:t>Toleration</a:t>
            </a:r>
            <a:endParaRPr lang="en-US" sz="1700">
              <a:ea typeface="+mn-lt"/>
              <a:cs typeface="+mn-lt"/>
            </a:endParaRPr>
          </a:p>
          <a:p>
            <a:pPr marL="342900" indent="-342900"/>
            <a:r>
              <a:rPr lang="en-US" sz="1700" b="0">
                <a:ea typeface="+mn-lt"/>
                <a:cs typeface="+mn-lt"/>
              </a:rPr>
              <a:t>Fraternity</a:t>
            </a:r>
            <a:endParaRPr lang="en-US" sz="1700">
              <a:ea typeface="+mn-lt"/>
              <a:cs typeface="+mn-lt"/>
            </a:endParaRPr>
          </a:p>
          <a:p>
            <a:pPr marL="342900" indent="-342900"/>
            <a:r>
              <a:rPr lang="en-US" sz="1700" b="0">
                <a:ea typeface="+mn-lt"/>
                <a:cs typeface="+mn-lt"/>
              </a:rPr>
              <a:t>Constitutional government</a:t>
            </a:r>
            <a:endParaRPr lang="en-US" sz="1700">
              <a:ea typeface="+mn-lt"/>
              <a:cs typeface="+mn-lt"/>
            </a:endParaRPr>
          </a:p>
          <a:p>
            <a:pPr marL="342900" indent="-342900"/>
            <a:r>
              <a:rPr lang="en-US" sz="1700" b="0">
                <a:ea typeface="+mn-lt"/>
                <a:cs typeface="+mn-lt"/>
              </a:rPr>
              <a:t>Separation of church and state</a:t>
            </a:r>
          </a:p>
          <a:p>
            <a:pPr marL="342900" indent="-342900"/>
            <a:r>
              <a:rPr lang="en-US" sz="1700" b="0">
                <a:ea typeface="+mn-lt"/>
                <a:cs typeface="+mn-lt"/>
              </a:rPr>
              <a:t>Value of human happiness</a:t>
            </a:r>
          </a:p>
          <a:p>
            <a:pPr marL="342900" indent="-342900"/>
            <a:r>
              <a:rPr lang="en-US" sz="1700" b="0">
                <a:ea typeface="+mn-lt"/>
                <a:cs typeface="+mn-lt"/>
              </a:rPr>
              <a:t>The pursuit of knowledge obtained by means of reason and the evidence of the senses</a:t>
            </a:r>
            <a:endParaRPr lang="en-US" sz="1700" b="0"/>
          </a:p>
        </p:txBody>
      </p:sp>
    </p:spTree>
    <p:extLst>
      <p:ext uri="{BB962C8B-B14F-4D97-AF65-F5344CB8AC3E}">
        <p14:creationId xmlns:p14="http://schemas.microsoft.com/office/powerpoint/2010/main" val="95164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0AF387-4A11-F0F9-86A4-2A67026AA25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18FCD-0C2D-D594-C86F-70453AC17FDA}"/>
              </a:ext>
            </a:extLst>
          </p:cNvPr>
          <p:cNvSpPr>
            <a:spLocks noGrp="1"/>
          </p:cNvSpPr>
          <p:nvPr>
            <p:ph type="title"/>
          </p:nvPr>
        </p:nvSpPr>
        <p:spPr>
          <a:xfrm>
            <a:off x="836679" y="723898"/>
            <a:ext cx="6002110" cy="1495425"/>
          </a:xfrm>
        </p:spPr>
        <p:txBody>
          <a:bodyPr>
            <a:normAutofit/>
          </a:bodyPr>
          <a:lstStyle/>
          <a:p>
            <a:r>
              <a:rPr lang="en-US" sz="4000"/>
              <a:t>John Locke</a:t>
            </a:r>
          </a:p>
        </p:txBody>
      </p:sp>
      <p:sp>
        <p:nvSpPr>
          <p:cNvPr id="3" name="Content Placeholder 2">
            <a:extLst>
              <a:ext uri="{FF2B5EF4-FFF2-40B4-BE49-F238E27FC236}">
                <a16:creationId xmlns:a16="http://schemas.microsoft.com/office/drawing/2014/main" id="{8DAE9A34-3CE4-0F8A-52EF-CBD121C0852C}"/>
              </a:ext>
            </a:extLst>
          </p:cNvPr>
          <p:cNvSpPr>
            <a:spLocks noGrp="1"/>
          </p:cNvSpPr>
          <p:nvPr>
            <p:ph idx="1"/>
          </p:nvPr>
        </p:nvSpPr>
        <p:spPr>
          <a:xfrm>
            <a:off x="836680" y="2405067"/>
            <a:ext cx="6002110" cy="3729034"/>
          </a:xfrm>
        </p:spPr>
        <p:txBody>
          <a:bodyPr vert="horz" lIns="91440" tIns="45720" rIns="91440" bIns="45720" rtlCol="0" anchor="t">
            <a:normAutofit/>
          </a:bodyPr>
          <a:lstStyle/>
          <a:p>
            <a:r>
              <a:rPr lang="en-US" sz="1700" b="0" dirty="0">
                <a:ea typeface="+mn-lt"/>
                <a:cs typeface="+mn-lt"/>
              </a:rPr>
              <a:t>English; born 1632, died 1704</a:t>
            </a:r>
          </a:p>
          <a:p>
            <a:r>
              <a:rPr lang="en-US" sz="1700" b="0" dirty="0">
                <a:ea typeface="+mn-lt"/>
                <a:cs typeface="+mn-lt"/>
              </a:rPr>
              <a:t>The </a:t>
            </a:r>
            <a:r>
              <a:rPr lang="en-US" sz="1700" b="0" dirty="0">
                <a:solidFill>
                  <a:schemeClr val="accent1"/>
                </a:solidFill>
                <a:ea typeface="+mn-lt"/>
                <a:cs typeface="+mn-lt"/>
              </a:rPr>
              <a:t>idea of a social contract</a:t>
            </a:r>
            <a:r>
              <a:rPr lang="en-US" sz="1700" b="0" dirty="0">
                <a:ea typeface="+mn-lt"/>
                <a:cs typeface="+mn-lt"/>
              </a:rPr>
              <a:t> in which individuals consent to surrendering some of their rights in exchange for protection and order. </a:t>
            </a:r>
            <a:endParaRPr lang="en-US" sz="1700">
              <a:ea typeface="+mn-lt"/>
              <a:cs typeface="+mn-lt"/>
            </a:endParaRPr>
          </a:p>
          <a:p>
            <a:r>
              <a:rPr lang="en-US" sz="1700" b="0" dirty="0">
                <a:ea typeface="+mn-lt"/>
                <a:cs typeface="+mn-lt"/>
              </a:rPr>
              <a:t>American Revolutionaries adopted this notion and others, particularly in the </a:t>
            </a:r>
            <a:r>
              <a:rPr lang="en-US" sz="1700" b="0" dirty="0">
                <a:solidFill>
                  <a:schemeClr val="accent1"/>
                </a:solidFill>
                <a:ea typeface="+mn-lt"/>
                <a:cs typeface="+mn-lt"/>
              </a:rPr>
              <a:t>Declaration of Independence. </a:t>
            </a:r>
            <a:endParaRPr lang="en-US" sz="1700" dirty="0">
              <a:solidFill>
                <a:schemeClr val="accent1"/>
              </a:solidFill>
              <a:ea typeface="+mn-lt"/>
              <a:cs typeface="+mn-lt"/>
            </a:endParaRPr>
          </a:p>
          <a:p>
            <a:r>
              <a:rPr lang="en-US" sz="1700" b="0" dirty="0">
                <a:ea typeface="+mn-lt"/>
                <a:cs typeface="+mn-lt"/>
              </a:rPr>
              <a:t>Following the Revolution, John Locke’s political ideas continued to influence American government during the framing of the </a:t>
            </a:r>
            <a:r>
              <a:rPr lang="en-US" sz="1700" b="0" dirty="0">
                <a:solidFill>
                  <a:schemeClr val="accent1"/>
                </a:solidFill>
                <a:ea typeface="+mn-lt"/>
                <a:cs typeface="+mn-lt"/>
              </a:rPr>
              <a:t>United States Constitution</a:t>
            </a:r>
            <a:r>
              <a:rPr lang="en-US" sz="1700" b="0" dirty="0">
                <a:ea typeface="+mn-lt"/>
                <a:cs typeface="+mn-lt"/>
              </a:rPr>
              <a:t>. </a:t>
            </a:r>
            <a:endParaRPr lang="en-US" sz="1700">
              <a:ea typeface="+mn-lt"/>
              <a:cs typeface="+mn-lt"/>
            </a:endParaRPr>
          </a:p>
          <a:p>
            <a:r>
              <a:rPr lang="en-US" sz="1700" b="0" dirty="0">
                <a:ea typeface="+mn-lt"/>
                <a:cs typeface="+mn-lt"/>
              </a:rPr>
              <a:t>Locke's promotion of </a:t>
            </a:r>
            <a:r>
              <a:rPr lang="en-US" sz="1700" b="0" dirty="0">
                <a:solidFill>
                  <a:schemeClr val="accent1"/>
                </a:solidFill>
                <a:ea typeface="+mn-lt"/>
                <a:cs typeface="+mn-lt"/>
              </a:rPr>
              <a:t>separation of powers and theory that a government’s authority is derived from the consent </a:t>
            </a:r>
            <a:r>
              <a:rPr lang="en-US" sz="1700" b="0" dirty="0">
                <a:ea typeface="+mn-lt"/>
                <a:cs typeface="+mn-lt"/>
              </a:rPr>
              <a:t>of the governed laid the groundwork for such principles in the Constitution.</a:t>
            </a:r>
            <a:endParaRPr lang="en-US" sz="1700" dirty="0"/>
          </a:p>
        </p:txBody>
      </p:sp>
      <p:pic>
        <p:nvPicPr>
          <p:cNvPr id="4" name="Picture 3" descr="A painting of a person&#10;&#10;Description automatically generated">
            <a:extLst>
              <a:ext uri="{FF2B5EF4-FFF2-40B4-BE49-F238E27FC236}">
                <a16:creationId xmlns:a16="http://schemas.microsoft.com/office/drawing/2014/main" id="{18C1B480-2F1B-AB85-A993-CFAEBAE036DA}"/>
              </a:ext>
            </a:extLst>
          </p:cNvPr>
          <p:cNvPicPr>
            <a:picLocks noChangeAspect="1"/>
          </p:cNvPicPr>
          <p:nvPr/>
        </p:nvPicPr>
        <p:blipFill rotWithShape="1">
          <a:blip r:embed="rId3"/>
          <a:srcRect r="1" b="2129"/>
          <a:stretch/>
        </p:blipFill>
        <p:spPr>
          <a:xfrm>
            <a:off x="7199440" y="10"/>
            <a:ext cx="4992560" cy="6857990"/>
          </a:xfrm>
          <a:prstGeom prst="rect">
            <a:avLst/>
          </a:prstGeom>
          <a:effectLst/>
        </p:spPr>
      </p:pic>
    </p:spTree>
    <p:extLst>
      <p:ext uri="{BB962C8B-B14F-4D97-AF65-F5344CB8AC3E}">
        <p14:creationId xmlns:p14="http://schemas.microsoft.com/office/powerpoint/2010/main" val="206145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08D74-4D83-6EF4-D132-A69BF6AF8C44}"/>
              </a:ext>
            </a:extLst>
          </p:cNvPr>
          <p:cNvSpPr>
            <a:spLocks noGrp="1"/>
          </p:cNvSpPr>
          <p:nvPr>
            <p:ph type="title"/>
          </p:nvPr>
        </p:nvSpPr>
        <p:spPr>
          <a:xfrm>
            <a:off x="726066" y="219995"/>
            <a:ext cx="6002110" cy="1495425"/>
          </a:xfrm>
        </p:spPr>
        <p:txBody>
          <a:bodyPr>
            <a:normAutofit/>
          </a:bodyPr>
          <a:lstStyle/>
          <a:p>
            <a:r>
              <a:rPr lang="en-US" sz="4000"/>
              <a:t>Sir William Blackstone</a:t>
            </a:r>
          </a:p>
        </p:txBody>
      </p:sp>
      <p:sp>
        <p:nvSpPr>
          <p:cNvPr id="3" name="Content Placeholder 2">
            <a:extLst>
              <a:ext uri="{FF2B5EF4-FFF2-40B4-BE49-F238E27FC236}">
                <a16:creationId xmlns:a16="http://schemas.microsoft.com/office/drawing/2014/main" id="{6AA7D850-C218-2C9F-2F30-59E7A94F5F89}"/>
              </a:ext>
            </a:extLst>
          </p:cNvPr>
          <p:cNvSpPr>
            <a:spLocks noGrp="1"/>
          </p:cNvSpPr>
          <p:nvPr>
            <p:ph idx="1"/>
          </p:nvPr>
        </p:nvSpPr>
        <p:spPr>
          <a:xfrm>
            <a:off x="652325" y="1925744"/>
            <a:ext cx="6247916" cy="3729034"/>
          </a:xfrm>
        </p:spPr>
        <p:txBody>
          <a:bodyPr vert="horz" lIns="91440" tIns="45720" rIns="91440" bIns="45720" rtlCol="0" anchor="t">
            <a:noAutofit/>
          </a:bodyPr>
          <a:lstStyle/>
          <a:p>
            <a:r>
              <a:rPr lang="en-US" sz="2000" b="0" dirty="0"/>
              <a:t>English; born 1723, died 1780</a:t>
            </a:r>
          </a:p>
          <a:p>
            <a:r>
              <a:rPr lang="en-US" sz="2000" b="0" dirty="0">
                <a:ea typeface="+mn-lt"/>
                <a:cs typeface="+mn-lt"/>
              </a:rPr>
              <a:t>In the 1760s, Blackstone published a multi-volume study, </a:t>
            </a:r>
            <a:r>
              <a:rPr lang="en-US" sz="2000" b="0" i="1" dirty="0">
                <a:solidFill>
                  <a:schemeClr val="accent1"/>
                </a:solidFill>
                <a:ea typeface="+mn-lt"/>
                <a:cs typeface="+mn-lt"/>
              </a:rPr>
              <a:t>Commentaries on the Laws of England</a:t>
            </a:r>
            <a:r>
              <a:rPr lang="en-US" sz="2000" b="0" dirty="0">
                <a:ea typeface="+mn-lt"/>
                <a:cs typeface="+mn-lt"/>
              </a:rPr>
              <a:t>.</a:t>
            </a:r>
          </a:p>
          <a:p>
            <a:r>
              <a:rPr lang="en-US" sz="2000" b="0" dirty="0">
                <a:ea typeface="+mn-lt"/>
                <a:cs typeface="+mn-lt"/>
              </a:rPr>
              <a:t>The Commentaries were republished 5 times during the 1770s and more than 1000 copies were sold in the American Colonies. </a:t>
            </a:r>
          </a:p>
          <a:p>
            <a:r>
              <a:rPr lang="en-US" sz="2000" b="0" dirty="0">
                <a:ea typeface="+mn-lt"/>
                <a:cs typeface="+mn-lt"/>
              </a:rPr>
              <a:t>Blackstone’s legacy as a political philosopher greatly influenced the Revolutionary generation of the United States. Even after the Revolution, William Blackstone’s philosophies continued to impact American government into the nineteenth and twentieth centuries. </a:t>
            </a:r>
            <a:endParaRPr lang="en-US" sz="2000" b="0" dirty="0"/>
          </a:p>
        </p:txBody>
      </p:sp>
      <p:pic>
        <p:nvPicPr>
          <p:cNvPr id="4" name="Picture 3" descr="A person in a robe&#10;&#10;Description automatically generated">
            <a:extLst>
              <a:ext uri="{FF2B5EF4-FFF2-40B4-BE49-F238E27FC236}">
                <a16:creationId xmlns:a16="http://schemas.microsoft.com/office/drawing/2014/main" id="{EB28431B-9511-F293-82D1-024AFE2BC101}"/>
              </a:ext>
            </a:extLst>
          </p:cNvPr>
          <p:cNvPicPr>
            <a:picLocks noChangeAspect="1"/>
          </p:cNvPicPr>
          <p:nvPr/>
        </p:nvPicPr>
        <p:blipFill rotWithShape="1">
          <a:blip r:embed="rId3"/>
          <a:srcRect l="4843" r="3586"/>
          <a:stretch/>
        </p:blipFill>
        <p:spPr>
          <a:xfrm>
            <a:off x="7199440" y="10"/>
            <a:ext cx="4992560" cy="6857990"/>
          </a:xfrm>
          <a:prstGeom prst="rect">
            <a:avLst/>
          </a:prstGeom>
          <a:effectLst/>
        </p:spPr>
      </p:pic>
    </p:spTree>
    <p:extLst>
      <p:ext uri="{BB962C8B-B14F-4D97-AF65-F5344CB8AC3E}">
        <p14:creationId xmlns:p14="http://schemas.microsoft.com/office/powerpoint/2010/main" val="308018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5F5E35-ECD2-2FEE-78F1-D6D87D40972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178BF-3305-FAB6-70C5-4703084A38EA}"/>
              </a:ext>
            </a:extLst>
          </p:cNvPr>
          <p:cNvSpPr>
            <a:spLocks noGrp="1"/>
          </p:cNvSpPr>
          <p:nvPr>
            <p:ph type="title"/>
          </p:nvPr>
        </p:nvSpPr>
        <p:spPr>
          <a:xfrm>
            <a:off x="951861" y="4517163"/>
            <a:ext cx="10506456" cy="1485514"/>
          </a:xfrm>
        </p:spPr>
        <p:txBody>
          <a:bodyPr vert="horz" lIns="91440" tIns="45720" rIns="91440" bIns="45720" rtlCol="0" anchor="b">
            <a:normAutofit/>
          </a:bodyPr>
          <a:lstStyle/>
          <a:p>
            <a:pPr algn="ctr"/>
            <a:r>
              <a:rPr lang="en-US" kern="1200">
                <a:solidFill>
                  <a:schemeClr val="tx1"/>
                </a:solidFill>
                <a:latin typeface="+mj-lt"/>
                <a:ea typeface="+mj-ea"/>
                <a:cs typeface="+mj-cs"/>
              </a:rPr>
              <a:t>Other European Enlightenment Philosophers</a:t>
            </a:r>
          </a:p>
        </p:txBody>
      </p:sp>
      <p:pic>
        <p:nvPicPr>
          <p:cNvPr id="8" name="Picture 7" descr="A painting of a person wearing a red turban&#10;&#10;Description automatically generated">
            <a:extLst>
              <a:ext uri="{FF2B5EF4-FFF2-40B4-BE49-F238E27FC236}">
                <a16:creationId xmlns:a16="http://schemas.microsoft.com/office/drawing/2014/main" id="{314E35F4-B77D-CCB7-4848-74FEF959DFE8}"/>
              </a:ext>
            </a:extLst>
          </p:cNvPr>
          <p:cNvPicPr>
            <a:picLocks noChangeAspect="1"/>
          </p:cNvPicPr>
          <p:nvPr/>
        </p:nvPicPr>
        <p:blipFill rotWithShape="1">
          <a:blip r:embed="rId3"/>
          <a:srcRect l="4152" r="8138" b="-1"/>
          <a:stretch/>
        </p:blipFill>
        <p:spPr>
          <a:xfrm>
            <a:off x="184558" y="187900"/>
            <a:ext cx="2255462" cy="3155238"/>
          </a:xfrm>
          <a:prstGeom prst="rect">
            <a:avLst/>
          </a:prstGeom>
        </p:spPr>
      </p:pic>
      <p:pic>
        <p:nvPicPr>
          <p:cNvPr id="6" name="Picture 5" descr="A portrait of a person&#10;&#10;Description automatically generated">
            <a:extLst>
              <a:ext uri="{FF2B5EF4-FFF2-40B4-BE49-F238E27FC236}">
                <a16:creationId xmlns:a16="http://schemas.microsoft.com/office/drawing/2014/main" id="{A05265BB-9959-AC91-4E8C-6278568ECBB4}"/>
              </a:ext>
            </a:extLst>
          </p:cNvPr>
          <p:cNvPicPr>
            <a:picLocks noChangeAspect="1"/>
          </p:cNvPicPr>
          <p:nvPr/>
        </p:nvPicPr>
        <p:blipFill rotWithShape="1">
          <a:blip r:embed="rId4"/>
          <a:srcRect l="372" r="-1" b="-1"/>
          <a:stretch/>
        </p:blipFill>
        <p:spPr>
          <a:xfrm>
            <a:off x="2575696" y="187900"/>
            <a:ext cx="2255462" cy="3155238"/>
          </a:xfrm>
          <a:prstGeom prst="rect">
            <a:avLst/>
          </a:prstGeom>
        </p:spPr>
      </p:pic>
      <p:pic>
        <p:nvPicPr>
          <p:cNvPr id="5" name="Picture 4" descr="A portrait of a person in a blue coat&#10;&#10;Description automatically generated">
            <a:extLst>
              <a:ext uri="{FF2B5EF4-FFF2-40B4-BE49-F238E27FC236}">
                <a16:creationId xmlns:a16="http://schemas.microsoft.com/office/drawing/2014/main" id="{5AEFE486-6AD3-739A-8CE7-2B72098B88AD}"/>
              </a:ext>
            </a:extLst>
          </p:cNvPr>
          <p:cNvPicPr>
            <a:picLocks noChangeAspect="1"/>
          </p:cNvPicPr>
          <p:nvPr/>
        </p:nvPicPr>
        <p:blipFill rotWithShape="1">
          <a:blip r:embed="rId5"/>
          <a:srcRect l="4743" r="5057" b="-1"/>
          <a:stretch/>
        </p:blipFill>
        <p:spPr>
          <a:xfrm>
            <a:off x="4966833" y="187900"/>
            <a:ext cx="2255462" cy="3155238"/>
          </a:xfrm>
          <a:prstGeom prst="rect">
            <a:avLst/>
          </a:prstGeom>
        </p:spPr>
      </p:pic>
      <p:pic>
        <p:nvPicPr>
          <p:cNvPr id="7" name="Picture 6" descr="A painting of a person holding a book&#10;&#10;Description automatically generated">
            <a:extLst>
              <a:ext uri="{FF2B5EF4-FFF2-40B4-BE49-F238E27FC236}">
                <a16:creationId xmlns:a16="http://schemas.microsoft.com/office/drawing/2014/main" id="{AB7EC0B5-21A4-DA66-2A9E-041DFA9D0E82}"/>
              </a:ext>
            </a:extLst>
          </p:cNvPr>
          <p:cNvPicPr>
            <a:picLocks noChangeAspect="1"/>
          </p:cNvPicPr>
          <p:nvPr/>
        </p:nvPicPr>
        <p:blipFill rotWithShape="1">
          <a:blip r:embed="rId6"/>
          <a:srcRect l="2128" r="4733" b="-1"/>
          <a:stretch/>
        </p:blipFill>
        <p:spPr>
          <a:xfrm>
            <a:off x="7357971" y="187900"/>
            <a:ext cx="2255462" cy="3155238"/>
          </a:xfrm>
          <a:prstGeom prst="rect">
            <a:avLst/>
          </a:prstGeom>
        </p:spPr>
      </p:pic>
      <p:pic>
        <p:nvPicPr>
          <p:cNvPr id="4" name="Content Placeholder 3" descr="A profile of a person&#10;&#10;Description automatically generated">
            <a:extLst>
              <a:ext uri="{FF2B5EF4-FFF2-40B4-BE49-F238E27FC236}">
                <a16:creationId xmlns:a16="http://schemas.microsoft.com/office/drawing/2014/main" id="{9BEC376E-1D77-B0D5-75A3-F4B7DF282230}"/>
              </a:ext>
            </a:extLst>
          </p:cNvPr>
          <p:cNvPicPr>
            <a:picLocks noGrp="1" noChangeAspect="1"/>
          </p:cNvPicPr>
          <p:nvPr>
            <p:ph idx="1"/>
          </p:nvPr>
        </p:nvPicPr>
        <p:blipFill rotWithShape="1">
          <a:blip r:embed="rId7"/>
          <a:srcRect r="1" b="6273"/>
          <a:stretch/>
        </p:blipFill>
        <p:spPr>
          <a:xfrm>
            <a:off x="9749109" y="187900"/>
            <a:ext cx="2255462" cy="3155238"/>
          </a:xfrm>
          <a:prstGeom prst="rect">
            <a:avLst/>
          </a:prstGeom>
        </p:spPr>
      </p:pic>
      <p:sp>
        <p:nvSpPr>
          <p:cNvPr id="9" name="TextBox 8">
            <a:extLst>
              <a:ext uri="{FF2B5EF4-FFF2-40B4-BE49-F238E27FC236}">
                <a16:creationId xmlns:a16="http://schemas.microsoft.com/office/drawing/2014/main" id="{7A130AC8-7FF7-4AB2-E242-ACD5C0E0D072}"/>
              </a:ext>
            </a:extLst>
          </p:cNvPr>
          <p:cNvSpPr txBox="1"/>
          <p:nvPr/>
        </p:nvSpPr>
        <p:spPr>
          <a:xfrm>
            <a:off x="436306" y="3533467"/>
            <a:ext cx="111381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David Hume   Jean-Jacques Rousseau Voltaire       Immanuel Kant   Adam Smith</a:t>
            </a:r>
          </a:p>
        </p:txBody>
      </p:sp>
    </p:spTree>
    <p:extLst>
      <p:ext uri="{BB962C8B-B14F-4D97-AF65-F5344CB8AC3E}">
        <p14:creationId xmlns:p14="http://schemas.microsoft.com/office/powerpoint/2010/main" val="14831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A0E10B-F59B-E3A9-38CB-E0C2DE77EA8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white of a house&#10;&#10;Description automatically generated">
            <a:extLst>
              <a:ext uri="{FF2B5EF4-FFF2-40B4-BE49-F238E27FC236}">
                <a16:creationId xmlns:a16="http://schemas.microsoft.com/office/drawing/2014/main" id="{B6D33AAA-7601-6156-3F81-D3AB21DC511D}"/>
              </a:ext>
            </a:extLst>
          </p:cNvPr>
          <p:cNvPicPr>
            <a:picLocks noChangeAspect="1"/>
          </p:cNvPicPr>
          <p:nvPr/>
        </p:nvPicPr>
        <p:blipFill rotWithShape="1">
          <a:blip r:embed="rId3"/>
          <a:srcRect b="459"/>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7B77B1-1E02-4139-3203-E12DB0BE4279}"/>
              </a:ext>
            </a:extLst>
          </p:cNvPr>
          <p:cNvSpPr>
            <a:spLocks noGrp="1"/>
          </p:cNvSpPr>
          <p:nvPr>
            <p:ph type="title"/>
          </p:nvPr>
        </p:nvSpPr>
        <p:spPr>
          <a:xfrm>
            <a:off x="7531610" y="365125"/>
            <a:ext cx="3822189" cy="1899912"/>
          </a:xfrm>
        </p:spPr>
        <p:txBody>
          <a:bodyPr>
            <a:normAutofit/>
          </a:bodyPr>
          <a:lstStyle/>
          <a:p>
            <a:r>
              <a:rPr lang="en-US" sz="4000"/>
              <a:t>Enlightenment in the American Colonies</a:t>
            </a:r>
          </a:p>
        </p:txBody>
      </p:sp>
      <p:sp>
        <p:nvSpPr>
          <p:cNvPr id="3" name="Content Placeholder 2">
            <a:extLst>
              <a:ext uri="{FF2B5EF4-FFF2-40B4-BE49-F238E27FC236}">
                <a16:creationId xmlns:a16="http://schemas.microsoft.com/office/drawing/2014/main" id="{5CC7177C-6658-9095-0E82-7D3ECC3C6D9F}"/>
              </a:ext>
            </a:extLst>
          </p:cNvPr>
          <p:cNvSpPr>
            <a:spLocks noGrp="1"/>
          </p:cNvSpPr>
          <p:nvPr>
            <p:ph idx="1"/>
          </p:nvPr>
        </p:nvSpPr>
        <p:spPr>
          <a:xfrm>
            <a:off x="7531610" y="2434201"/>
            <a:ext cx="3822189" cy="3742762"/>
          </a:xfrm>
        </p:spPr>
        <p:txBody>
          <a:bodyPr vert="horz" lIns="91440" tIns="45720" rIns="91440" bIns="45720" rtlCol="0" anchor="t">
            <a:normAutofit/>
          </a:bodyPr>
          <a:lstStyle/>
          <a:p>
            <a:r>
              <a:rPr lang="en-US" sz="1800" b="0" dirty="0">
                <a:ea typeface="+mn-lt"/>
                <a:cs typeface="+mn-lt"/>
              </a:rPr>
              <a:t>As the 18th century progressed, colonists in North America were fond of newspapers, books, coffee shops, salons, and taverns.</a:t>
            </a:r>
            <a:endParaRPr lang="en-US" sz="1800" dirty="0">
              <a:ea typeface="+mn-lt"/>
              <a:cs typeface="+mn-lt"/>
            </a:endParaRPr>
          </a:p>
          <a:p>
            <a:r>
              <a:rPr lang="en-US" sz="1800" b="0" dirty="0">
                <a:ea typeface="+mn-lt"/>
                <a:cs typeface="+mn-lt"/>
              </a:rPr>
              <a:t>This led to further debate and expression of ideas, and burgeoning movements sprung up about </a:t>
            </a:r>
            <a:r>
              <a:rPr lang="en-US" sz="1800" b="0" dirty="0">
                <a:solidFill>
                  <a:schemeClr val="accent1"/>
                </a:solidFill>
                <a:ea typeface="+mn-lt"/>
                <a:cs typeface="+mn-lt"/>
              </a:rPr>
              <a:t>individual liberty.</a:t>
            </a:r>
          </a:p>
          <a:p>
            <a:r>
              <a:rPr lang="en-US" sz="1800" b="0" dirty="0"/>
              <a:t>Education efforts and colleges were founded in the American Colonies which encouraged political, religious, and social thought.</a:t>
            </a:r>
          </a:p>
        </p:txBody>
      </p:sp>
    </p:spTree>
    <p:extLst>
      <p:ext uri="{BB962C8B-B14F-4D97-AF65-F5344CB8AC3E}">
        <p14:creationId xmlns:p14="http://schemas.microsoft.com/office/powerpoint/2010/main" val="80022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E912EE-2D16-8000-0EE4-75F841AB1ED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ainting of a group of people in a room&#10;&#10;Description automatically generated">
            <a:extLst>
              <a:ext uri="{FF2B5EF4-FFF2-40B4-BE49-F238E27FC236}">
                <a16:creationId xmlns:a16="http://schemas.microsoft.com/office/drawing/2014/main" id="{731E74CA-F4EB-5123-81EA-5677ED37BAE3}"/>
              </a:ext>
            </a:extLst>
          </p:cNvPr>
          <p:cNvPicPr>
            <a:picLocks noGrp="1" noChangeAspect="1"/>
          </p:cNvPicPr>
          <p:nvPr>
            <p:ph idx="1"/>
          </p:nvPr>
        </p:nvPicPr>
        <p:blipFill rotWithShape="1">
          <a:blip r:embed="rId3"/>
          <a:srcRect l="6014" r="20229"/>
          <a:stretch/>
        </p:blipFill>
        <p:spPr>
          <a:xfrm>
            <a:off x="4501098" y="10"/>
            <a:ext cx="7693053"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4142C-28D7-AAB4-B5CB-C8E645D5825A}"/>
              </a:ext>
            </a:extLst>
          </p:cNvPr>
          <p:cNvSpPr>
            <a:spLocks noGrp="1"/>
          </p:cNvSpPr>
          <p:nvPr>
            <p:ph type="title"/>
          </p:nvPr>
        </p:nvSpPr>
        <p:spPr>
          <a:xfrm>
            <a:off x="641555" y="70157"/>
            <a:ext cx="4903736" cy="1899912"/>
          </a:xfrm>
        </p:spPr>
        <p:txBody>
          <a:bodyPr vert="horz" lIns="91440" tIns="45720" rIns="91440" bIns="45720" rtlCol="0" anchor="ctr">
            <a:normAutofit/>
          </a:bodyPr>
          <a:lstStyle/>
          <a:p>
            <a:r>
              <a:rPr lang="en-US" sz="4000"/>
              <a:t>Enlightenment and the Revolution</a:t>
            </a:r>
          </a:p>
        </p:txBody>
      </p:sp>
      <p:sp>
        <p:nvSpPr>
          <p:cNvPr id="5" name="TextBox 4">
            <a:extLst>
              <a:ext uri="{FF2B5EF4-FFF2-40B4-BE49-F238E27FC236}">
                <a16:creationId xmlns:a16="http://schemas.microsoft.com/office/drawing/2014/main" id="{57579070-8F46-6ED4-9E8D-B57B1C7751C8}"/>
              </a:ext>
            </a:extLst>
          </p:cNvPr>
          <p:cNvSpPr txBox="1"/>
          <p:nvPr/>
        </p:nvSpPr>
        <p:spPr>
          <a:xfrm>
            <a:off x="346588" y="1881136"/>
            <a:ext cx="5198704" cy="457850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nSpc>
                <a:spcPct val="90000"/>
              </a:lnSpc>
              <a:spcAft>
                <a:spcPts val="600"/>
              </a:spcAft>
              <a:buFont typeface="Arial"/>
              <a:buChar char="•"/>
            </a:pPr>
            <a:r>
              <a:rPr lang="en-US" sz="2000" dirty="0"/>
              <a:t>Enlightenment concepts, philosophies, and theories influenced the American Revolution.</a:t>
            </a:r>
            <a:endParaRPr lang="en-US"/>
          </a:p>
          <a:p>
            <a:pPr indent="-228600">
              <a:lnSpc>
                <a:spcPct val="90000"/>
              </a:lnSpc>
              <a:spcAft>
                <a:spcPts val="600"/>
              </a:spcAft>
              <a:buFont typeface="Arial" panose="020B0604020202020204" pitchFamily="34" charset="0"/>
              <a:buChar char="•"/>
            </a:pPr>
            <a:r>
              <a:rPr lang="en-US" sz="2000" dirty="0"/>
              <a:t>The idea that people could change governments (rebel) if a social contract was broken was at the political forefront of the Revolution.</a:t>
            </a:r>
          </a:p>
          <a:p>
            <a:pPr indent="-228600">
              <a:lnSpc>
                <a:spcPct val="90000"/>
              </a:lnSpc>
              <a:spcAft>
                <a:spcPts val="600"/>
              </a:spcAft>
              <a:buFont typeface="Arial" panose="020B0604020202020204" pitchFamily="34" charset="0"/>
              <a:buChar char="•"/>
            </a:pPr>
            <a:r>
              <a:rPr lang="en-US" sz="2000" dirty="0"/>
              <a:t>Creating a new nation built on the Laws of Nature, Social Contract, and the concept of Liberty.</a:t>
            </a:r>
          </a:p>
          <a:p>
            <a:pPr indent="-228600">
              <a:lnSpc>
                <a:spcPct val="90000"/>
              </a:lnSpc>
              <a:spcAft>
                <a:spcPts val="600"/>
              </a:spcAft>
              <a:buFont typeface="Arial" panose="020B0604020202020204" pitchFamily="34" charset="0"/>
              <a:buChar char="•"/>
            </a:pPr>
            <a:r>
              <a:rPr lang="en-US" sz="2000" dirty="0">
                <a:solidFill>
                  <a:schemeClr val="accent1"/>
                </a:solidFill>
              </a:rPr>
              <a:t>“We hold these truths to be self-evident, that all men are created equal, that they are endowed  by their Creator with certain unalienable Rights, that among these are, Life, Liberty and the Pursuit of Happiness.” (Declaration of Independence)</a:t>
            </a:r>
          </a:p>
        </p:txBody>
      </p:sp>
    </p:spTree>
    <p:extLst>
      <p:ext uri="{BB962C8B-B14F-4D97-AF65-F5344CB8AC3E}">
        <p14:creationId xmlns:p14="http://schemas.microsoft.com/office/powerpoint/2010/main" val="4119493030"/>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9BB96-D30C-4C1D-A07B-BFA0CBB20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788720-B0F5-4B68-9147-DFB731F10553}">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3.xml><?xml version="1.0" encoding="utf-8"?>
<ds:datastoreItem xmlns:ds="http://schemas.openxmlformats.org/officeDocument/2006/customXml" ds:itemID="{53ECF809-2AE6-49AE-9349-EFD8F32FA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Liberty &amp; The Age of Enlightenment</vt:lpstr>
      <vt:lpstr>Essential Question</vt:lpstr>
      <vt:lpstr>The Enlightenment</vt:lpstr>
      <vt:lpstr>Patterns of Thought</vt:lpstr>
      <vt:lpstr>John Locke</vt:lpstr>
      <vt:lpstr>Sir William Blackstone</vt:lpstr>
      <vt:lpstr>Other European Enlightenment Philosophers</vt:lpstr>
      <vt:lpstr>Enlightenment in the American Colonies</vt:lpstr>
      <vt:lpstr>Enlightenment and the Revolution</vt:lpstr>
      <vt:lpstr>Thomas Paine</vt:lpstr>
      <vt:lpstr>Benjamin Franklin</vt:lpstr>
      <vt:lpstr>Thomas Jefferson</vt:lpstr>
      <vt:lpstr>American Philosophers</vt:lpstr>
      <vt:lpstr>A Great Experiment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2304</cp:revision>
  <dcterms:created xsi:type="dcterms:W3CDTF">2023-07-28T13:50:22Z</dcterms:created>
  <dcterms:modified xsi:type="dcterms:W3CDTF">2024-01-19T05:23:06Z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