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9_EAF9695C.xml" ContentType="application/vnd.ms-powerpoint.comments+xml"/>
  <Override PartName="/ppt/notesSlides/notesSlide5.xml" ContentType="application/vnd.openxmlformats-officedocument.presentationml.notesSlide+xml"/>
  <Override PartName="/ppt/comments/modernComment_10A_405F9CEF.xml" ContentType="application/vnd.ms-powerpoint.comments+xml"/>
  <Override PartName="/ppt/notesSlides/notesSlide6.xml" ContentType="application/vnd.openxmlformats-officedocument.presentationml.notesSlide+xml"/>
  <Override PartName="/ppt/comments/modernComment_10E_EC7D01F3.xml" ContentType="application/vnd.ms-powerpoint.comments+xml"/>
  <Override PartName="/ppt/notesSlides/notesSlide7.xml" ContentType="application/vnd.openxmlformats-officedocument.presentationml.notesSlide+xml"/>
  <Override PartName="/ppt/comments/modernComment_113_2C806615.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9_348EC77.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omments/modernComment_114_BD1A7CB0.xml" ContentType="application/vnd.ms-powerpoint.comments+xml"/>
  <Override PartName="/ppt/notesSlides/notesSlide12.xml" ContentType="application/vnd.openxmlformats-officedocument.presentationml.notesSlide+xml"/>
  <Override PartName="/ppt/comments/modernComment_106_8576DA58.xml" ContentType="application/vnd.ms-powerpoint.comments+xml"/>
  <Override PartName="/ppt/notesSlides/notesSlide13.xml" ContentType="application/vnd.openxmlformats-officedocument.presentationml.notesSlide+xml"/>
  <Override PartName="/ppt/comments/modernComment_11A_57CF696C.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omments/modernComment_117_7134DC40.xml" ContentType="application/vnd.ms-powerpoint.comments+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1_7F75A98C.xml" ContentType="application/vnd.ms-powerpoint.comments+xml"/>
  <Override PartName="/ppt/comments/modernComment_104_AB20C9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26"/>
  </p:notesMasterIdLst>
  <p:sldIdLst>
    <p:sldId id="257" r:id="rId6"/>
    <p:sldId id="259" r:id="rId7"/>
    <p:sldId id="284" r:id="rId8"/>
    <p:sldId id="272" r:id="rId9"/>
    <p:sldId id="265" r:id="rId10"/>
    <p:sldId id="266" r:id="rId11"/>
    <p:sldId id="270" r:id="rId12"/>
    <p:sldId id="275" r:id="rId13"/>
    <p:sldId id="286" r:id="rId14"/>
    <p:sldId id="285" r:id="rId15"/>
    <p:sldId id="281" r:id="rId16"/>
    <p:sldId id="276" r:id="rId17"/>
    <p:sldId id="262" r:id="rId18"/>
    <p:sldId id="282" r:id="rId19"/>
    <p:sldId id="279" r:id="rId20"/>
    <p:sldId id="283" r:id="rId21"/>
    <p:sldId id="280" r:id="rId22"/>
    <p:sldId id="273" r:id="rId23"/>
    <p:sldId id="260"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29DBAB-1223-A284-9FBA-46E26EB5657B}" name="Cady Barterian" initials="CB" userId="S::cbarterian@battlefields.org::425b8955-617a-4a00-8191-e8cb3411da2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9EB6E-0D82-EBF6-90A9-BEAD7E2D6AD3}" v="61" dt="2024-01-11T03:23:47.206"/>
    <p1510:client id="{07834BDA-D36A-6C64-66DE-931D12C3B921}" v="1240" dt="2024-01-11T16:54:31.979"/>
    <p1510:client id="{1D2636AF-2C64-EAD1-C00D-CF5660EECD01}" v="349" dt="2023-08-08T18:09:28.422"/>
    <p1510:client id="{1F381EB5-358F-4EEF-41FB-A41404ACBBA6}" v="3" dt="2023-08-08T13:16:35.492"/>
    <p1510:client id="{22EFECB5-B90E-436D-DC22-5CD0EC0AE87A}" v="17" dt="2023-08-07T03:19:51.897"/>
    <p1510:client id="{44FD7F9B-288E-059E-0E98-C5424CE289D8}" v="304" dt="2023-08-08T19:39:36.626"/>
    <p1510:client id="{4A6CFC5B-B6F7-B673-3A2E-28F2C233EA3E}" v="1362" dt="2023-08-07T19:58:56.290"/>
    <p1510:client id="{4AE1DFAF-4C11-4E81-E8CF-B0E98E852248}" v="175" dt="2023-08-09T20:06:27.355"/>
    <p1510:client id="{4C3562C9-CB99-ADE4-458B-9F44C94CF9A7}" v="6" dt="2023-08-09T17:45:25.778"/>
    <p1510:client id="{5652D009-25C8-EFED-8964-E5AAF0E6E408}" v="114" dt="2023-08-09T14:16:50.331"/>
    <p1510:client id="{5DEEB78A-C479-C5E6-1311-5ED300FA3083}" v="169" dt="2023-08-09T14:52:06.222"/>
    <p1510:client id="{8C1EE9FC-5B08-CE60-F747-E48942319C6A}" v="74" dt="2023-08-10T21:52:52.997"/>
    <p1510:client id="{9F05C769-084C-4A3A-B21C-73D470D90763}" v="83" dt="2023-08-09T18:01:04.630"/>
    <p1510:client id="{AD7F3A92-7EEA-3E22-C093-4F2158135F8E}" v="340" dt="2023-08-09T17:34:14.509"/>
    <p1510:client id="{DB6AEE46-1860-87F3-BCC7-614C60120D33}" v="1030" dt="2023-08-08T17:04:02.510"/>
    <p1510:client id="{DC1078D4-0DEC-4E5C-877E-A86015029124}" v="617" dt="2023-08-04T17:57:12.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4_AB20C9D.xml><?xml version="1.0" encoding="utf-8"?>
<p188:cmLst xmlns:a="http://schemas.openxmlformats.org/drawingml/2006/main" xmlns:r="http://schemas.openxmlformats.org/officeDocument/2006/relationships" xmlns:p188="http://schemas.microsoft.com/office/powerpoint/2018/8/main">
  <p188:cm id="{91756EAB-99A6-4B16-905B-B601866EC092}" authorId="{C929DBAB-1223-A284-9FBA-46E26EB5657B}" status="resolved" created="2023-08-09T17:01:01.459" complete="100000">
    <ac:deMkLst xmlns:ac="http://schemas.microsoft.com/office/drawing/2013/main/command">
      <pc:docMk xmlns:pc="http://schemas.microsoft.com/office/powerpoint/2013/main/command"/>
      <pc:sldMk xmlns:pc="http://schemas.microsoft.com/office/powerpoint/2013/main/command" cId="179440797" sldId="260"/>
      <ac:spMk id="2" creationId="{DF02A018-5956-41FE-B7D9-98951350A65F}"/>
    </ac:deMkLst>
    <p188:txBody>
      <a:bodyPr/>
      <a:lstStyle/>
      <a:p>
        <a:r>
          <a:rPr lang="en-US"/>
          <a:t>update this slide</a:t>
        </a:r>
      </a:p>
    </p188:txBody>
  </p188:cm>
  <p188:cm id="{54286CA8-4CBC-402B-A785-C1ADADDC73A8}" authorId="{C929DBAB-1223-A284-9FBA-46E26EB5657B}" status="resolved" created="2023-08-09T19:28:35.793" complete="100000">
    <ac:txMkLst xmlns:ac="http://schemas.microsoft.com/office/drawing/2013/main/command">
      <pc:docMk xmlns:pc="http://schemas.microsoft.com/office/powerpoint/2013/main/command"/>
      <pc:sldMk xmlns:pc="http://schemas.microsoft.com/office/powerpoint/2013/main/command" cId="179440797" sldId="260"/>
      <ac:spMk id="2" creationId="{DF02A018-5956-41FE-B7D9-98951350A65F}"/>
      <ac:txMk cp="0" len="14">
        <ac:context len="15" hash="1047340919"/>
      </ac:txMk>
    </ac:txMkLst>
    <p188:pos x="4169433" y="718867"/>
    <p188:txBody>
      <a:bodyPr/>
      <a:lstStyle/>
      <a:p>
        <a:r>
          <a:rPr lang="en-US"/>
          <a:t>update</a:t>
        </a:r>
      </a:p>
    </p188:txBody>
  </p188:cm>
</p188:cmLst>
</file>

<file path=ppt/comments/modernComment_106_8576DA58.xml><?xml version="1.0" encoding="utf-8"?>
<p188:cmLst xmlns:a="http://schemas.openxmlformats.org/drawingml/2006/main" xmlns:r="http://schemas.openxmlformats.org/officeDocument/2006/relationships" xmlns:p188="http://schemas.microsoft.com/office/powerpoint/2018/8/main">
  <p188:cm id="{05212DBC-900B-4361-A042-26CE45C37756}" authorId="{C929DBAB-1223-A284-9FBA-46E26EB5657B}" status="resolved" created="2023-08-09T16:58:13.562" complete="100000">
    <ac:deMkLst xmlns:ac="http://schemas.microsoft.com/office/drawing/2013/main/command">
      <pc:docMk xmlns:pc="http://schemas.microsoft.com/office/powerpoint/2013/main/command"/>
      <pc:sldMk xmlns:pc="http://schemas.microsoft.com/office/powerpoint/2013/main/command" cId="2239158872" sldId="262"/>
      <ac:spMk id="2" creationId="{9FD46C22-59B8-CBD0-1644-C4075C495310}"/>
    </ac:deMkLst>
    <p188:txBody>
      <a:bodyPr/>
      <a:lstStyle/>
      <a:p>
        <a:r>
          <a:rPr lang="en-US"/>
          <a:t>pare down description in note section</a:t>
        </a:r>
      </a:p>
    </p188:txBody>
  </p188:cm>
</p188:cmLst>
</file>

<file path=ppt/comments/modernComment_109_EAF9695C.xml><?xml version="1.0" encoding="utf-8"?>
<p188:cmLst xmlns:a="http://schemas.openxmlformats.org/drawingml/2006/main" xmlns:r="http://schemas.openxmlformats.org/officeDocument/2006/relationships" xmlns:p188="http://schemas.microsoft.com/office/powerpoint/2018/8/main">
  <p188:cm id="{57BECA3E-6C8E-4ACA-B65F-1AA5E70CBE77}" authorId="{C929DBAB-1223-A284-9FBA-46E26EB5657B}" status="resolved" created="2023-08-09T16:56:01.306" complete="100000">
    <ac:txMkLst xmlns:ac="http://schemas.microsoft.com/office/drawing/2013/main/command">
      <pc:docMk xmlns:pc="http://schemas.microsoft.com/office/powerpoint/2013/main/command"/>
      <pc:sldMk xmlns:pc="http://schemas.microsoft.com/office/powerpoint/2013/main/command" cId="3942213980" sldId="265"/>
      <ac:spMk id="2" creationId="{FD0E11A2-7AD1-834C-641C-71BF10A4E0E1}"/>
      <ac:txMk cp="0" len="14">
        <ac:context len="15" hash="2313259013"/>
      </ac:txMk>
    </ac:txMkLst>
    <p188:pos x="3680603" y="963283"/>
    <p188:txBody>
      <a:bodyPr/>
      <a:lstStyle/>
      <a:p>
        <a:r>
          <a:rPr lang="en-US"/>
          <a:t>need discussion question</a:t>
        </a:r>
      </a:p>
    </p188:txBody>
  </p188:cm>
  <p188:cm id="{9E3353E6-2699-4A0B-B344-AB83A581FC40}" authorId="{C929DBAB-1223-A284-9FBA-46E26EB5657B}" status="resolved" created="2023-08-09T19:37:17.494" complete="100000">
    <ac:txMkLst xmlns:ac="http://schemas.microsoft.com/office/drawing/2013/main/command">
      <pc:docMk xmlns:pc="http://schemas.microsoft.com/office/powerpoint/2013/main/command"/>
      <pc:sldMk xmlns:pc="http://schemas.microsoft.com/office/powerpoint/2013/main/command" cId="3942213980" sldId="265"/>
      <ac:spMk id="2" creationId="{FD0E11A2-7AD1-834C-641C-71BF10A4E0E1}"/>
      <ac:txMk cp="0" len="14">
        <ac:context len="15" hash="2313259013"/>
      </ac:txMk>
    </ac:txMkLst>
    <p188:pos x="3623094" y="1078301"/>
    <p188:txBody>
      <a:bodyPr/>
      <a:lstStyle/>
      <a:p>
        <a:r>
          <a:rPr lang="en-US"/>
          <a:t>Need description</a:t>
        </a:r>
      </a:p>
    </p188:txBody>
  </p188:cm>
</p188:cmLst>
</file>

<file path=ppt/comments/modernComment_10A_405F9CEF.xml><?xml version="1.0" encoding="utf-8"?>
<p188:cmLst xmlns:a="http://schemas.openxmlformats.org/drawingml/2006/main" xmlns:r="http://schemas.openxmlformats.org/officeDocument/2006/relationships" xmlns:p188="http://schemas.microsoft.com/office/powerpoint/2018/8/main">
  <p188:cm id="{569CB6B9-8937-4DAB-9AD9-3DD87E9DBD77}" authorId="{C929DBAB-1223-A284-9FBA-46E26EB5657B}" status="resolved" created="2023-08-09T16:56:27.135" complete="100000">
    <ac:txMkLst xmlns:ac="http://schemas.microsoft.com/office/drawing/2013/main/command">
      <pc:docMk xmlns:pc="http://schemas.microsoft.com/office/powerpoint/2013/main/command"/>
      <pc:sldMk xmlns:pc="http://schemas.microsoft.com/office/powerpoint/2013/main/command" cId="1080007919" sldId="266"/>
      <ac:spMk id="2" creationId="{B68511C3-9BAE-5900-76D4-B1777A446FC5}"/>
      <ac:txMk cp="0" len="1">
        <ac:context len="18" hash="1309543760"/>
      </ac:txMk>
    </ac:txMkLst>
    <p188:pos x="2760452" y="833886"/>
    <p188:txBody>
      <a:bodyPr/>
      <a:lstStyle/>
      <a:p>
        <a:r>
          <a:rPr lang="en-US"/>
          <a:t>change title, need discussion question</a:t>
        </a:r>
      </a:p>
    </p188:txBody>
  </p188:cm>
</p188:cmLst>
</file>

<file path=ppt/comments/modernComment_10E_EC7D01F3.xml><?xml version="1.0" encoding="utf-8"?>
<p188:cmLst xmlns:a="http://schemas.openxmlformats.org/drawingml/2006/main" xmlns:r="http://schemas.openxmlformats.org/officeDocument/2006/relationships" xmlns:p188="http://schemas.microsoft.com/office/powerpoint/2018/8/main">
  <p188:cm id="{8B35D764-1F48-4CAA-A210-A5AD476EFB31}" authorId="{C929DBAB-1223-A284-9FBA-46E26EB5657B}" status="resolved" created="2023-08-09T19:15:09.123" complete="100000">
    <ac:deMkLst xmlns:ac="http://schemas.microsoft.com/office/drawing/2013/main/command">
      <pc:docMk xmlns:pc="http://schemas.microsoft.com/office/powerpoint/2013/main/command"/>
      <pc:sldMk xmlns:pc="http://schemas.microsoft.com/office/powerpoint/2013/main/command" cId="3967615475" sldId="270"/>
      <ac:spMk id="2" creationId="{A34E5660-E52E-BCC6-6B89-DA09B72A0A33}"/>
    </ac:deMkLst>
    <p188:txBody>
      <a:bodyPr/>
      <a:lstStyle/>
      <a:p>
        <a:r>
          <a:rPr lang="en-US"/>
          <a:t>shorten notes description</a:t>
        </a:r>
      </a:p>
    </p188:txBody>
  </p188:cm>
</p188:cmLst>
</file>

<file path=ppt/comments/modernComment_111_7F75A98C.xml><?xml version="1.0" encoding="utf-8"?>
<p188:cmLst xmlns:a="http://schemas.openxmlformats.org/drawingml/2006/main" xmlns:r="http://schemas.openxmlformats.org/officeDocument/2006/relationships" xmlns:p188="http://schemas.microsoft.com/office/powerpoint/2018/8/main">
  <p188:cm id="{D7B91755-60A3-4EC6-B85F-FC3EE9DC1E33}" authorId="{C929DBAB-1223-A284-9FBA-46E26EB5657B}" status="resolved" created="2023-08-09T16:59:49.159" complete="100000">
    <ac:deMkLst xmlns:ac="http://schemas.microsoft.com/office/drawing/2013/main/command">
      <pc:docMk xmlns:pc="http://schemas.microsoft.com/office/powerpoint/2013/main/command"/>
      <pc:sldMk xmlns:pc="http://schemas.microsoft.com/office/powerpoint/2013/main/command" cId="2138417548" sldId="273"/>
      <ac:spMk id="2" creationId="{3233FF36-22F0-88A6-ED6F-20477136BE03}"/>
    </ac:deMkLst>
    <p188:txBody>
      <a:bodyPr/>
      <a:lstStyle/>
      <a:p>
        <a:r>
          <a:rPr lang="en-US"/>
          <a:t>note section, photo source</a:t>
        </a:r>
      </a:p>
    </p188:txBody>
  </p188:cm>
</p188:cmLst>
</file>

<file path=ppt/comments/modernComment_113_2C806615.xml><?xml version="1.0" encoding="utf-8"?>
<p188:cmLst xmlns:a="http://schemas.openxmlformats.org/drawingml/2006/main" xmlns:r="http://schemas.openxmlformats.org/officeDocument/2006/relationships" xmlns:p188="http://schemas.microsoft.com/office/powerpoint/2018/8/main">
  <p188:cm id="{34707AA9-7370-4652-BF06-B5367F2F8DD5}" authorId="{C929DBAB-1223-A284-9FBA-46E26EB5657B}" status="resolved" created="2023-08-09T16:37:08.697" complete="100000">
    <pc:sldMkLst xmlns:pc="http://schemas.microsoft.com/office/powerpoint/2013/main/command">
      <pc:docMk/>
      <pc:sldMk cId="746612245" sldId="275"/>
    </pc:sldMkLst>
    <p188:replyLst>
      <p188:reply id="{34EE3387-1DFC-49D5-88A5-0C77E3B73052}" authorId="{C929DBAB-1223-A284-9FBA-46E26EB5657B}" created="2023-08-09T16:57:48.139">
        <p188:txBody>
          <a:bodyPr/>
          <a:lstStyle/>
          <a:p>
            <a:r>
              <a:rPr lang="en-US"/>
              <a:t>diff title</a:t>
            </a:r>
          </a:p>
        </p188:txBody>
      </p188:reply>
      <p188:reply id="{A668DC1A-9194-485E-8286-AFBCAE967268}" authorId="{C929DBAB-1223-A284-9FBA-46E26EB5657B}" created="2023-08-09T17:58:15.986">
        <p188:txBody>
          <a:bodyPr/>
          <a:lstStyle/>
          <a:p>
            <a:r>
              <a:rPr lang="en-US"/>
              <a:t>edit note section</a:t>
            </a:r>
          </a:p>
        </p188:txBody>
      </p188:reply>
      <p188:reply id="{2ED3E3CD-09B5-420A-BF3A-07FDC76CFD83}" authorId="{C929DBAB-1223-A284-9FBA-46E26EB5657B}" created="2023-08-09T19:27:30.274">
        <p188:txBody>
          <a:bodyPr/>
          <a:lstStyle/>
          <a:p>
            <a:r>
              <a:rPr lang="en-US"/>
              <a:t>watch section on this part</a:t>
            </a:r>
          </a:p>
        </p188:txBody>
      </p188:reply>
    </p188:replyLst>
    <p188:txBody>
      <a:bodyPr/>
      <a:lstStyle/>
      <a:p>
        <a:r>
          <a:rPr lang="en-US"/>
          <a:t>put morgan here instead</a:t>
        </a:r>
      </a:p>
    </p188:txBody>
  </p188:cm>
</p188:cmLst>
</file>

<file path=ppt/comments/modernComment_114_BD1A7CB0.xml><?xml version="1.0" encoding="utf-8"?>
<p188:cmLst xmlns:a="http://schemas.openxmlformats.org/drawingml/2006/main" xmlns:r="http://schemas.openxmlformats.org/officeDocument/2006/relationships" xmlns:p188="http://schemas.microsoft.com/office/powerpoint/2018/8/main">
  <p188:cm id="{ADCF2484-E851-4BBE-B48A-5C8A0C52D91F}" authorId="{C929DBAB-1223-A284-9FBA-46E26EB5657B}" status="resolved" created="2023-08-09T19:38:01.715" complete="100000">
    <ac:txMkLst xmlns:ac="http://schemas.microsoft.com/office/drawing/2013/main/command">
      <pc:docMk xmlns:pc="http://schemas.microsoft.com/office/powerpoint/2013/main/command"/>
      <pc:sldMk xmlns:pc="http://schemas.microsoft.com/office/powerpoint/2013/main/command" cId="3172629680" sldId="276"/>
      <ac:spMk id="2" creationId="{79DAECBE-B05E-38E7-C198-A70DEC20401B}"/>
      <ac:txMk cp="0" len="21">
        <ac:context len="22" hash="1605391399"/>
      </ac:txMk>
    </ac:txMkLst>
    <p188:pos x="2386641" y="1452113"/>
    <p188:txBody>
      <a:bodyPr/>
      <a:lstStyle/>
      <a:p>
        <a:r>
          <a:rPr lang="en-US"/>
          <a:t>need description</a:t>
        </a:r>
      </a:p>
    </p188:txBody>
  </p188:cm>
</p188:cmLst>
</file>

<file path=ppt/comments/modernComment_117_7134DC40.xml><?xml version="1.0" encoding="utf-8"?>
<p188:cmLst xmlns:a="http://schemas.openxmlformats.org/drawingml/2006/main" xmlns:r="http://schemas.openxmlformats.org/officeDocument/2006/relationships" xmlns:p188="http://schemas.microsoft.com/office/powerpoint/2018/8/main">
  <p188:cm id="{D62AB4B0-B970-4ADC-8EB5-F1711779B25C}" authorId="{C929DBAB-1223-A284-9FBA-46E26EB5657B}" status="resolved" created="2023-08-09T16:58:48.344" complete="100000">
    <ac:deMkLst xmlns:ac="http://schemas.microsoft.com/office/drawing/2013/main/command">
      <pc:docMk xmlns:pc="http://schemas.microsoft.com/office/powerpoint/2013/main/command"/>
      <pc:sldMk xmlns:pc="http://schemas.microsoft.com/office/powerpoint/2013/main/command" cId="1899289664" sldId="279"/>
      <ac:spMk id="2" creationId="{ADA9BB8D-DB1F-7C6A-C88F-30588159C57F}"/>
    </ac:deMkLst>
    <p188:txBody>
      <a:bodyPr/>
      <a:lstStyle/>
      <a:p>
        <a:r>
          <a:rPr lang="en-US"/>
          <a:t>pare down description in note section</a:t>
        </a:r>
      </a:p>
    </p188:txBody>
  </p188:cm>
</p188:cmLst>
</file>

<file path=ppt/comments/modernComment_119_348EC77.xml><?xml version="1.0" encoding="utf-8"?>
<p188:cmLst xmlns:a="http://schemas.openxmlformats.org/drawingml/2006/main" xmlns:r="http://schemas.openxmlformats.org/officeDocument/2006/relationships" xmlns:p188="http://schemas.microsoft.com/office/powerpoint/2018/8/main">
  <p188:cm id="{102DA4A0-BE55-401B-B889-7D61932C918E}" authorId="{C929DBAB-1223-A284-9FBA-46E26EB5657B}" status="resolved" created="2023-08-09T16:57:33.279" complete="100000">
    <ac:deMkLst xmlns:ac="http://schemas.microsoft.com/office/drawing/2013/main/command">
      <pc:docMk xmlns:pc="http://schemas.microsoft.com/office/powerpoint/2013/main/command"/>
      <pc:sldMk xmlns:pc="http://schemas.microsoft.com/office/powerpoint/2013/main/command" cId="55110775" sldId="281"/>
      <ac:spMk id="364" creationId="{1B61A52A-74C6-B8E4-A797-15B9B1568E34}"/>
    </ac:deMkLst>
    <p188:txBody>
      <a:bodyPr/>
      <a:lstStyle/>
      <a:p>
        <a:r>
          <a:rPr lang="en-US"/>
          <a:t>include pictures of each man?</a:t>
        </a:r>
      </a:p>
    </p188:txBody>
  </p188:cm>
</p188:cmLst>
</file>

<file path=ppt/comments/modernComment_11A_57CF696C.xml><?xml version="1.0" encoding="utf-8"?>
<p188:cmLst xmlns:a="http://schemas.openxmlformats.org/drawingml/2006/main" xmlns:r="http://schemas.openxmlformats.org/officeDocument/2006/relationships" xmlns:p188="http://schemas.microsoft.com/office/powerpoint/2018/8/main">
  <p188:cm id="{BFBBCD3B-9356-4A54-8993-C83180297A53}" authorId="{C929DBAB-1223-A284-9FBA-46E26EB5657B}" status="resolved" created="2023-08-09T16:57:59.234" complete="100000">
    <ac:deMkLst xmlns:ac="http://schemas.microsoft.com/office/drawing/2013/main/command">
      <pc:docMk xmlns:pc="http://schemas.microsoft.com/office/powerpoint/2013/main/command"/>
      <pc:sldMk xmlns:pc="http://schemas.microsoft.com/office/powerpoint/2013/main/command" cId="1473210732" sldId="282"/>
      <ac:spMk id="364" creationId="{1B61A52A-74C6-B8E4-A797-15B9B1568E34}"/>
    </ac:deMkLst>
    <p188:txBody>
      <a:bodyPr/>
      <a:lstStyle/>
      <a:p>
        <a:r>
          <a:rPr lang="en-US"/>
          <a:t>put pictures of each man?</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06BFC8D5-6CAF-46E6-A891-17BC5115A66F}">
      <dgm:prSet phldr="0"/>
      <dgm:spPr/>
      <dgm:t>
        <a:bodyPr/>
        <a:lstStyle/>
        <a:p>
          <a:r>
            <a:rPr lang="en-US" dirty="0">
              <a:latin typeface="Georgia"/>
              <a:cs typeface="Arial"/>
            </a:rPr>
            <a:t>"</a:t>
          </a:r>
          <a:r>
            <a:rPr lang="en-US" dirty="0">
              <a:latin typeface="Georgia"/>
            </a:rPr>
            <a:t>Altho</a:t>
          </a:r>
          <a:r>
            <a:rPr lang="en-US" dirty="0"/>
            <a:t>’ they have waged the most cruel Warfare, not a man was killed, wounded or even insulted after he surrendered. Had not Britons during this Contest received so many Lessons of Humanity, I should flatter myself that this might teach them a little, but I fear they are incorrigible."</a:t>
          </a:r>
        </a:p>
      </dgm:t>
    </dgm:pt>
    <dgm:pt modelId="{9DC3A372-48EB-49C5-B243-1D2BE0FAE175}" type="parTrans" cxnId="{C1112FA6-18D8-414A-8FAE-AEC9D36E449E}">
      <dgm:prSet/>
      <dgm:spPr/>
      <dgm:t>
        <a:bodyPr/>
        <a:lstStyle/>
        <a:p>
          <a:endParaRPr lang="en-US"/>
        </a:p>
      </dgm:t>
    </dgm:pt>
    <dgm:pt modelId="{2D3C8D27-7276-44BE-8FC7-0E3EF6883E0A}" type="sibTrans" cxnId="{C1112FA6-18D8-414A-8FAE-AEC9D36E449E}">
      <dgm:prSet/>
      <dgm:spPr/>
      <dgm:t>
        <a:bodyPr/>
        <a:lstStyle/>
        <a:p>
          <a:endParaRPr lang="en-US"/>
        </a:p>
      </dgm:t>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F4E7FD1B-B4A5-4D80-8032-BD7096DA9D83}" type="pres">
      <dgm:prSet presAssocID="{06BFC8D5-6CAF-46E6-A891-17BC5115A66F}" presName="hierRoot1" presStyleCnt="0"/>
      <dgm:spPr/>
    </dgm:pt>
    <dgm:pt modelId="{0E23DF1C-9F2C-410A-AD68-F6B1CA57DD8B}" type="pres">
      <dgm:prSet presAssocID="{06BFC8D5-6CAF-46E6-A891-17BC5115A66F}" presName="composite" presStyleCnt="0"/>
      <dgm:spPr/>
    </dgm:pt>
    <dgm:pt modelId="{E1239BEC-6523-4B40-88DE-7CDC59CC7E6E}" type="pres">
      <dgm:prSet presAssocID="{06BFC8D5-6CAF-46E6-A891-17BC5115A66F}" presName="background" presStyleLbl="node0" presStyleIdx="0" presStyleCnt="1"/>
      <dgm:spPr/>
    </dgm:pt>
    <dgm:pt modelId="{CA17A2AB-8748-48A2-9E7F-F9553F471AB6}" type="pres">
      <dgm:prSet presAssocID="{06BFC8D5-6CAF-46E6-A891-17BC5115A66F}" presName="text" presStyleLbl="fgAcc0" presStyleIdx="0" presStyleCnt="1">
        <dgm:presLayoutVars>
          <dgm:chPref val="3"/>
        </dgm:presLayoutVars>
      </dgm:prSet>
      <dgm:spPr/>
    </dgm:pt>
    <dgm:pt modelId="{CE40FF8D-E1B3-41BC-89EE-417150AE11B7}" type="pres">
      <dgm:prSet presAssocID="{06BFC8D5-6CAF-46E6-A891-17BC5115A66F}" presName="hierChild2" presStyleCnt="0"/>
      <dgm:spPr/>
    </dgm:pt>
  </dgm:ptLst>
  <dgm:cxnLst>
    <dgm:cxn modelId="{68C5E913-52FE-4933-AED0-317D4C7FADE6}" type="presOf" srcId="{06BFC8D5-6CAF-46E6-A891-17BC5115A66F}" destId="{CA17A2AB-8748-48A2-9E7F-F9553F471AB6}" srcOrd="0" destOrd="0" presId="urn:microsoft.com/office/officeart/2005/8/layout/hierarchy1"/>
    <dgm:cxn modelId="{C1112FA6-18D8-414A-8FAE-AEC9D36E449E}" srcId="{9F46C150-A611-4028-9291-C7282160212D}" destId="{06BFC8D5-6CAF-46E6-A891-17BC5115A66F}" srcOrd="0" destOrd="0" parTransId="{9DC3A372-48EB-49C5-B243-1D2BE0FAE175}" sibTransId="{2D3C8D27-7276-44BE-8FC7-0E3EF6883E0A}"/>
    <dgm:cxn modelId="{00D40ECF-D300-4789-97B8-AD350DE9FAE4}" type="presOf" srcId="{9F46C150-A611-4028-9291-C7282160212D}" destId="{ECB80955-D0BA-49D0-B5CB-90603B3DF68D}" srcOrd="0" destOrd="0" presId="urn:microsoft.com/office/officeart/2005/8/layout/hierarchy1"/>
    <dgm:cxn modelId="{5893971C-7862-4CDF-B7FB-44AB3A462409}" type="presParOf" srcId="{ECB80955-D0BA-49D0-B5CB-90603B3DF68D}" destId="{F4E7FD1B-B4A5-4D80-8032-BD7096DA9D83}" srcOrd="0" destOrd="0" presId="urn:microsoft.com/office/officeart/2005/8/layout/hierarchy1"/>
    <dgm:cxn modelId="{647BA9E7-B802-4855-A277-98396E05E476}" type="presParOf" srcId="{F4E7FD1B-B4A5-4D80-8032-BD7096DA9D83}" destId="{0E23DF1C-9F2C-410A-AD68-F6B1CA57DD8B}" srcOrd="0" destOrd="0" presId="urn:microsoft.com/office/officeart/2005/8/layout/hierarchy1"/>
    <dgm:cxn modelId="{813F8A49-84CD-42F4-BA3B-7591EECA8706}" type="presParOf" srcId="{0E23DF1C-9F2C-410A-AD68-F6B1CA57DD8B}" destId="{E1239BEC-6523-4B40-88DE-7CDC59CC7E6E}" srcOrd="0" destOrd="0" presId="urn:microsoft.com/office/officeart/2005/8/layout/hierarchy1"/>
    <dgm:cxn modelId="{B47E2B0A-3261-4E68-BE80-94E343E789C5}" type="presParOf" srcId="{0E23DF1C-9F2C-410A-AD68-F6B1CA57DD8B}" destId="{CA17A2AB-8748-48A2-9E7F-F9553F471AB6}" srcOrd="1" destOrd="0" presId="urn:microsoft.com/office/officeart/2005/8/layout/hierarchy1"/>
    <dgm:cxn modelId="{77016689-E1D8-46DB-A766-2AC5FC3BDD74}" type="presParOf" srcId="{F4E7FD1B-B4A5-4D80-8032-BD7096DA9D83}" destId="{CE40FF8D-E1B3-41BC-89EE-417150AE11B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06BFC8D5-6CAF-46E6-A891-17BC5115A66F}">
      <dgm:prSet phldr="0"/>
      <dgm:spPr/>
      <dgm:t>
        <a:bodyPr/>
        <a:lstStyle/>
        <a:p>
          <a:pPr rtl="0"/>
          <a:r>
            <a:rPr lang="en-US" dirty="0">
              <a:solidFill>
                <a:schemeClr val="tx1"/>
              </a:solidFill>
              <a:latin typeface="Georgia"/>
              <a:cs typeface="Arial"/>
            </a:rPr>
            <a:t>"</a:t>
          </a:r>
          <a:r>
            <a:rPr lang="en-US" dirty="0">
              <a:solidFill>
                <a:schemeClr val="tx1"/>
              </a:solidFill>
              <a:latin typeface="Palatino"/>
              <a:cs typeface="Arial"/>
            </a:rPr>
            <a:t>We fight get beat and fight again. We have so much to do and so little to do it with, that I am much afraid these States must fall never to rise again; and what is more I am perswaded they will lay a train to sap the foundation of all the rest</a:t>
          </a:r>
          <a:r>
            <a:rPr lang="en-US" dirty="0">
              <a:solidFill>
                <a:schemeClr val="tx1"/>
              </a:solidFill>
              <a:latin typeface="Georgia"/>
              <a:cs typeface="Arial"/>
            </a:rPr>
            <a:t>."</a:t>
          </a:r>
          <a:endParaRPr lang="en-US" dirty="0">
            <a:solidFill>
              <a:schemeClr val="tx1"/>
            </a:solidFill>
          </a:endParaRPr>
        </a:p>
      </dgm:t>
    </dgm:pt>
    <dgm:pt modelId="{9DC3A372-48EB-49C5-B243-1D2BE0FAE175}" type="parTrans" cxnId="{C1112FA6-18D8-414A-8FAE-AEC9D36E449E}">
      <dgm:prSet/>
      <dgm:spPr/>
      <dgm:t>
        <a:bodyPr/>
        <a:lstStyle/>
        <a:p>
          <a:endParaRPr lang="en-US"/>
        </a:p>
      </dgm:t>
    </dgm:pt>
    <dgm:pt modelId="{2D3C8D27-7276-44BE-8FC7-0E3EF6883E0A}" type="sibTrans" cxnId="{C1112FA6-18D8-414A-8FAE-AEC9D36E449E}">
      <dgm:prSet/>
      <dgm:spPr/>
      <dgm:t>
        <a:bodyPr/>
        <a:lstStyle/>
        <a:p>
          <a:endParaRPr lang="en-US"/>
        </a:p>
      </dgm:t>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F4E7FD1B-B4A5-4D80-8032-BD7096DA9D83}" type="pres">
      <dgm:prSet presAssocID="{06BFC8D5-6CAF-46E6-A891-17BC5115A66F}" presName="hierRoot1" presStyleCnt="0"/>
      <dgm:spPr/>
    </dgm:pt>
    <dgm:pt modelId="{0E23DF1C-9F2C-410A-AD68-F6B1CA57DD8B}" type="pres">
      <dgm:prSet presAssocID="{06BFC8D5-6CAF-46E6-A891-17BC5115A66F}" presName="composite" presStyleCnt="0"/>
      <dgm:spPr/>
    </dgm:pt>
    <dgm:pt modelId="{E1239BEC-6523-4B40-88DE-7CDC59CC7E6E}" type="pres">
      <dgm:prSet presAssocID="{06BFC8D5-6CAF-46E6-A891-17BC5115A66F}" presName="background" presStyleLbl="node0" presStyleIdx="0" presStyleCnt="1"/>
      <dgm:spPr/>
    </dgm:pt>
    <dgm:pt modelId="{CA17A2AB-8748-48A2-9E7F-F9553F471AB6}" type="pres">
      <dgm:prSet presAssocID="{06BFC8D5-6CAF-46E6-A891-17BC5115A66F}" presName="text" presStyleLbl="fgAcc0" presStyleIdx="0" presStyleCnt="1">
        <dgm:presLayoutVars>
          <dgm:chPref val="3"/>
        </dgm:presLayoutVars>
      </dgm:prSet>
      <dgm:spPr/>
    </dgm:pt>
    <dgm:pt modelId="{CE40FF8D-E1B3-41BC-89EE-417150AE11B7}" type="pres">
      <dgm:prSet presAssocID="{06BFC8D5-6CAF-46E6-A891-17BC5115A66F}" presName="hierChild2" presStyleCnt="0"/>
      <dgm:spPr/>
    </dgm:pt>
  </dgm:ptLst>
  <dgm:cxnLst>
    <dgm:cxn modelId="{68C5E913-52FE-4933-AED0-317D4C7FADE6}" type="presOf" srcId="{06BFC8D5-6CAF-46E6-A891-17BC5115A66F}" destId="{CA17A2AB-8748-48A2-9E7F-F9553F471AB6}" srcOrd="0" destOrd="0" presId="urn:microsoft.com/office/officeart/2005/8/layout/hierarchy1"/>
    <dgm:cxn modelId="{C1112FA6-18D8-414A-8FAE-AEC9D36E449E}" srcId="{9F46C150-A611-4028-9291-C7282160212D}" destId="{06BFC8D5-6CAF-46E6-A891-17BC5115A66F}" srcOrd="0" destOrd="0" parTransId="{9DC3A372-48EB-49C5-B243-1D2BE0FAE175}" sibTransId="{2D3C8D27-7276-44BE-8FC7-0E3EF6883E0A}"/>
    <dgm:cxn modelId="{00D40ECF-D300-4789-97B8-AD350DE9FAE4}" type="presOf" srcId="{9F46C150-A611-4028-9291-C7282160212D}" destId="{ECB80955-D0BA-49D0-B5CB-90603B3DF68D}" srcOrd="0" destOrd="0" presId="urn:microsoft.com/office/officeart/2005/8/layout/hierarchy1"/>
    <dgm:cxn modelId="{5893971C-7862-4CDF-B7FB-44AB3A462409}" type="presParOf" srcId="{ECB80955-D0BA-49D0-B5CB-90603B3DF68D}" destId="{F4E7FD1B-B4A5-4D80-8032-BD7096DA9D83}" srcOrd="0" destOrd="0" presId="urn:microsoft.com/office/officeart/2005/8/layout/hierarchy1"/>
    <dgm:cxn modelId="{647BA9E7-B802-4855-A277-98396E05E476}" type="presParOf" srcId="{F4E7FD1B-B4A5-4D80-8032-BD7096DA9D83}" destId="{0E23DF1C-9F2C-410A-AD68-F6B1CA57DD8B}" srcOrd="0" destOrd="0" presId="urn:microsoft.com/office/officeart/2005/8/layout/hierarchy1"/>
    <dgm:cxn modelId="{813F8A49-84CD-42F4-BA3B-7591EECA8706}" type="presParOf" srcId="{0E23DF1C-9F2C-410A-AD68-F6B1CA57DD8B}" destId="{E1239BEC-6523-4B40-88DE-7CDC59CC7E6E}" srcOrd="0" destOrd="0" presId="urn:microsoft.com/office/officeart/2005/8/layout/hierarchy1"/>
    <dgm:cxn modelId="{B47E2B0A-3261-4E68-BE80-94E343E789C5}" type="presParOf" srcId="{0E23DF1C-9F2C-410A-AD68-F6B1CA57DD8B}" destId="{CA17A2AB-8748-48A2-9E7F-F9553F471AB6}" srcOrd="1" destOrd="0" presId="urn:microsoft.com/office/officeart/2005/8/layout/hierarchy1"/>
    <dgm:cxn modelId="{77016689-E1D8-46DB-A766-2AC5FC3BDD74}" type="presParOf" srcId="{F4E7FD1B-B4A5-4D80-8032-BD7096DA9D83}" destId="{CE40FF8D-E1B3-41BC-89EE-417150AE11B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23B4867C-CE8D-449E-9177-52C888280F7D}">
      <dgm:prSet phldr="0"/>
      <dgm:spPr/>
      <dgm:t>
        <a:bodyPr/>
        <a:lstStyle/>
        <a:p>
          <a:pPr rtl="0"/>
          <a:r>
            <a:rPr lang="en-US" dirty="0">
              <a:solidFill>
                <a:schemeClr val="tx1"/>
              </a:solidFill>
              <a:latin typeface="Georgia"/>
              <a:cs typeface="Arial"/>
            </a:rPr>
            <a:t>"I wish you to be exceedingly watchful upon the Motions of the Enemy on your Side, &amp; to prevent, as much as possible, without risquing too much, the Enemy’s gaining Provisions or Supplies from the Country."</a:t>
          </a:r>
        </a:p>
      </dgm:t>
    </dgm:pt>
    <dgm:pt modelId="{21B0FEE0-B59F-47E7-8ED1-B8ADDC844320}" type="parTrans" cxnId="{723945D7-93B8-4818-8E61-2DA821C699BE}">
      <dgm:prSet/>
      <dgm:spPr/>
    </dgm:pt>
    <dgm:pt modelId="{D975DFA4-231B-4BEF-B62E-51B02BB60DF8}" type="sibTrans" cxnId="{723945D7-93B8-4818-8E61-2DA821C699BE}">
      <dgm:prSet/>
      <dgm:spPr/>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CD8249D3-B499-4574-9C7A-06A8CF1F535A}" type="pres">
      <dgm:prSet presAssocID="{23B4867C-CE8D-449E-9177-52C888280F7D}" presName="hierRoot1" presStyleCnt="0"/>
      <dgm:spPr/>
    </dgm:pt>
    <dgm:pt modelId="{DA8F1E54-10FD-40A5-B758-7AFF1F5EE9AC}" type="pres">
      <dgm:prSet presAssocID="{23B4867C-CE8D-449E-9177-52C888280F7D}" presName="composite" presStyleCnt="0"/>
      <dgm:spPr/>
    </dgm:pt>
    <dgm:pt modelId="{F3F34387-4573-4F9F-86E6-CB30CA7EA8D9}" type="pres">
      <dgm:prSet presAssocID="{23B4867C-CE8D-449E-9177-52C888280F7D}" presName="background" presStyleLbl="node0" presStyleIdx="0" presStyleCnt="1"/>
      <dgm:spPr/>
    </dgm:pt>
    <dgm:pt modelId="{59A26BD0-1388-418A-BF13-30D3EB1B8182}" type="pres">
      <dgm:prSet presAssocID="{23B4867C-CE8D-449E-9177-52C888280F7D}" presName="text" presStyleLbl="fgAcc0" presStyleIdx="0" presStyleCnt="1">
        <dgm:presLayoutVars>
          <dgm:chPref val="3"/>
        </dgm:presLayoutVars>
      </dgm:prSet>
      <dgm:spPr/>
    </dgm:pt>
    <dgm:pt modelId="{3BD46186-E23C-4FAB-9DD1-B27ED8E694AE}" type="pres">
      <dgm:prSet presAssocID="{23B4867C-CE8D-449E-9177-52C888280F7D}" presName="hierChild2" presStyleCnt="0"/>
      <dgm:spPr/>
    </dgm:pt>
  </dgm:ptLst>
  <dgm:cxnLst>
    <dgm:cxn modelId="{FD85068A-3E95-4CEC-8BEF-0A82374EE6BB}" type="presOf" srcId="{23B4867C-CE8D-449E-9177-52C888280F7D}" destId="{59A26BD0-1388-418A-BF13-30D3EB1B8182}" srcOrd="0" destOrd="0" presId="urn:microsoft.com/office/officeart/2005/8/layout/hierarchy1"/>
    <dgm:cxn modelId="{00D40ECF-D300-4789-97B8-AD350DE9FAE4}" type="presOf" srcId="{9F46C150-A611-4028-9291-C7282160212D}" destId="{ECB80955-D0BA-49D0-B5CB-90603B3DF68D}" srcOrd="0" destOrd="0" presId="urn:microsoft.com/office/officeart/2005/8/layout/hierarchy1"/>
    <dgm:cxn modelId="{723945D7-93B8-4818-8E61-2DA821C699BE}" srcId="{9F46C150-A611-4028-9291-C7282160212D}" destId="{23B4867C-CE8D-449E-9177-52C888280F7D}" srcOrd="0" destOrd="0" parTransId="{21B0FEE0-B59F-47E7-8ED1-B8ADDC844320}" sibTransId="{D975DFA4-231B-4BEF-B62E-51B02BB60DF8}"/>
    <dgm:cxn modelId="{E30F861F-B23C-4B97-8654-BA7A1BA6CBC2}" type="presParOf" srcId="{ECB80955-D0BA-49D0-B5CB-90603B3DF68D}" destId="{CD8249D3-B499-4574-9C7A-06A8CF1F535A}" srcOrd="0" destOrd="0" presId="urn:microsoft.com/office/officeart/2005/8/layout/hierarchy1"/>
    <dgm:cxn modelId="{30E12370-2A92-4C1F-80CF-D7AF2E56700A}" type="presParOf" srcId="{CD8249D3-B499-4574-9C7A-06A8CF1F535A}" destId="{DA8F1E54-10FD-40A5-B758-7AFF1F5EE9AC}" srcOrd="0" destOrd="0" presId="urn:microsoft.com/office/officeart/2005/8/layout/hierarchy1"/>
    <dgm:cxn modelId="{2FD14986-77E8-4057-8936-7CE4E5FADDC8}" type="presParOf" srcId="{DA8F1E54-10FD-40A5-B758-7AFF1F5EE9AC}" destId="{F3F34387-4573-4F9F-86E6-CB30CA7EA8D9}" srcOrd="0" destOrd="0" presId="urn:microsoft.com/office/officeart/2005/8/layout/hierarchy1"/>
    <dgm:cxn modelId="{10441A7E-8FCF-4039-87E2-4849FE1C1603}" type="presParOf" srcId="{DA8F1E54-10FD-40A5-B758-7AFF1F5EE9AC}" destId="{59A26BD0-1388-418A-BF13-30D3EB1B8182}" srcOrd="1" destOrd="0" presId="urn:microsoft.com/office/officeart/2005/8/layout/hierarchy1"/>
    <dgm:cxn modelId="{9003A5C9-9433-4D5F-A4CF-267F15728823}" type="presParOf" srcId="{CD8249D3-B499-4574-9C7A-06A8CF1F535A}" destId="{3BD46186-E23C-4FAB-9DD1-B27ED8E694A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9BEC-6523-4B40-88DE-7CDC59CC7E6E}">
      <dsp:nvSpPr>
        <dsp:cNvPr id="0" name=""/>
        <dsp:cNvSpPr/>
      </dsp:nvSpPr>
      <dsp:spPr>
        <a:xfrm>
          <a:off x="313681" y="1779"/>
          <a:ext cx="4994774" cy="31716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7A2AB-8748-48A2-9E7F-F9553F471AB6}">
      <dsp:nvSpPr>
        <dsp:cNvPr id="0" name=""/>
        <dsp:cNvSpPr/>
      </dsp:nvSpPr>
      <dsp:spPr>
        <a:xfrm>
          <a:off x="868656" y="529005"/>
          <a:ext cx="4994774" cy="31716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Georgia"/>
              <a:cs typeface="Arial"/>
            </a:rPr>
            <a:t>"</a:t>
          </a:r>
          <a:r>
            <a:rPr lang="en-US" sz="2300" kern="1200" dirty="0">
              <a:latin typeface="Georgia"/>
            </a:rPr>
            <a:t>Altho</a:t>
          </a:r>
          <a:r>
            <a:rPr lang="en-US" sz="2300" kern="1200" dirty="0"/>
            <a:t>’ they have waged the most cruel Warfare, not a man was killed, wounded or even insulted after he surrendered. Had not Britons during this Contest received so many Lessons of Humanity, I should flatter myself that this might teach them a little, but I fear they are incorrigible."</a:t>
          </a:r>
        </a:p>
      </dsp:txBody>
      <dsp:txXfrm>
        <a:off x="961551" y="621900"/>
        <a:ext cx="4808984" cy="298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9BEC-6523-4B40-88DE-7CDC59CC7E6E}">
      <dsp:nvSpPr>
        <dsp:cNvPr id="0" name=""/>
        <dsp:cNvSpPr/>
      </dsp:nvSpPr>
      <dsp:spPr>
        <a:xfrm>
          <a:off x="0" y="141564"/>
          <a:ext cx="5046936" cy="32048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7A2AB-8748-48A2-9E7F-F9553F471AB6}">
      <dsp:nvSpPr>
        <dsp:cNvPr id="0" name=""/>
        <dsp:cNvSpPr/>
      </dsp:nvSpPr>
      <dsp:spPr>
        <a:xfrm>
          <a:off x="560770" y="674296"/>
          <a:ext cx="5046936" cy="32048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tx1"/>
              </a:solidFill>
              <a:latin typeface="Georgia"/>
              <a:cs typeface="Arial"/>
            </a:rPr>
            <a:t>"</a:t>
          </a:r>
          <a:r>
            <a:rPr lang="en-US" sz="2300" kern="1200" dirty="0">
              <a:solidFill>
                <a:schemeClr val="tx1"/>
              </a:solidFill>
              <a:latin typeface="Palatino"/>
              <a:cs typeface="Arial"/>
            </a:rPr>
            <a:t>We fight get beat and fight again. We have so much to do and so little to do it with, that I am much afraid these States must fall never to rise again; and what is more I am perswaded they will lay a train to sap the foundation of all the rest</a:t>
          </a:r>
          <a:r>
            <a:rPr lang="en-US" sz="2300" kern="1200" dirty="0">
              <a:solidFill>
                <a:schemeClr val="tx1"/>
              </a:solidFill>
              <a:latin typeface="Georgia"/>
              <a:cs typeface="Arial"/>
            </a:rPr>
            <a:t>."</a:t>
          </a:r>
          <a:endParaRPr lang="en-US" sz="2300" kern="1200" dirty="0">
            <a:solidFill>
              <a:schemeClr val="tx1"/>
            </a:solidFill>
          </a:endParaRPr>
        </a:p>
      </dsp:txBody>
      <dsp:txXfrm>
        <a:off x="654636" y="768162"/>
        <a:ext cx="4859204" cy="3017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34387-4573-4F9F-86E6-CB30CA7EA8D9}">
      <dsp:nvSpPr>
        <dsp:cNvPr id="0" name=""/>
        <dsp:cNvSpPr/>
      </dsp:nvSpPr>
      <dsp:spPr>
        <a:xfrm>
          <a:off x="1364392" y="17"/>
          <a:ext cx="5735782" cy="36422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9A26BD0-1388-418A-BF13-30D3EB1B8182}">
      <dsp:nvSpPr>
        <dsp:cNvPr id="0" name=""/>
        <dsp:cNvSpPr/>
      </dsp:nvSpPr>
      <dsp:spPr>
        <a:xfrm>
          <a:off x="2001701" y="605460"/>
          <a:ext cx="5735782" cy="36422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chemeClr val="tx1"/>
              </a:solidFill>
              <a:latin typeface="Georgia"/>
              <a:cs typeface="Arial"/>
            </a:rPr>
            <a:t>"I wish you to be exceedingly watchful upon the Motions of the Enemy on your Side, &amp; to prevent, as much as possible, without risquing too much, the Enemy’s gaining Provisions or Supplies from the Country."</a:t>
          </a:r>
        </a:p>
      </dsp:txBody>
      <dsp:txXfrm>
        <a:off x="2108378" y="712137"/>
        <a:ext cx="5522428" cy="34288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7299C-5087-4F18-B518-41816B740601}" type="datetimeFigureOut">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876A4-CCFC-4A6E-A3DA-5B8E282980B9}" type="slidenum">
              <a:t>‹#›</a:t>
            </a:fld>
            <a:endParaRPr lang="en-US"/>
          </a:p>
        </p:txBody>
      </p:sp>
    </p:spTree>
    <p:extLst>
      <p:ext uri="{BB962C8B-B14F-4D97-AF65-F5344CB8AC3E}">
        <p14:creationId xmlns:p14="http://schemas.microsoft.com/office/powerpoint/2010/main" val="340606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chingamericanhistory.org/document/letter-to-nathanael-green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Pohttps:/commons.wikimedia.org/wiki/File:Greene_portrait.jpg" TargetMode="External"/><Relationship Id="rId4" Type="http://schemas.openxmlformats.org/officeDocument/2006/relationships/hyperlink" Target="https://www.nps.gov/museum/exhibits/revwar/image_gal/indeimg/morgan.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articles/divide-and-conque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M3jNh3D57gQ"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battlefields.org/learn/revolutionary-war/battles/cowpens" TargetMode="External"/><Relationship Id="rId3" Type="http://schemas.openxmlformats.org/officeDocument/2006/relationships/hyperlink" Target="https://www.battlefields.org/visit/virtual-tours/guilford-courthouse-virtual-tour" TargetMode="External"/><Relationship Id="rId7" Type="http://schemas.openxmlformats.org/officeDocument/2006/relationships/hyperlink" Target="https://www.battlefields.org/learn/biographies/nathanael-green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attlefields.org/learn/biographies/charles-cornwallis" TargetMode="External"/><Relationship Id="rId5" Type="http://schemas.openxmlformats.org/officeDocument/2006/relationships/hyperlink" Target="https://www.youtube.com/watch?v=sqRJGappZWY" TargetMode="External"/><Relationship Id="rId4" Type="http://schemas.openxmlformats.org/officeDocument/2006/relationships/hyperlink" Target="https://www.battlefields.org/learn/revolutionary-war/battles/guilford-court-hous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otunda.upress.virginia.edu/founders/default.xqy?keys=FOEA-print-01-01-02-5589"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ommons.wikimedia.org/wiki/File:Gilbert_Stuart_Williamstown_Portrait_of_George_Washington.jpg" TargetMode="External"/><Relationship Id="rId4" Type="http://schemas.openxmlformats.org/officeDocument/2006/relationships/hyperlink" Target="https://commons.wikimedia.org/wiki/File:Greene_portrait.jpg"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battlefields.org/node/462" TargetMode="External"/><Relationship Id="rId3" Type="http://schemas.openxmlformats.org/officeDocument/2006/relationships/hyperlink" Target="https://www.battlefields.org/visit/virtual-tours/yorktown-virtual-tour" TargetMode="External"/><Relationship Id="rId7" Type="http://schemas.openxmlformats.org/officeDocument/2006/relationships/hyperlink" Target="https://www.battlefields.org/node/408"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battlefields.org/node/295" TargetMode="External"/><Relationship Id="rId11" Type="http://schemas.openxmlformats.org/officeDocument/2006/relationships/hyperlink" Target="https://www.battlefields.org/node/5257" TargetMode="External"/><Relationship Id="rId5" Type="http://schemas.openxmlformats.org/officeDocument/2006/relationships/hyperlink" Target="https://www.battlefields.org/node/282" TargetMode="External"/><Relationship Id="rId10" Type="http://schemas.openxmlformats.org/officeDocument/2006/relationships/hyperlink" Target="https://www.battlefields.org/node/6434" TargetMode="External"/><Relationship Id="rId4" Type="http://schemas.openxmlformats.org/officeDocument/2006/relationships/hyperlink" Target="https://www.battlefields.org/learn/revolutionary-war/battles/yorktown" TargetMode="External"/><Relationship Id="rId9" Type="http://schemas.openxmlformats.org/officeDocument/2006/relationships/hyperlink" Target="https://www.battlefields.org/node/499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achingamericanhistory.org/document/letter-to-nathanael-green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ictionary.com/browse/decisiv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Surrender_of_Lord_Cornwallis#/media/File:Surrender_of_Lord_Cornwallis.jpg"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battlefields.org/learn/battles/lexington-and-concord" TargetMode="External"/><Relationship Id="rId13" Type="http://schemas.openxmlformats.org/officeDocument/2006/relationships/hyperlink" Target="https://www.battlefields.org/learn/campaigns/new-york-and-new-jersey-campaign" TargetMode="External"/><Relationship Id="rId18" Type="http://schemas.openxmlformats.org/officeDocument/2006/relationships/hyperlink" Target="https://www.battlefields.org/learn/battles/germantown" TargetMode="External"/><Relationship Id="rId26" Type="http://schemas.openxmlformats.org/officeDocument/2006/relationships/hyperlink" Target="https://www.battlefields.org/node/4935" TargetMode="External"/><Relationship Id="rId3" Type="http://schemas.openxmlformats.org/officeDocument/2006/relationships/hyperlink" Target="https://www.battlefields.org/learn/biographies/charles-cornwallis" TargetMode="External"/><Relationship Id="rId21" Type="http://schemas.openxmlformats.org/officeDocument/2006/relationships/hyperlink" Target="https://www.battlefields.org/learn/battles/guilford-court-house" TargetMode="External"/><Relationship Id="rId7" Type="http://schemas.openxmlformats.org/officeDocument/2006/relationships/hyperlink" Target="https://www.youtube.com/watch?v=SzOxYFuDP2M" TargetMode="External"/><Relationship Id="rId12" Type="http://schemas.openxmlformats.org/officeDocument/2006/relationships/hyperlink" Target="https://www.battlefields.org/learn/battles/boston" TargetMode="External"/><Relationship Id="rId17" Type="http://schemas.openxmlformats.org/officeDocument/2006/relationships/hyperlink" Target="https://www.battlefields.org/learn/battles/brandywine" TargetMode="External"/><Relationship Id="rId25" Type="http://schemas.openxmlformats.org/officeDocument/2006/relationships/hyperlink" Target="https://www.battlefields.org/node/4934" TargetMode="External"/><Relationship Id="rId2" Type="http://schemas.openxmlformats.org/officeDocument/2006/relationships/slide" Target="../slides/slide4.xml"/><Relationship Id="rId16" Type="http://schemas.openxmlformats.org/officeDocument/2006/relationships/hyperlink" Target="https://www.battlefields.org/learn/battles/princeton" TargetMode="External"/><Relationship Id="rId20" Type="http://schemas.openxmlformats.org/officeDocument/2006/relationships/hyperlink" Target="https://www.battlefields.org/learn/battles/cowpens" TargetMode="External"/><Relationship Id="rId29" Type="http://schemas.openxmlformats.org/officeDocument/2006/relationships/hyperlink" Target="https://allthingsliberty.com/2020/11/general-nathanael-greene-intelligence-manager/" TargetMode="External"/><Relationship Id="rId1" Type="http://schemas.openxmlformats.org/officeDocument/2006/relationships/notesMaster" Target="../notesMasters/notesMaster1.xml"/><Relationship Id="rId6" Type="http://schemas.openxmlformats.org/officeDocument/2006/relationships/hyperlink" Target="https://www.battlefields.org/learn/biographies/jorge-farragut" TargetMode="External"/><Relationship Id="rId11" Type="http://schemas.openxmlformats.org/officeDocument/2006/relationships/hyperlink" Target="https://www.battlefields.org/learn/battles/camden" TargetMode="External"/><Relationship Id="rId24" Type="http://schemas.openxmlformats.org/officeDocument/2006/relationships/hyperlink" Target="https://www.battlefields.org/learn/revolutionary-war/battles/camden" TargetMode="External"/><Relationship Id="rId5" Type="http://schemas.openxmlformats.org/officeDocument/2006/relationships/hyperlink" Target="https://www.battlefields.org/learn/biographies/horatio-gates" TargetMode="External"/><Relationship Id="rId15" Type="http://schemas.openxmlformats.org/officeDocument/2006/relationships/hyperlink" Target="https://www.battlefields.org/learn/battles/trenton" TargetMode="External"/><Relationship Id="rId23" Type="http://schemas.openxmlformats.org/officeDocument/2006/relationships/hyperlink" Target="https://www.battlefields.org/learn/biographies/benjamin-lincoln" TargetMode="External"/><Relationship Id="rId28" Type="http://schemas.openxmlformats.org/officeDocument/2006/relationships/hyperlink" Target="https://commons.wikimedia.org/wiki/File:First_Marquis_of_Cornwallis.jpg" TargetMode="External"/><Relationship Id="rId10" Type="http://schemas.openxmlformats.org/officeDocument/2006/relationships/hyperlink" Target="https://www.battlefields.org/learn/biographies/henry-clinton" TargetMode="External"/><Relationship Id="rId19" Type="http://schemas.openxmlformats.org/officeDocument/2006/relationships/hyperlink" Target="https://www.battlefields.org/learn/biographies/george-washington" TargetMode="External"/><Relationship Id="rId31" Type="http://schemas.openxmlformats.org/officeDocument/2006/relationships/hyperlink" Target="https://commons.wikimedia.org/wiki/File:Jordi_Farragut.jpg" TargetMode="External"/><Relationship Id="rId4" Type="http://schemas.openxmlformats.org/officeDocument/2006/relationships/hyperlink" Target="https://www.battlefields.org/learn/biographies/nathanael-greene" TargetMode="External"/><Relationship Id="rId9" Type="http://schemas.openxmlformats.org/officeDocument/2006/relationships/hyperlink" Target="https://www.battlefields.org/learn/battles/charleston" TargetMode="External"/><Relationship Id="rId14" Type="http://schemas.openxmlformats.org/officeDocument/2006/relationships/hyperlink" Target="https://www.battlefields.org/learn/battles/fort-washington" TargetMode="External"/><Relationship Id="rId22" Type="http://schemas.openxmlformats.org/officeDocument/2006/relationships/hyperlink" Target="https://www.battlefields.org/learn/articles/conway-cabal" TargetMode="External"/><Relationship Id="rId27" Type="http://schemas.openxmlformats.org/officeDocument/2006/relationships/hyperlink" Target="https://www.battlefields.org/node/295" TargetMode="External"/><Relationship Id="rId30" Type="http://schemas.openxmlformats.org/officeDocument/2006/relationships/hyperlink" Target="https://commons.wikimedia.org/wiki/File:HoratioGatesByStuart_crop.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0eg6TDNVQ4&amp;t=1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attlefields.org/learn/articles/southern-theater-american-revolut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biographies/banastre-tarlet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Banastre-Tarleton-by-Joshua-Reynolds.jpg" TargetMode="External"/><Relationship Id="rId4" Type="http://schemas.openxmlformats.org/officeDocument/2006/relationships/hyperlink" Target="https://www.battlefields.org/learn/battles/yorktown-rev-wa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learn/revolutionary-war/battles/camd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learn/articles/saratoga" TargetMode="External"/><Relationship Id="rId5" Type="http://schemas.openxmlformats.org/officeDocument/2006/relationships/hyperlink" Target="https://www.battlefields.org/learn/biographies/horatio-gates" TargetMode="External"/><Relationship Id="rId4" Type="http://schemas.openxmlformats.org/officeDocument/2006/relationships/hyperlink" Target="https://www.battlefields.org/learn/biographies/charles-cornwalli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biographies/daniel-morga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hehistoryjunkie.com/daniel-morgan/" TargetMode="External"/><Relationship Id="rId4" Type="http://schemas.openxmlformats.org/officeDocument/2006/relationships/hyperlink" Target="https://www.battlefields.org/learn/revolutionary-war/battles/cowpe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ttlefields.org/learn/revolutionary-war/battles/kings-mountain" TargetMode="External"/><Relationship Id="rId7" Type="http://schemas.openxmlformats.org/officeDocument/2006/relationships/hyperlink" Target="https://www.battlefields.org/node/507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battlefields.org/node/378" TargetMode="External"/><Relationship Id="rId5" Type="http://schemas.openxmlformats.org/officeDocument/2006/relationships/hyperlink" Target="https://www.battlefields.org/node/295" TargetMode="External"/><Relationship Id="rId4" Type="http://schemas.openxmlformats.org/officeDocument/2006/relationships/hyperlink" Target="https://www.battlefields.org/node/4933"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visit/virtual-tours/cowpens-virtual-tou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battlefields.org/learn/biographies/daniel-morgan" TargetMode="External"/><Relationship Id="rId4" Type="http://schemas.openxmlformats.org/officeDocument/2006/relationships/hyperlink" Target="https://www.battlefields.org/learn/revolutionary-war/battles/cowpe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Encourage students to think about how more battles fought in the state of South Carolina than in all of the other colonies combined. </a:t>
            </a:r>
          </a:p>
          <a:p>
            <a:endParaRPr lang="en-US" dirty="0">
              <a:cs typeface="Calibri"/>
            </a:endParaRPr>
          </a:p>
          <a:p>
            <a:r>
              <a:rPr lang="en-US" i="1" dirty="0">
                <a:cs typeface="Calibri"/>
              </a:rPr>
              <a:t>Possible discussion question: What were some important battles of the Southern Campaign and how did they shape America's fight for independence?</a:t>
            </a:r>
          </a:p>
        </p:txBody>
      </p:sp>
      <p:sp>
        <p:nvSpPr>
          <p:cNvPr id="4" name="Slide Number Placeholder 3"/>
          <p:cNvSpPr>
            <a:spLocks noGrp="1"/>
          </p:cNvSpPr>
          <p:nvPr>
            <p:ph type="sldNum" sz="quarter" idx="5"/>
          </p:nvPr>
        </p:nvSpPr>
        <p:spPr/>
        <p:txBody>
          <a:bodyPr/>
          <a:lstStyle/>
          <a:p>
            <a:fld id="{168876A4-CCFC-4A6E-A3DA-5B8E282980B9}" type="slidenum">
              <a:rPr lang="en-US"/>
              <a:t>2</a:t>
            </a:fld>
            <a:endParaRPr lang="en-US"/>
          </a:p>
        </p:txBody>
      </p:sp>
    </p:spTree>
    <p:extLst>
      <p:ext uri="{BB962C8B-B14F-4D97-AF65-F5344CB8AC3E}">
        <p14:creationId xmlns:p14="http://schemas.microsoft.com/office/powerpoint/2010/main" val="1565603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Link to primary source letter: </a:t>
            </a:r>
            <a:r>
              <a:rPr lang="en-US" dirty="0">
                <a:hlinkClick r:id="rId3"/>
              </a:rPr>
              <a:t>https://teachingamericanhistory.org/document/letter-to-nathanael-greene/</a:t>
            </a:r>
            <a:endParaRPr lang="en-US" dirty="0">
              <a:cs typeface="Calibri"/>
            </a:endParaRPr>
          </a:p>
          <a:p>
            <a:endParaRPr lang="en-US" dirty="0"/>
          </a:p>
          <a:p>
            <a:r>
              <a:rPr lang="en-US" i="1" dirty="0">
                <a:cs typeface="Calibri"/>
              </a:rPr>
              <a:t>Possible discussion question: What do you think about Morgan's perspective? Do you see any generalizations in his words?</a:t>
            </a:r>
            <a:endParaRPr lang="en-US" dirty="0">
              <a:cs typeface="Calibri"/>
            </a:endParaRPr>
          </a:p>
          <a:p>
            <a:endParaRPr lang="en-US" i="1" dirty="0">
              <a:cs typeface="Calibri"/>
            </a:endParaRPr>
          </a:p>
          <a:p>
            <a:r>
              <a:rPr lang="en-US" dirty="0">
                <a:cs typeface="Calibri"/>
              </a:rPr>
              <a:t>Portrait of Morgan: </a:t>
            </a:r>
            <a:r>
              <a:rPr lang="en-US" dirty="0">
                <a:hlinkClick r:id="rId4"/>
              </a:rPr>
              <a:t>https://www.nps.gov/museum/exhibits/revwar/image_gal/indeimg/morgan.html</a:t>
            </a:r>
            <a:endParaRPr lang="en-US" dirty="0">
              <a:cs typeface="Calibri"/>
            </a:endParaRPr>
          </a:p>
          <a:p>
            <a:r>
              <a:rPr lang="en-US" dirty="0">
                <a:cs typeface="Calibri"/>
              </a:rPr>
              <a:t>Portrait of Greene:</a:t>
            </a:r>
            <a:r>
              <a:rPr lang="en-US" dirty="0"/>
              <a:t> </a:t>
            </a:r>
            <a:r>
              <a:rPr lang="en-US" dirty="0">
                <a:hlinkClick r:id="rId5"/>
              </a:rPr>
              <a:t>https://commons.wikimedia.org/wiki/File:Greene_portrait.jpg</a:t>
            </a:r>
            <a:endParaRPr lang="en-US" dirty="0">
              <a:cs typeface="Calibri"/>
              <a:hlinkClick r:id="" action="ppaction://noaction"/>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402958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a:t>
            </a:r>
            <a:r>
              <a:rPr lang="en-US" dirty="0"/>
              <a:t>Divide and Conquer: Race to the Dan and the Battle of Guilford Courthouse" article </a:t>
            </a:r>
            <a:r>
              <a:rPr lang="en-US" dirty="0">
                <a:hlinkClick r:id="rId3"/>
              </a:rPr>
              <a:t>https://www.battlefields.org/learn/articles/divide-and-conquer</a:t>
            </a:r>
            <a:endParaRPr lang="en-US" dirty="0"/>
          </a:p>
          <a:p>
            <a:r>
              <a:rPr lang="en-US" dirty="0"/>
              <a:t>"The Revolutionary War in the South: Animated Battle Map" video </a:t>
            </a:r>
            <a:r>
              <a:rPr lang="en-US" dirty="0">
                <a:hlinkClick r:id="rId4"/>
              </a:rPr>
              <a:t>https://www.youtube.com/watch?v=M3jNh3D57gQ</a:t>
            </a:r>
            <a:endParaRPr lang="en-US">
              <a:cs typeface="Calibri"/>
            </a:endParaRPr>
          </a:p>
          <a:p>
            <a:endParaRPr lang="en-US" dirty="0">
              <a:cs typeface="Calibri"/>
            </a:endParaRPr>
          </a:p>
          <a:p>
            <a:r>
              <a:rPr lang="en-US" dirty="0"/>
              <a:t>To execute the maneuver known to history as the “Race to the Dan,” Greene employed a ruse to help keep the British off his tail, splitting his army again. On February 10, Greene led the main body northeast toward Virginia from Guilford Courthouse, while a smaller rearguard detachment of dragoons and light troops, commanded by Colonel Otho Holland Williams of the Maryland Continentals, fooled Cornwallis into following their march for Dix’s Ferry. For the next four days, Redcoats chased the rebels across a largely unsettled Piedmont region of sandy roads and tall pines. Often, Tarleton, leading his dragoons in the British pursuit, closed within a hundred yards of the fatigued Americans, who were subsisting on less than three hours sleep and little time to eat their bacon and ground corn. Early on the morning of the 14th, Greene ordered Williams to shift his route to the main body’s path as the army approached the ferry sites. Although Cornwallis doggedly chased his prey, Greene and his troops managed to cross the Dan River on boats collected there weeks before, just hours in advance of the British appearing on the south bank. Williams called the “race” one of Greene’s most “masterly and fortunate maneuvers.” </a:t>
            </a:r>
            <a:endParaRPr lang="en-US" dirty="0">
              <a:cs typeface="Calibri"/>
            </a:endParaRPr>
          </a:p>
          <a:p>
            <a:endParaRPr lang="en-US" dirty="0">
              <a:cs typeface="Calibri"/>
            </a:endParaRPr>
          </a:p>
          <a:p>
            <a:r>
              <a:rPr lang="en-US" i="1" dirty="0">
                <a:cs typeface="Calibri"/>
              </a:rPr>
              <a:t>Possible discussion question: In what ways was this event a decisive moment in the southern campaign?</a:t>
            </a:r>
            <a:endParaRPr lang="en-US" dirty="0">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12</a:t>
            </a:fld>
            <a:endParaRPr lang="en-US"/>
          </a:p>
        </p:txBody>
      </p:sp>
    </p:spTree>
    <p:extLst>
      <p:ext uri="{BB962C8B-B14F-4D97-AF65-F5344CB8AC3E}">
        <p14:creationId xmlns:p14="http://schemas.microsoft.com/office/powerpoint/2010/main" val="132244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t>Guilford Courthouse 360° Virtual Tour </a:t>
            </a:r>
            <a:r>
              <a:rPr lang="en-US" dirty="0">
                <a:hlinkClick r:id="rId3"/>
              </a:rPr>
              <a:t>https://www.battlefields.org/visit/virtual-tours/guilford-courthouse-virtual-tour</a:t>
            </a:r>
            <a:endParaRPr lang="en-US" dirty="0">
              <a:cs typeface="Calibri"/>
            </a:endParaRPr>
          </a:p>
          <a:p>
            <a:r>
              <a:rPr lang="en-US" dirty="0">
                <a:cs typeface="Calibri"/>
              </a:rPr>
              <a:t>Guilford Courthouse article </a:t>
            </a:r>
            <a:r>
              <a:rPr lang="en-US" dirty="0">
                <a:hlinkClick r:id="rId4"/>
              </a:rPr>
              <a:t>https://www.battlefields.org/learn/revolutionary-war/battles/guilford-court-house</a:t>
            </a:r>
            <a:endParaRPr lang="en-US" dirty="0">
              <a:cs typeface="Calibri" panose="020F0502020204030204"/>
            </a:endParaRPr>
          </a:p>
          <a:p>
            <a:r>
              <a:rPr lang="en-US" dirty="0">
                <a:cs typeface="Calibri" panose="020F0502020204030204"/>
              </a:rPr>
              <a:t>"</a:t>
            </a:r>
            <a:r>
              <a:rPr lang="en-US" dirty="0"/>
              <a:t>Guilford Courthouse: Defeat for Both Sides?" Video </a:t>
            </a:r>
            <a:r>
              <a:rPr lang="en-US" dirty="0">
                <a:hlinkClick r:id="rId5"/>
              </a:rPr>
              <a:t>https://www.youtube.com/watch?v=sqRJGappZWY</a:t>
            </a:r>
            <a:endParaRPr lang="en-US" dirty="0">
              <a:cs typeface="Calibri"/>
              <a:hlinkClick r:id="rId5"/>
            </a:endParaRPr>
          </a:p>
          <a:p>
            <a:endParaRPr lang="en-US" dirty="0">
              <a:cs typeface="+mn-lt"/>
            </a:endParaRPr>
          </a:p>
          <a:p>
            <a:r>
              <a:rPr lang="en-US" dirty="0"/>
              <a:t>On March 15, 1781, British General </a:t>
            </a:r>
            <a:r>
              <a:rPr lang="en-US" dirty="0">
                <a:hlinkClick r:id="rId6"/>
              </a:rPr>
              <a:t>Charles Lord Cornwallis’s</a:t>
            </a:r>
            <a:r>
              <a:rPr lang="en-US" dirty="0"/>
              <a:t> army of 2,100 men engaged a Continental army under Major General </a:t>
            </a:r>
            <a:r>
              <a:rPr lang="en-US" dirty="0">
                <a:hlinkClick r:id="rId7"/>
              </a:rPr>
              <a:t>Nathanael Greene</a:t>
            </a:r>
            <a:r>
              <a:rPr lang="en-US" dirty="0"/>
              <a:t> at Guilford Court House, near present-day Greensboro, North Carolina. Adopting a tactic utilized by Daniel Morgan at the </a:t>
            </a:r>
            <a:r>
              <a:rPr lang="en-US" dirty="0">
                <a:hlinkClick r:id="rId8"/>
              </a:rPr>
              <a:t>Battle of Cowpens</a:t>
            </a:r>
            <a:r>
              <a:rPr lang="en-US"/>
              <a:t>, Greene formed his roughly 4,500 men into three lines. The concept, known as a defense in depth, was for the first two lines to exhaust the enemy's advance and inflict as many casualties as possible in the hopes of delivering a decisive blow at the third line. Forming his men on both sides of the Great Salisbury Road, Cornwallis sent his men forward at 1:30 p.m.  When the British got within 150 yards of Greene’s men, the Americans opened fire. The British pressed on, returning fire only when they got within range. On command, the British surged forward. The North Carolinians fired one more time and then retreated into the woods to their rear, abandoning their equipment as they fled. Guilford Courthouse was a pyrrhic victory for Cornwallis. Despite besting the American army, he had lost 25% of his men and was in no position to pursue Greene. Cornwallis decided to withdraw to his supply base at Wilmington to rest and refit. With his army still not in condition to engage Greene by the middle of April, Cornwallis decided to shift his operations to Virginia, a decision that would contribute to the independence of the United States.</a:t>
            </a:r>
            <a:endParaRPr lang="en-US">
              <a:cs typeface="Calibri" panose="020F0502020204030204"/>
            </a:endParaRPr>
          </a:p>
          <a:p>
            <a:endParaRPr lang="en-US" dirty="0">
              <a:cs typeface="Calibri" panose="020F0502020204030204"/>
            </a:endParaRPr>
          </a:p>
          <a:p>
            <a:r>
              <a:rPr lang="en-US" i="1" dirty="0">
                <a:cs typeface="Calibri" panose="020F0502020204030204"/>
              </a:rPr>
              <a:t>Possible discussion question: </a:t>
            </a:r>
            <a:r>
              <a:rPr lang="en-US" i="1" dirty="0"/>
              <a:t>Would you consider the battle at Guilford Courthouse a "decisive moment?" Why or why not? </a:t>
            </a:r>
            <a:endParaRPr lang="en-US" i="1" dirty="0">
              <a:cs typeface="Calibri" panose="020F0502020204030204"/>
            </a:endParaRPr>
          </a:p>
        </p:txBody>
      </p:sp>
      <p:sp>
        <p:nvSpPr>
          <p:cNvPr id="4" name="Slide Number Placeholder 3"/>
          <p:cNvSpPr>
            <a:spLocks noGrp="1"/>
          </p:cNvSpPr>
          <p:nvPr>
            <p:ph type="sldNum" sz="quarter" idx="5"/>
          </p:nvPr>
        </p:nvSpPr>
        <p:spPr/>
        <p:txBody>
          <a:bodyPr/>
          <a:lstStyle/>
          <a:p>
            <a:fld id="{168876A4-CCFC-4A6E-A3DA-5B8E282980B9}" type="slidenum">
              <a:rPr lang="en-US"/>
              <a:t>13</a:t>
            </a:fld>
            <a:endParaRPr lang="en-US"/>
          </a:p>
        </p:txBody>
      </p:sp>
    </p:spTree>
    <p:extLst>
      <p:ext uri="{BB962C8B-B14F-4D97-AF65-F5344CB8AC3E}">
        <p14:creationId xmlns:p14="http://schemas.microsoft.com/office/powerpoint/2010/main" val="133859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Link to primary source letter: </a:t>
            </a:r>
            <a:r>
              <a:rPr lang="en-US" dirty="0">
                <a:hlinkClick r:id="rId3"/>
              </a:rPr>
              <a:t>https://rotunda.upress.virginia.edu/founders/default.xqy?keys=FOEA-print-01-01-02-5589</a:t>
            </a:r>
            <a:endParaRPr lang="en-US"/>
          </a:p>
          <a:p>
            <a:endParaRPr lang="en-US" dirty="0"/>
          </a:p>
          <a:p>
            <a:r>
              <a:rPr lang="en-US" i="1" dirty="0">
                <a:cs typeface="Calibri" panose="020F0502020204030204"/>
              </a:rPr>
              <a:t>Possible discussion question: How do you interpret the meaning of this quote?</a:t>
            </a:r>
            <a:endParaRPr lang="en-US" dirty="0">
              <a:cs typeface="Calibri" panose="020F0502020204030204"/>
            </a:endParaRPr>
          </a:p>
          <a:p>
            <a:endParaRPr lang="en-US" i="1" dirty="0">
              <a:cs typeface="Calibri" panose="020F0502020204030204"/>
            </a:endParaRPr>
          </a:p>
          <a:p>
            <a:r>
              <a:rPr lang="en-US" dirty="0">
                <a:cs typeface="Calibri" panose="020F0502020204030204"/>
              </a:rPr>
              <a:t>Portrait of Greene:</a:t>
            </a:r>
            <a:r>
              <a:rPr lang="en-US" dirty="0"/>
              <a:t> </a:t>
            </a:r>
            <a:r>
              <a:rPr lang="en-US" dirty="0">
                <a:hlinkClick r:id="rId4"/>
              </a:rPr>
              <a:t>https://commons.wikimedia.org/wiki/File:Greene_portrait.jpg</a:t>
            </a:r>
            <a:endParaRPr lang="en-US"/>
          </a:p>
          <a:p>
            <a:r>
              <a:rPr lang="en-US" dirty="0">
                <a:cs typeface="Calibri"/>
              </a:rPr>
              <a:t>Portrait of Washington:</a:t>
            </a:r>
            <a:r>
              <a:rPr lang="en-US" dirty="0"/>
              <a:t> </a:t>
            </a:r>
            <a:r>
              <a:rPr lang="en-US" dirty="0">
                <a:hlinkClick r:id="rId5"/>
              </a:rPr>
              <a:t>https://commons.wikimedia.org/wiki/File:Gilbert_Stuart_Williamstown_Portrait_of_George_Washington.jpg</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395042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Yorktown 360° Virtual Tour </a:t>
            </a:r>
            <a:r>
              <a:rPr lang="en-US" dirty="0">
                <a:hlinkClick r:id="rId3"/>
              </a:rPr>
              <a:t>https://www.battlefields.org/visit/virtual-tours/yorktown-virtual-tour</a:t>
            </a:r>
            <a:endParaRPr lang="en-US" dirty="0"/>
          </a:p>
          <a:p>
            <a:r>
              <a:rPr lang="en-US" dirty="0">
                <a:cs typeface="Calibri"/>
              </a:rPr>
              <a:t>Battle of Yorktown article </a:t>
            </a:r>
            <a:r>
              <a:rPr lang="en-US" dirty="0">
                <a:hlinkClick r:id="rId4"/>
              </a:rPr>
              <a:t>https://www.battlefields.org/learn/revolutionary-war/battles/yorktown</a:t>
            </a:r>
            <a:endParaRPr lang="en-US" dirty="0"/>
          </a:p>
          <a:p>
            <a:endParaRPr lang="en-US" dirty="0"/>
          </a:p>
          <a:p>
            <a:r>
              <a:rPr lang="en-US" dirty="0"/>
              <a:t>After six years of war, both the British and Continental armies were exhausted. The British, in hostile territory, held only a few coastal areas in America. On the other side of the Atlantic, Britain was also waging a global war with France and Spain. The American conflict was unpopular and divisive, and there was no end in sight. For the colonies, the long struggle for independence was leading to enormous debt, food shortages, and a lack of morale among the soldiers. Both sides were desperately seeking a definitive victory.</a:t>
            </a:r>
            <a:endParaRPr lang="en-US" dirty="0">
              <a:cs typeface="Calibri"/>
            </a:endParaRPr>
          </a:p>
          <a:p>
            <a:r>
              <a:rPr lang="en-US" dirty="0"/>
              <a:t>General </a:t>
            </a:r>
            <a:r>
              <a:rPr lang="en-US" dirty="0">
                <a:hlinkClick r:id="rId5"/>
              </a:rPr>
              <a:t>George Washington</a:t>
            </a:r>
            <a:r>
              <a:rPr lang="en-US" dirty="0"/>
              <a:t> and his Continental Army had a decision to make in the spring of 1781. They could strike a decisive blow to the British in New York City or aim for the south, in Yorktown, Virginia, where Gen. </a:t>
            </a:r>
            <a:r>
              <a:rPr lang="en-US" dirty="0">
                <a:hlinkClick r:id="rId6"/>
              </a:rPr>
              <a:t>Charles Lord Cornwallis</a:t>
            </a:r>
            <a:r>
              <a:rPr lang="en-US" dirty="0"/>
              <a:t>’s troops were garrisoned.  Washington and his French ally, Lt. Gen. </a:t>
            </a:r>
            <a:r>
              <a:rPr lang="en-US" dirty="0">
                <a:hlinkClick r:id="rId7"/>
              </a:rPr>
              <a:t>Comte de Rochambeau</a:t>
            </a:r>
            <a:r>
              <a:rPr lang="en-US" dirty="0"/>
              <a:t>, bet on the south, where they were assured critical naval support from a French fleet commanded by Adm. </a:t>
            </a:r>
            <a:r>
              <a:rPr lang="en-US" dirty="0">
                <a:hlinkClick r:id="rId8"/>
              </a:rPr>
              <a:t>Comte de Grasse</a:t>
            </a:r>
            <a:r>
              <a:rPr lang="en-US" dirty="0"/>
              <a:t>. The Allied armies marched hundreds of miles from their headquarters north of New York City to Yorktown, making theirs the largest troop movement of the American Revolution. They surprised the British in a siege that turned the tide toward an American victory in the War for Independence. The Battle of Yorktown proved to be the decisive engagement of the </a:t>
            </a:r>
            <a:r>
              <a:rPr lang="en-US" dirty="0">
                <a:hlinkClick r:id="rId9"/>
              </a:rPr>
              <a:t>American Revolution</a:t>
            </a:r>
            <a:r>
              <a:rPr lang="en-US" dirty="0"/>
              <a:t>. The British surrender forecast the end of British rule in the colonies and the birth of a new nation—the United States of America. American victory. Outnumbered and outfought during a three-week siege in which they sustained great losses, British troops surrendered to the </a:t>
            </a:r>
            <a:r>
              <a:rPr lang="en-US" dirty="0">
                <a:hlinkClick r:id="rId10"/>
              </a:rPr>
              <a:t>Continental Army </a:t>
            </a:r>
            <a:r>
              <a:rPr lang="en-US" dirty="0"/>
              <a:t>and their French allies. This last major land battle of the American Revolution led to negotiations for peace with the British and the signing of the </a:t>
            </a:r>
            <a:r>
              <a:rPr lang="en-US" dirty="0">
                <a:hlinkClick r:id="rId11"/>
              </a:rPr>
              <a:t>Treaty of Paris</a:t>
            </a:r>
            <a:r>
              <a:rPr lang="en-US" dirty="0"/>
              <a:t> in 1783.</a:t>
            </a:r>
            <a:endParaRPr lang="en-US" dirty="0">
              <a:cs typeface="Calibri"/>
            </a:endParaRPr>
          </a:p>
          <a:p>
            <a:endParaRPr lang="en-US" dirty="0">
              <a:cs typeface="Calibri"/>
            </a:endParaRPr>
          </a:p>
          <a:p>
            <a:r>
              <a:rPr lang="en-US" i="1" dirty="0"/>
              <a:t>Possible discussion question: What techniques did the Americans and French use to close in on the British at Yorktown?</a:t>
            </a:r>
            <a:endParaRPr lang="en-US" dirty="0"/>
          </a:p>
        </p:txBody>
      </p:sp>
      <p:sp>
        <p:nvSpPr>
          <p:cNvPr id="4" name="Slide Number Placeholder 3"/>
          <p:cNvSpPr>
            <a:spLocks noGrp="1"/>
          </p:cNvSpPr>
          <p:nvPr>
            <p:ph type="sldNum" sz="quarter" idx="5"/>
          </p:nvPr>
        </p:nvSpPr>
        <p:spPr/>
        <p:txBody>
          <a:bodyPr/>
          <a:lstStyle/>
          <a:p>
            <a:fld id="{168876A4-CCFC-4A6E-A3DA-5B8E282980B9}" type="slidenum">
              <a:rPr lang="en-US"/>
              <a:t>15</a:t>
            </a:fld>
            <a:endParaRPr lang="en-US"/>
          </a:p>
        </p:txBody>
      </p:sp>
    </p:spTree>
    <p:extLst>
      <p:ext uri="{BB962C8B-B14F-4D97-AF65-F5344CB8AC3E}">
        <p14:creationId xmlns:p14="http://schemas.microsoft.com/office/powerpoint/2010/main" val="421162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Link to primary source letter: </a:t>
            </a:r>
            <a:r>
              <a:rPr lang="en-US" dirty="0">
                <a:hlinkClick r:id="rId3"/>
              </a:rPr>
              <a:t>https://teachingamericanhistory.org/document/letter-to-nathanael-greene/</a:t>
            </a:r>
            <a:endParaRPr lang="en-US" dirty="0">
              <a:cs typeface="Calibri"/>
            </a:endParaRPr>
          </a:p>
          <a:p>
            <a:endParaRPr lang="en-US" dirty="0"/>
          </a:p>
          <a:p>
            <a:r>
              <a:rPr lang="en-US" i="1" dirty="0">
                <a:cs typeface="Calibri"/>
              </a:rPr>
              <a:t>Possible discussion question: What does this quote reveal about Washington's leadership?</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239896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When news of Cornwallis’s surrender reaches London on November 25, the Prime Minister, Lord North, declares, “Oh God. It is all over. It is all over.” On March 5, 1782, Parliament passes a bill authorizing the government to make peace with America. Lord North resigns 15 days later. Although it takes the Americans two more years of skillful diplomacy to formally secure their independence through the Treaty of Paris, the war is won with the British defeat at Yorktown. </a:t>
            </a:r>
            <a:endParaRPr lang="en-US"/>
          </a:p>
          <a:p>
            <a:endParaRPr lang="en-US" dirty="0">
              <a:cs typeface="Calibri"/>
            </a:endParaRPr>
          </a:p>
          <a:p>
            <a:r>
              <a:rPr lang="en-US" i="1" dirty="0">
                <a:cs typeface="Calibri"/>
              </a:rPr>
              <a:t>Possible discussion question: In what ways was the battle of Yorktown a "decisive moment?"</a:t>
            </a:r>
            <a:endParaRPr lang="en-US" dirty="0">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17</a:t>
            </a:fld>
            <a:endParaRPr lang="en-US"/>
          </a:p>
        </p:txBody>
      </p:sp>
    </p:spTree>
    <p:extLst>
      <p:ext uri="{BB962C8B-B14F-4D97-AF65-F5344CB8AC3E}">
        <p14:creationId xmlns:p14="http://schemas.microsoft.com/office/powerpoint/2010/main" val="82438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Reinforce the overall theme that i</a:t>
            </a:r>
            <a:r>
              <a:rPr lang="en-US" dirty="0"/>
              <a:t>n the final years of the war, following the fall of Charleston to the British in May 1780, the South became the principal theater of the Revolutionary War. In addition to regular fighting between the armies, a civil war erupted between Patriots and Loyalists, with many small battles between militias raging throughout the countryside. This era of the Revolutionary War, like all wars, is full of decisive moments that add up to create the story of the war as is recognized today.</a:t>
            </a:r>
          </a:p>
          <a:p>
            <a:endParaRPr lang="en-US" dirty="0">
              <a:cs typeface="Calibri"/>
            </a:endParaRPr>
          </a:p>
          <a:p>
            <a:r>
              <a:rPr lang="en-US" i="1" dirty="0">
                <a:cs typeface="Calibri"/>
              </a:rPr>
              <a:t>Possible discussion question: What made these battles "decisive moments?"</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238249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Definition: </a:t>
            </a:r>
            <a:r>
              <a:rPr lang="en-US" dirty="0">
                <a:hlinkClick r:id="rId3"/>
              </a:rPr>
              <a:t>https://www.dictionary.com/browse/decisive</a:t>
            </a:r>
            <a:endParaRPr lang="en-US" dirty="0"/>
          </a:p>
          <a:p>
            <a:endParaRPr lang="en-US" dirty="0"/>
          </a:p>
          <a:p>
            <a:r>
              <a:rPr lang="en-US" i="1" dirty="0"/>
              <a:t>Possible discussion question: What do you think a "decisive moment" in war might look like?</a:t>
            </a:r>
            <a:endParaRPr lang="en-US" dirty="0"/>
          </a:p>
          <a:p>
            <a:endParaRPr lang="en-US" i="1" dirty="0"/>
          </a:p>
          <a:p>
            <a:r>
              <a:rPr lang="en-US" dirty="0"/>
              <a:t>Photo source: </a:t>
            </a:r>
            <a:r>
              <a:rPr lang="en-US" dirty="0">
                <a:hlinkClick r:id="rId4"/>
              </a:rPr>
              <a:t>https://en.wikipedia.org/wiki/Surrender_of_Lord_Cornwallis#/media/File:Surrender_of_Lord_Cornwallis.jpg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3</a:t>
            </a:fld>
            <a:endParaRPr lang="en-US"/>
          </a:p>
        </p:txBody>
      </p:sp>
    </p:spTree>
    <p:extLst>
      <p:ext uri="{BB962C8B-B14F-4D97-AF65-F5344CB8AC3E}">
        <p14:creationId xmlns:p14="http://schemas.microsoft.com/office/powerpoint/2010/main" val="426039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Charles Cornwallis biography </a:t>
            </a:r>
            <a:r>
              <a:rPr lang="en-US" dirty="0">
                <a:hlinkClick r:id="rId3"/>
              </a:rPr>
              <a:t>https://www.battlefields.org/learn/biographies/charles-cornwallis</a:t>
            </a:r>
            <a:endParaRPr lang="en-US" dirty="0">
              <a:cs typeface="Calibri"/>
            </a:endParaRPr>
          </a:p>
          <a:p>
            <a:r>
              <a:rPr lang="en-US" dirty="0">
                <a:cs typeface="Calibri"/>
              </a:rPr>
              <a:t>Nathanel Greene biography </a:t>
            </a:r>
            <a:r>
              <a:rPr lang="en-US" dirty="0">
                <a:hlinkClick r:id="rId4"/>
              </a:rPr>
              <a:t>https://www.battlefields.org/learn/biographies/nathanael-greene</a:t>
            </a:r>
            <a:endParaRPr lang="en-US" dirty="0"/>
          </a:p>
          <a:p>
            <a:r>
              <a:rPr lang="en-US" dirty="0">
                <a:cs typeface="Calibri"/>
              </a:rPr>
              <a:t>Horatio Gates biography </a:t>
            </a:r>
            <a:r>
              <a:rPr lang="en-US" dirty="0">
                <a:hlinkClick r:id="rId5"/>
              </a:rPr>
              <a:t>https://www.battlefields.org/learn/biographies/horatio-gates</a:t>
            </a:r>
            <a:endParaRPr lang="en-US" dirty="0">
              <a:cs typeface="Calibri"/>
            </a:endParaRPr>
          </a:p>
          <a:p>
            <a:r>
              <a:rPr lang="en-US" dirty="0">
                <a:cs typeface="Calibri"/>
              </a:rPr>
              <a:t>Jorge Farragut biography </a:t>
            </a:r>
            <a:r>
              <a:rPr lang="en-US" dirty="0">
                <a:hlinkClick r:id="rId6"/>
              </a:rPr>
              <a:t>https://www.battlefields.org/learn/biographies/jorge-farragut</a:t>
            </a:r>
            <a:endParaRPr lang="en-US" dirty="0">
              <a:cs typeface="Calibri"/>
            </a:endParaRPr>
          </a:p>
          <a:p>
            <a:r>
              <a:rPr lang="en-US" dirty="0">
                <a:cs typeface="Calibri"/>
              </a:rPr>
              <a:t>"</a:t>
            </a:r>
            <a:r>
              <a:rPr lang="en-US" dirty="0"/>
              <a:t>Cornwallis: A Great British General" video </a:t>
            </a:r>
            <a:r>
              <a:rPr lang="en-US" dirty="0">
                <a:hlinkClick r:id="rId7"/>
              </a:rPr>
              <a:t>https://www.youtube.com/watch?v=SzOxYFuDP2M</a:t>
            </a:r>
            <a:endParaRPr lang="en-US" dirty="0">
              <a:cs typeface="Calibri"/>
            </a:endParaRPr>
          </a:p>
          <a:p>
            <a:endParaRPr lang="en-US" dirty="0">
              <a:cs typeface="Calibri"/>
            </a:endParaRPr>
          </a:p>
          <a:p>
            <a:r>
              <a:rPr lang="en-US" dirty="0">
                <a:cs typeface="Calibri"/>
              </a:rPr>
              <a:t>Charles Cornwallis</a:t>
            </a:r>
          </a:p>
          <a:p>
            <a:r>
              <a:rPr lang="en-US" dirty="0"/>
              <a:t>Charles Cornwallis was born on New Years’ Eve to an English ruling class family. Cornwallis began his military career in earnest during the Seven Years’ War. During the first few years of his earldom, tensions between American colonists and the British crown rose to a boiling point. Cornwallis sympathized with the colonists and voted to repeal the Stamp Act; he was one of only five members to vote for this motion. Colonial sympathies did not prevent him from serving the crown in the Revolution. In December 1775, following the </a:t>
            </a:r>
            <a:r>
              <a:rPr lang="en-US" dirty="0">
                <a:hlinkClick r:id="rId8"/>
              </a:rPr>
              <a:t>Battle of Lexington and Concord</a:t>
            </a:r>
            <a:r>
              <a:rPr lang="en-US" dirty="0"/>
              <a:t>, Cornwallis received a promotion to the rank of lieutenant general and departed for America. He participated in the first British expedition against </a:t>
            </a:r>
            <a:r>
              <a:rPr lang="en-US" dirty="0">
                <a:hlinkClick r:id="rId9"/>
              </a:rPr>
              <a:t>Charleston</a:t>
            </a:r>
            <a:r>
              <a:rPr lang="en-US" dirty="0"/>
              <a:t> and fought in the New York and Philadelphia Campaigns. In 1779, after a stalemate in the north, Cornwallis went south as second in command to  Sir </a:t>
            </a:r>
            <a:r>
              <a:rPr lang="en-US" dirty="0">
                <a:hlinkClick r:id="rId10"/>
              </a:rPr>
              <a:t>Henry Clinton</a:t>
            </a:r>
            <a:r>
              <a:rPr lang="en-US" dirty="0"/>
              <a:t>. Clinton captured Charleston in May 1780. He soon returned to New York, leaving Cornwallis to secure South Carolina. Cornwallis pressed on to defeat General </a:t>
            </a:r>
            <a:r>
              <a:rPr lang="en-US" dirty="0">
                <a:hlinkClick r:id="rId5"/>
              </a:rPr>
              <a:t>Horatio Gates</a:t>
            </a:r>
            <a:r>
              <a:rPr lang="en-US" dirty="0"/>
              <a:t> at </a:t>
            </a:r>
            <a:r>
              <a:rPr lang="en-US" dirty="0">
                <a:hlinkClick r:id="rId11"/>
              </a:rPr>
              <a:t>Camden</a:t>
            </a:r>
            <a:r>
              <a:rPr lang="en-US" dirty="0"/>
              <a:t>, South Carolina, on August 16, 1780.</a:t>
            </a:r>
            <a:endParaRPr lang="en-US" dirty="0">
              <a:cs typeface="Calibri"/>
            </a:endParaRPr>
          </a:p>
          <a:p>
            <a:endParaRPr lang="en-US" dirty="0">
              <a:cs typeface="Calibri"/>
            </a:endParaRPr>
          </a:p>
          <a:p>
            <a:r>
              <a:rPr lang="en-US" dirty="0">
                <a:cs typeface="Calibri"/>
              </a:rPr>
              <a:t>Nathanael Greene</a:t>
            </a:r>
          </a:p>
          <a:p>
            <a:r>
              <a:rPr lang="en-US" dirty="0"/>
              <a:t>Nathanael Greene’s rise to prominence as one of the most skilled and celebrated generals of the American Revolution appears unlikely based upon his early life. Greene was born to a devout Quaker family in Rhode Island in August of 1742. Greene’s early military career insured that the Continental Congress never regretted its decision to promote him. After the </a:t>
            </a:r>
            <a:r>
              <a:rPr lang="en-US" dirty="0">
                <a:hlinkClick r:id="rId12"/>
              </a:rPr>
              <a:t>Siege of Boston</a:t>
            </a:r>
            <a:r>
              <a:rPr lang="en-US" dirty="0"/>
              <a:t> in 1776, Greene proved to be an able commander when he took command of the city upon the British retreat. However, the young general’s career was not without blemish: during the </a:t>
            </a:r>
            <a:r>
              <a:rPr lang="en-US" dirty="0">
                <a:hlinkClick r:id="rId13"/>
              </a:rPr>
              <a:t>New York Campaign</a:t>
            </a:r>
            <a:r>
              <a:rPr lang="en-US" dirty="0"/>
              <a:t>, he lost </a:t>
            </a:r>
            <a:r>
              <a:rPr lang="en-US" dirty="0">
                <a:hlinkClick r:id="rId14"/>
              </a:rPr>
              <a:t>Forts Washington and Lee</a:t>
            </a:r>
            <a:r>
              <a:rPr lang="en-US" dirty="0"/>
              <a:t>. Although racked by guilt for these loses, Greene subsequently led a column of troops to victory at the </a:t>
            </a:r>
            <a:r>
              <a:rPr lang="en-US" dirty="0">
                <a:hlinkClick r:id="rId15"/>
              </a:rPr>
              <a:t>Battle of Trenton</a:t>
            </a:r>
            <a:r>
              <a:rPr lang="en-US" dirty="0"/>
              <a:t> and the </a:t>
            </a:r>
            <a:r>
              <a:rPr lang="en-US" dirty="0">
                <a:hlinkClick r:id="rId16"/>
              </a:rPr>
              <a:t>Battle of Princeton</a:t>
            </a:r>
            <a:r>
              <a:rPr lang="en-US" dirty="0"/>
              <a:t>. Following the </a:t>
            </a:r>
            <a:r>
              <a:rPr lang="en-US" dirty="0">
                <a:hlinkClick r:id="rId17"/>
              </a:rPr>
              <a:t>Battle of Brandywine</a:t>
            </a:r>
            <a:r>
              <a:rPr lang="en-US" dirty="0"/>
              <a:t> and the </a:t>
            </a:r>
            <a:r>
              <a:rPr lang="en-US" dirty="0">
                <a:hlinkClick r:id="rId18"/>
              </a:rPr>
              <a:t>Battle of Germantown</a:t>
            </a:r>
            <a:r>
              <a:rPr lang="en-US" dirty="0"/>
              <a:t> in the Pennsylvania campaign in 1777, the Continental Congress appointed him Quartermaster General under the condition that he retain the right to command troops in the field. Greene’s most notable appointment came in October 1780 when </a:t>
            </a:r>
            <a:r>
              <a:rPr lang="en-US" dirty="0">
                <a:hlinkClick r:id="rId19"/>
              </a:rPr>
              <a:t>Washington </a:t>
            </a:r>
            <a:r>
              <a:rPr lang="en-US" dirty="0"/>
              <a:t>with the power to appointed Greene as the new southern commander. </a:t>
            </a:r>
            <a:endParaRPr lang="en-US" dirty="0">
              <a:cs typeface="Calibri"/>
            </a:endParaRPr>
          </a:p>
          <a:p>
            <a:r>
              <a:rPr lang="en-US" dirty="0"/>
              <a:t>Greene’s martial skills shone brightest as commander of the southern theater. Soon after he took command, the tide of war began to turn in favor of the Patriots. Greene decided to divide his troops in the hopes that the British would be forced to follow suit.  The tactic worked as Greene's subordinate, Brig. Gen. Daniel Morgan won a victory at </a:t>
            </a:r>
            <a:r>
              <a:rPr lang="en-US" dirty="0">
                <a:hlinkClick r:id="rId20"/>
              </a:rPr>
              <a:t>Cowpens </a:t>
            </a:r>
            <a:r>
              <a:rPr lang="en-US" dirty="0"/>
              <a:t>early in 1781. After the British victory over at Greene at the </a:t>
            </a:r>
            <a:r>
              <a:rPr lang="en-US" dirty="0">
                <a:hlinkClick r:id="rId21"/>
              </a:rPr>
              <a:t>Battle of Guilford Courthouse</a:t>
            </a:r>
            <a:r>
              <a:rPr lang="en-US" dirty="0"/>
              <a:t>, the much depleted British force under </a:t>
            </a:r>
            <a:r>
              <a:rPr lang="en-US" dirty="0">
                <a:hlinkClick r:id="rId3"/>
              </a:rPr>
              <a:t>Charles Cornwallis </a:t>
            </a:r>
            <a:r>
              <a:rPr lang="en-US" dirty="0"/>
              <a:t>withdrew to Wilmington while Greene and his men turned south to reconquer the South Carolina backcountry. Throughout 1781, Greene steadily drove the British back to an isolated position at Charleston, which they abandoned the following December. George Washington trusted Greene immensely, and that trust only grew over the course of the war. Greene’s legacy endures. He is one of the most celebrated generals of the Revolution for his crucial role in wresting the southern theater from the British and securing a revolutionary Patriot victory.</a:t>
            </a:r>
            <a:endParaRPr lang="en-US" dirty="0">
              <a:cs typeface="Calibri"/>
            </a:endParaRPr>
          </a:p>
          <a:p>
            <a:endParaRPr lang="en-US" dirty="0">
              <a:cs typeface="Calibri"/>
            </a:endParaRPr>
          </a:p>
          <a:p>
            <a:r>
              <a:rPr lang="en-US" dirty="0">
                <a:cs typeface="Calibri"/>
              </a:rPr>
              <a:t>Horatio Gates</a:t>
            </a:r>
          </a:p>
          <a:p>
            <a:r>
              <a:rPr lang="en-US" dirty="0"/>
              <a:t>Horatio Gates was born July 26, 1727, in Maldon, Essex County, England. Gates got his first military experience when he obtained a commission in the British Army and fought in Germany during the War of Austrian Succession. He later sailed to Halifax, Nova Scotia, under Edward Cornwallis, who was the uncle of </a:t>
            </a:r>
            <a:r>
              <a:rPr lang="en-US" dirty="0">
                <a:hlinkClick r:id="rId3"/>
              </a:rPr>
              <a:t>Charles Cornwallis</a:t>
            </a:r>
            <a:r>
              <a:rPr lang="en-US" dirty="0"/>
              <a:t>. When the American Revolution began, Gates travelled to Mount Vernon to offer his services to his friend, George Washington. The Continental Congress gave Gates the rank of brigadier general in June 1775. His first acts of the war used his administrative skills. By June 1776, he was promoted again to major general and given command of the Canadian Department. </a:t>
            </a:r>
          </a:p>
          <a:p>
            <a:r>
              <a:rPr lang="en-US" dirty="0"/>
              <a:t>Gates had always believed that he should lead the Continental Army, rather than Washington. This came to fruition in the </a:t>
            </a:r>
            <a:r>
              <a:rPr lang="en-US" dirty="0">
                <a:hlinkClick r:id="rId22"/>
              </a:rPr>
              <a:t>Conway Cabal</a:t>
            </a:r>
            <a:r>
              <a:rPr lang="en-US" dirty="0"/>
              <a:t> in 1777-78, where it became public that Gates was slandering Washington in letters. Although many in Congress supported Gates to take over command, Washington’s supporters were stronger than previously thought.</a:t>
            </a:r>
            <a:endParaRPr lang="en-US" dirty="0">
              <a:cs typeface="Calibri"/>
            </a:endParaRPr>
          </a:p>
          <a:p>
            <a:r>
              <a:rPr lang="en-US" dirty="0"/>
              <a:t>Gates’s final battlefield command took place in the Southern Department. After </a:t>
            </a:r>
            <a:r>
              <a:rPr lang="en-US" dirty="0">
                <a:hlinkClick r:id="rId23"/>
              </a:rPr>
              <a:t>Benjamin Lincoln’s</a:t>
            </a:r>
            <a:r>
              <a:rPr lang="en-US" dirty="0"/>
              <a:t> surrender at Charleston, Gates travelled south to take command of a new Continental Army in May 1780. At the </a:t>
            </a:r>
            <a:r>
              <a:rPr lang="en-US" dirty="0">
                <a:hlinkClick r:id="rId24"/>
              </a:rPr>
              <a:t>Battle of Camden</a:t>
            </a:r>
            <a:r>
              <a:rPr lang="en-US" dirty="0"/>
              <a:t> on August 16th, British General Lord Cornwallis routed Gates's army and captured nearly 1,000 men, including their supplies, baggage, and artillery. There was no organized retreat, and Gates rode near 170 miles north in three days to flee. It destroyed his reputation and his new southern army. He did not rejoin the army until they camped at Newburgh, New York.</a:t>
            </a:r>
            <a:endParaRPr lang="en-US" dirty="0">
              <a:cs typeface="Calibri"/>
            </a:endParaRPr>
          </a:p>
          <a:p>
            <a:endParaRPr lang="en-US" dirty="0"/>
          </a:p>
          <a:p>
            <a:r>
              <a:rPr lang="en-US" dirty="0">
                <a:cs typeface="Calibri"/>
              </a:rPr>
              <a:t>Jorge Farragut</a:t>
            </a:r>
          </a:p>
          <a:p>
            <a:r>
              <a:rPr lang="en-US" dirty="0"/>
              <a:t>Born on September 29, 1755, Jordi Ferragut Mesquida, better known as Jorge Farragut, was the only known Spanish volunteer who fought under the American flag in the Revolutionary War. Farragut first stepped foot in New Orleans in 1775, and it was here that Farragut learned of the imminent American Revolution. Farragut was moved by the plights of colonials and their struggle in achieving independence from Great Britain, and he soon declared his allegiance to the patriot cause. To show his dedication, Farragut anglicized his name from Jordi Ferragut Mesquida to George Farragut. It was not until 1780 that Farragut made the switch from naval officer to a foot soldier. At the Battle of </a:t>
            </a:r>
            <a:r>
              <a:rPr lang="en-US" dirty="0">
                <a:hlinkClick r:id="rId25"/>
              </a:rPr>
              <a:t>Charleston</a:t>
            </a:r>
            <a:r>
              <a:rPr lang="en-US" dirty="0"/>
              <a:t>, Farragut commanded a battery in an effort to protect Charleston from British occupation. Despite putting up a valiant effort, Farragut was captured by the British and transported to Philadelphia, while Charleston fell under British rule. One year later, Farragut was released in a prisoner exchange, and he immediately returned to the forefront of Revolutionary War engagements at </a:t>
            </a:r>
            <a:r>
              <a:rPr lang="en-US" dirty="0">
                <a:hlinkClick r:id="rId26"/>
              </a:rPr>
              <a:t>Cowpens</a:t>
            </a:r>
            <a:r>
              <a:rPr lang="en-US" dirty="0"/>
              <a:t> and Wilmington. Farragut notably raised a volunteer company of cavalry at Wilmington in order to capture stragglers from General </a:t>
            </a:r>
            <a:r>
              <a:rPr lang="en-US" dirty="0">
                <a:hlinkClick r:id="rId27"/>
              </a:rPr>
              <a:t>Charles Cornwallis</a:t>
            </a:r>
            <a:r>
              <a:rPr lang="en-US" dirty="0"/>
              <a:t>’ army as they pushed north towards Virginia. His valiant efforts earned him the promotion to a major in the cavalry by the Revolutionary War’s end.</a:t>
            </a:r>
            <a:endParaRPr lang="en-US" dirty="0">
              <a:cs typeface="Calibri"/>
            </a:endParaRPr>
          </a:p>
          <a:p>
            <a:endParaRPr lang="en-US" dirty="0">
              <a:cs typeface="Calibri"/>
            </a:endParaRPr>
          </a:p>
          <a:p>
            <a:r>
              <a:rPr lang="en-US" i="1" dirty="0">
                <a:cs typeface="Calibri"/>
              </a:rPr>
              <a:t>Possible discussion question: What similarities and differences do you see between the experiences of these two generals?</a:t>
            </a:r>
            <a:endParaRPr lang="en-US" dirty="0">
              <a:cs typeface="Calibri"/>
            </a:endParaRPr>
          </a:p>
          <a:p>
            <a:endParaRPr lang="en-US" dirty="0">
              <a:cs typeface="Calibri"/>
            </a:endParaRPr>
          </a:p>
          <a:p>
            <a:r>
              <a:rPr lang="en-US" dirty="0">
                <a:cs typeface="Calibri"/>
              </a:rPr>
              <a:t>Charles Cornwallis photo source: </a:t>
            </a:r>
            <a:r>
              <a:rPr lang="en-US" dirty="0">
                <a:hlinkClick r:id="rId28"/>
              </a:rPr>
              <a:t>https://commons.wikimedia.org/wiki/File:First_Marquis_of_Cornwallis.jpg</a:t>
            </a:r>
            <a:endParaRPr lang="en-US" dirty="0">
              <a:cs typeface="Calibri"/>
            </a:endParaRPr>
          </a:p>
          <a:p>
            <a:r>
              <a:rPr lang="en-US" dirty="0">
                <a:cs typeface="Calibri"/>
              </a:rPr>
              <a:t>Nathanael Greene photo source: </a:t>
            </a:r>
            <a:r>
              <a:rPr lang="en-US" dirty="0">
                <a:hlinkClick r:id="rId29"/>
              </a:rPr>
              <a:t>https://allthingsliberty.com/2020/11/general-nathanael-greene-intelligence-manager/</a:t>
            </a:r>
            <a:endParaRPr lang="en-US" dirty="0">
              <a:cs typeface="Calibri"/>
              <a:hlinkClick r:id="rId29"/>
            </a:endParaRPr>
          </a:p>
          <a:p>
            <a:r>
              <a:rPr lang="en-US" dirty="0">
                <a:cs typeface="Calibri"/>
              </a:rPr>
              <a:t>Horatio Gates photo source: </a:t>
            </a:r>
            <a:r>
              <a:rPr lang="en-US" dirty="0">
                <a:hlinkClick r:id="rId30"/>
              </a:rPr>
              <a:t>https://commons.wikimedia.org/wiki/File:HoratioGatesByStuart_crop.jpg</a:t>
            </a:r>
            <a:endParaRPr lang="en-US" dirty="0"/>
          </a:p>
          <a:p>
            <a:r>
              <a:rPr lang="en-US" dirty="0">
                <a:cs typeface="Calibri"/>
              </a:rPr>
              <a:t>Jorge Farragut photo source: </a:t>
            </a:r>
            <a:r>
              <a:rPr lang="en-US" dirty="0">
                <a:hlinkClick r:id="rId31"/>
              </a:rPr>
              <a:t>https://commons.wikimedia.org/wiki/File:Jordi_Farragut.jpg</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29912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a:t>
            </a:r>
            <a:r>
              <a:rPr lang="en-US" dirty="0"/>
              <a:t>The Southern Campaign: The Revolutionary War in Four Minutes" In 4 Minutes video </a:t>
            </a:r>
            <a:r>
              <a:rPr lang="en-US" dirty="0">
                <a:hlinkClick r:id="rId3"/>
              </a:rPr>
              <a:t>https://www.youtube.com/watch?v=S0eg6TDNVQ4&amp;t=1s</a:t>
            </a:r>
            <a:endParaRPr lang="en-US" dirty="0">
              <a:cs typeface="Calibri" panose="020F0502020204030204"/>
            </a:endParaRPr>
          </a:p>
          <a:p>
            <a:r>
              <a:rPr lang="en-US" dirty="0">
                <a:cs typeface="Calibri" panose="020F0502020204030204"/>
              </a:rPr>
              <a:t>"</a:t>
            </a:r>
            <a:r>
              <a:rPr lang="en-US" dirty="0"/>
              <a:t>The Southern Theater of the American Revolution" article </a:t>
            </a:r>
            <a:r>
              <a:rPr lang="en-US" dirty="0">
                <a:hlinkClick r:id="rId4"/>
              </a:rPr>
              <a:t>https://www.battlefields.org/learn/articles/southern-theater-american-revolution</a:t>
            </a:r>
            <a:endParaRPr lang="en-US" dirty="0">
              <a:cs typeface="Calibri" panose="020F0502020204030204"/>
            </a:endParaRPr>
          </a:p>
          <a:p>
            <a:endParaRPr lang="en-US" dirty="0">
              <a:cs typeface="+mn-lt"/>
            </a:endParaRPr>
          </a:p>
          <a:p>
            <a:r>
              <a:rPr lang="en-US" dirty="0"/>
              <a:t>In the South, where the split between Patriots and Loyalists was much more even, both militias recruited heavily. The years of 1775-1777 were dominated by small skirmishes and the British need for a deep-water port to support their southern campaign. In June 1776, British Major General Sir Henry Clinton and Commodore Sir Peter Parker attempted to capture Charleston, the most critical port in the South, but were unable to reduce Fort Sullivan (which would become Fort Moultrie, named for the commander who led the successful defense) and take the city.</a:t>
            </a:r>
          </a:p>
          <a:p>
            <a:endParaRPr lang="en-US" dirty="0">
              <a:cs typeface="Calibri"/>
            </a:endParaRPr>
          </a:p>
          <a:p>
            <a:r>
              <a:rPr lang="en-US" i="1" dirty="0">
                <a:cs typeface="Calibri"/>
              </a:rPr>
              <a:t>Possible discussion question: What do you think could be advantages and disadvantages of Britain's decision to focus on the south?</a:t>
            </a:r>
            <a:endParaRPr lang="en-US" dirty="0"/>
          </a:p>
        </p:txBody>
      </p:sp>
      <p:sp>
        <p:nvSpPr>
          <p:cNvPr id="4" name="Slide Number Placeholder 3"/>
          <p:cNvSpPr>
            <a:spLocks noGrp="1"/>
          </p:cNvSpPr>
          <p:nvPr>
            <p:ph type="sldNum" sz="quarter" idx="5"/>
          </p:nvPr>
        </p:nvSpPr>
        <p:spPr/>
        <p:txBody>
          <a:bodyPr/>
          <a:lstStyle/>
          <a:p>
            <a:fld id="{168876A4-CCFC-4A6E-A3DA-5B8E282980B9}" type="slidenum">
              <a:rPr lang="en-US"/>
              <a:t>5</a:t>
            </a:fld>
            <a:endParaRPr lang="en-US"/>
          </a:p>
        </p:txBody>
      </p:sp>
    </p:spTree>
    <p:extLst>
      <p:ext uri="{BB962C8B-B14F-4D97-AF65-F5344CB8AC3E}">
        <p14:creationId xmlns:p14="http://schemas.microsoft.com/office/powerpoint/2010/main" val="263220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Banastre Tarleton biography </a:t>
            </a:r>
            <a:r>
              <a:rPr lang="en-US" dirty="0">
                <a:hlinkClick r:id="rId3"/>
              </a:rPr>
              <a:t>https://www.battlefields.org/learn/biographies/banastre-tarleton</a:t>
            </a:r>
            <a:endParaRPr lang="en-US" dirty="0">
              <a:cs typeface="Calibri"/>
            </a:endParaRPr>
          </a:p>
          <a:p>
            <a:endParaRPr lang="en-US" dirty="0">
              <a:cs typeface="Calibri"/>
            </a:endParaRPr>
          </a:p>
          <a:p>
            <a:r>
              <a:rPr lang="en-US" dirty="0">
                <a:cs typeface="Calibri"/>
              </a:rPr>
              <a:t>Banastre Tarleton</a:t>
            </a:r>
            <a:endParaRPr lang="en-US" b="1" dirty="0">
              <a:cs typeface="Calibri"/>
            </a:endParaRPr>
          </a:p>
          <a:p>
            <a:r>
              <a:rPr lang="en-US" dirty="0"/>
              <a:t>Tarleton participated in the 1776  Charleston Campaign as well as the capture of American General Charles Lee in New Jersey later in the year. Eventually commissioned a Lieutenant Colonel, he took command of a unit made up of Loyalists known as the British Legion. Tarleton fought in Lord Charles, Cornwallis's army in the Southern Campaign. At the Battle of </a:t>
            </a:r>
            <a:r>
              <a:rPr lang="en-US" dirty="0" err="1"/>
              <a:t>Waxhaws</a:t>
            </a:r>
            <a:r>
              <a:rPr lang="en-US" dirty="0"/>
              <a:t> on May 29, 1780, Continental soldiers accused his dragoons of disregarding a Patriot surrender by attacking the Americans after they laid down their arms. Afterward, Americans ascribed the moniker “butcher” to Tarleton and the “</a:t>
            </a:r>
            <a:r>
              <a:rPr lang="en-US" dirty="0" err="1"/>
              <a:t>Waxhaws</a:t>
            </a:r>
            <a:r>
              <a:rPr lang="en-US" dirty="0"/>
              <a:t> Massacre” or “Tarleton’s quarter” to the Battle of </a:t>
            </a:r>
            <a:r>
              <a:rPr lang="en-US" dirty="0" err="1"/>
              <a:t>Waxhaws</a:t>
            </a:r>
            <a:r>
              <a:rPr lang="en-US" dirty="0"/>
              <a:t>, shouting the latter as a rallying cry at the ensuing Battle of Cowpens. Tarleton’s rash behavior in battle strained his relationship with his superiors who believed he was too reckless and lacked “military maturity.” After Cornwallis’s surrender at </a:t>
            </a:r>
            <a:r>
              <a:rPr lang="en-US" dirty="0">
                <a:hlinkClick r:id="rId4"/>
              </a:rPr>
              <a:t>Yorktown</a:t>
            </a:r>
            <a:r>
              <a:rPr lang="en-US" dirty="0"/>
              <a:t>, when Patriot leaders invited British leaders to dine with them. Tarleton was not included. The Americans made it clear that the omission was a deliberate censure for his ruthless treatment of Continental soldiers.</a:t>
            </a:r>
            <a:endParaRPr lang="en-US" dirty="0">
              <a:cs typeface="+mn-lt"/>
            </a:endParaRPr>
          </a:p>
          <a:p>
            <a:endParaRPr lang="en-US" dirty="0">
              <a:cs typeface="Calibri"/>
            </a:endParaRPr>
          </a:p>
          <a:p>
            <a:r>
              <a:rPr lang="en-US" i="1" dirty="0">
                <a:cs typeface="Calibri"/>
              </a:rPr>
              <a:t>Possible discussion question: What problems do you think the American's lack of a regular army created?</a:t>
            </a:r>
            <a:endParaRPr lang="en-US" dirty="0">
              <a:cs typeface="Calibri"/>
            </a:endParaRPr>
          </a:p>
          <a:p>
            <a:endParaRPr lang="en-US" i="1" dirty="0">
              <a:cs typeface="Calibri"/>
            </a:endParaRPr>
          </a:p>
          <a:p>
            <a:r>
              <a:rPr lang="en-US" dirty="0">
                <a:cs typeface="Calibri"/>
              </a:rPr>
              <a:t>Photo source: </a:t>
            </a:r>
            <a:r>
              <a:rPr lang="en-US" dirty="0">
                <a:hlinkClick r:id="rId5"/>
              </a:rPr>
              <a:t>https://commons.wikimedia.org/wiki/File:Banastre-Tarleton-by-Joshua-Reynolds.jpg</a:t>
            </a:r>
            <a:endParaRPr lang="en-US" dirty="0">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6</a:t>
            </a:fld>
            <a:endParaRPr lang="en-US"/>
          </a:p>
        </p:txBody>
      </p:sp>
    </p:spTree>
    <p:extLst>
      <p:ext uri="{BB962C8B-B14F-4D97-AF65-F5344CB8AC3E}">
        <p14:creationId xmlns:p14="http://schemas.microsoft.com/office/powerpoint/2010/main" val="338654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https://www.battlefields.org/learn/revolutionary-war/battles/camden</a:t>
            </a:r>
            <a:r>
              <a:rPr lang="en-US" dirty="0"/>
              <a:t> </a:t>
            </a:r>
          </a:p>
          <a:p>
            <a:endParaRPr lang="en-US" dirty="0"/>
          </a:p>
          <a:p>
            <a:r>
              <a:rPr lang="en-US" dirty="0"/>
              <a:t>The Battle of Camden was one of several devastating defeats suffered by the Americans in the early stages of the British military offensive in the South. After capturing Charleston in May 1780, British forces under General </a:t>
            </a:r>
            <a:r>
              <a:rPr lang="en-US" dirty="0">
                <a:hlinkClick r:id="rId4"/>
              </a:rPr>
              <a:t>Charles Lord Cornwallis</a:t>
            </a:r>
            <a:r>
              <a:rPr lang="en-US" dirty="0"/>
              <a:t> established a supply depot and garrison at Camden as part of their effort to secure control of the South Carolina backcountry.</a:t>
            </a:r>
            <a:endParaRPr lang="en-US"/>
          </a:p>
          <a:p>
            <a:r>
              <a:rPr lang="en-US" dirty="0"/>
              <a:t>In July, American Maj. Gen. </a:t>
            </a:r>
            <a:r>
              <a:rPr lang="en-US" dirty="0">
                <a:hlinkClick r:id="rId5"/>
              </a:rPr>
              <a:t>Horatio Gates</a:t>
            </a:r>
            <a:r>
              <a:rPr lang="en-US" dirty="0"/>
              <a:t> marched his army into South Carolina, intent on liberating the state from British control. As Gates neared Camden, word of his movement reached Cornwallis at his headquarters in Charleston. The British commander immediately left the city to take the field against Gates. The armies approached one another north of Camden early on the morning of August 16, 1780. The battle ended in defeat for the Americans.</a:t>
            </a:r>
            <a:endParaRPr lang="en-US" dirty="0">
              <a:ea typeface="Calibri"/>
              <a:cs typeface="Calibri"/>
            </a:endParaRPr>
          </a:p>
          <a:p>
            <a:r>
              <a:rPr lang="en-US" dirty="0"/>
              <a:t>Gates's defeat cleared South Carolina of organized American resistance and opened the way for Cornwallis to invade North Carolina. Approximately two months after Camden, Maj. Gen. Nathanael Greene accepted the command of the Southern Department and replaced the one time hero of </a:t>
            </a:r>
            <a:r>
              <a:rPr lang="en-US" dirty="0">
                <a:hlinkClick r:id="rId6"/>
              </a:rPr>
              <a:t>Saratoga</a:t>
            </a:r>
            <a:r>
              <a:rPr lang="en-US" dirty="0"/>
              <a:t>. Greene went on to play a critical role in the Carolinas, directing operations that eventually led to the American victory.</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7</a:t>
            </a:fld>
            <a:endParaRPr lang="en-US"/>
          </a:p>
        </p:txBody>
      </p:sp>
    </p:spTree>
    <p:extLst>
      <p:ext uri="{BB962C8B-B14F-4D97-AF65-F5344CB8AC3E}">
        <p14:creationId xmlns:p14="http://schemas.microsoft.com/office/powerpoint/2010/main" val="350447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endParaRPr lang="en-US" dirty="0"/>
          </a:p>
          <a:p>
            <a:r>
              <a:rPr lang="en-US" dirty="0">
                <a:cs typeface="Calibri" panose="020F0502020204030204"/>
              </a:rPr>
              <a:t>Daniel Morgan biography </a:t>
            </a:r>
            <a:r>
              <a:rPr lang="en-US" dirty="0">
                <a:hlinkClick r:id="rId3"/>
              </a:rPr>
              <a:t>https://www.battlefields.org/learn/biographies/daniel-morgan</a:t>
            </a:r>
            <a:endParaRPr lang="en-US" dirty="0"/>
          </a:p>
          <a:p>
            <a:endParaRPr lang="en-US" dirty="0"/>
          </a:p>
          <a:p>
            <a:r>
              <a:rPr lang="en-US" dirty="0"/>
              <a:t>Daniel Morgan</a:t>
            </a:r>
            <a:endParaRPr lang="en-US" dirty="0">
              <a:cs typeface="Calibri" panose="020F0502020204030204"/>
            </a:endParaRPr>
          </a:p>
          <a:p>
            <a:r>
              <a:rPr lang="en-US" dirty="0"/>
              <a:t>Daniel Morgan's teamster career drew him into the French and Indian War, during which he helped to supply the British Army. He soon became known as the “Old Wagoner.” After the outbreak of the American Revolution, Morgan led a force of riflemen to reinforce the patriots laying siege to Boston in 1775. His company, known as “Morgan’s riflemen” marched from Virginia to Boston in 21 days. These Southerners and frontiersmen quickly gained a reputation for their hard fighting ways and the incredible accuracy of their rifles.  They also distinguished themselves through their dress.  Morgan and his men wore hunting shirts, a distinctly American garment that soon struck fear in the British Army because of the known accuracy of the American riflemen, and soon became a common uniform item in the Continental Army. Later in 1775, Morgan participated American expedition to invade Canada organized by General Benedict Arnold. During the Battle of Quebec, Arnold suffered a wound to his leg, forcing command of the American forces on Morgan. The combat, however, resulted in his capture along with 400 other Americans. His release several months later was followed by his promotion to colonel of the 11th Virginia Regiment.</a:t>
            </a:r>
            <a:endParaRPr lang="en-US" dirty="0">
              <a:cs typeface="Calibri" panose="020F0502020204030204"/>
            </a:endParaRPr>
          </a:p>
          <a:p>
            <a:r>
              <a:rPr lang="en-US" dirty="0"/>
              <a:t>One of Morgan’s most valuable qualities as a commander was his ability to think beyond the confines of the accepted standards of warfare. Not long after becoming colonel, he was placed in charge of a corps of light infantry made up of Virginians, Pennsylvanians, and Marylanders and he began to employ tactics designed to disturb the disciplined Royal troops. He and his men wore Indian disguises and used hit-and-run maneuvers against the British in New York and New Jersey throughout 1777.Morgan’s main adversary was British Lieutenant Colonel Banastre Tarleton. Tarleton and Morgan’s forces faced each other at </a:t>
            </a:r>
            <a:r>
              <a:rPr lang="en-US" dirty="0">
                <a:hlinkClick r:id="rId4"/>
              </a:rPr>
              <a:t>Cowpens</a:t>
            </a:r>
            <a:r>
              <a:rPr lang="en-US" dirty="0"/>
              <a:t> in South Carolina on January 17, 1781. Morgan emerged victorious and secured his reputation as a skilled military tactician. Utilizing knowledge of his enemy’s aggressive and impulsive behavior, Morgan lured Tarleton into a trap with a fake retreat. Tarleton charged, only to be surprised when Morgan’s infantry turned to fire and a hidden cavalry force joined the conflict. The victory was complete and was a turning point in the war in the South.</a:t>
            </a:r>
            <a:endParaRPr lang="en-US" dirty="0">
              <a:cs typeface="Calibri"/>
            </a:endParaRPr>
          </a:p>
          <a:p>
            <a:endParaRPr lang="en-US" i="1" dirty="0">
              <a:cs typeface="Calibri"/>
            </a:endParaRPr>
          </a:p>
          <a:p>
            <a:r>
              <a:rPr lang="en-US" i="1" dirty="0">
                <a:cs typeface="Calibri"/>
              </a:rPr>
              <a:t>Possible discussion question: What was unique about Daniel Morgan's approach to warfare?</a:t>
            </a:r>
            <a:endParaRPr lang="en-US" dirty="0">
              <a:cs typeface="Calibri"/>
            </a:endParaRPr>
          </a:p>
          <a:p>
            <a:endParaRPr lang="en-US" dirty="0">
              <a:cs typeface="Calibri"/>
            </a:endParaRPr>
          </a:p>
          <a:p>
            <a:r>
              <a:rPr lang="en-US" dirty="0">
                <a:cs typeface="Calibri"/>
              </a:rPr>
              <a:t>Photo source: </a:t>
            </a:r>
            <a:r>
              <a:rPr lang="en-US" dirty="0">
                <a:hlinkClick r:id="rId5"/>
              </a:rPr>
              <a:t>https://thehistoryjunkie.com/daniel-morgan/</a:t>
            </a:r>
            <a:endParaRPr lang="en-US">
              <a:cs typeface="Calibri"/>
            </a:endParaRPr>
          </a:p>
        </p:txBody>
      </p:sp>
      <p:sp>
        <p:nvSpPr>
          <p:cNvPr id="4" name="Slide Number Placeholder 3"/>
          <p:cNvSpPr>
            <a:spLocks noGrp="1"/>
          </p:cNvSpPr>
          <p:nvPr>
            <p:ph type="sldNum" sz="quarter" idx="5"/>
          </p:nvPr>
        </p:nvSpPr>
        <p:spPr/>
        <p:txBody>
          <a:bodyPr/>
          <a:lstStyle/>
          <a:p>
            <a:fld id="{168876A4-CCFC-4A6E-A3DA-5B8E282980B9}" type="slidenum">
              <a:rPr lang="en-US"/>
              <a:t>11</a:t>
            </a:fld>
            <a:endParaRPr lang="en-US"/>
          </a:p>
        </p:txBody>
      </p:sp>
    </p:spTree>
    <p:extLst>
      <p:ext uri="{BB962C8B-B14F-4D97-AF65-F5344CB8AC3E}">
        <p14:creationId xmlns:p14="http://schemas.microsoft.com/office/powerpoint/2010/main" val="338396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1BE7-FC7A-2BD5-96FF-9845DB29F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B0CCC-8139-18F4-B82E-5B2A49B1F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1EA0D-2CDF-9BEC-E1CD-B3E76F53F1B0}"/>
              </a:ext>
            </a:extLst>
          </p:cNvPr>
          <p:cNvSpPr>
            <a:spLocks noGrp="1"/>
          </p:cNvSpPr>
          <p:nvPr>
            <p:ph type="body" idx="1"/>
          </p:nvPr>
        </p:nvSpPr>
        <p:spPr/>
        <p:txBody>
          <a:bodyPr/>
          <a:lstStyle/>
          <a:p>
            <a:r>
              <a:rPr lang="en-US" dirty="0">
                <a:cs typeface="Calibri"/>
              </a:rPr>
              <a:t>Extra Resources:</a:t>
            </a:r>
          </a:p>
          <a:p>
            <a:r>
              <a:rPr lang="en-US" dirty="0">
                <a:hlinkClick r:id="rId3"/>
              </a:rPr>
              <a:t>https://www.battlefields.org/learn/revolutionary-war/battles/kings-mountain</a:t>
            </a:r>
            <a:endParaRPr lang="en-US" dirty="0">
              <a:ea typeface="Calibri"/>
              <a:cs typeface="Calibri"/>
              <a:hlinkClick r:id="rId3"/>
            </a:endParaRPr>
          </a:p>
          <a:p>
            <a:endParaRPr lang="en-US" dirty="0">
              <a:ea typeface="Calibri"/>
              <a:cs typeface="Calibri"/>
            </a:endParaRPr>
          </a:p>
          <a:p>
            <a:r>
              <a:rPr lang="en-US"/>
              <a:t>The siege of Charleston in May 1780 was one of the worst American defeats of the Revolutionary War.  Another British victory, in the </a:t>
            </a:r>
            <a:r>
              <a:rPr lang="en-US" dirty="0">
                <a:hlinkClick r:id="rId4"/>
              </a:rPr>
              <a:t>Battle of Camden</a:t>
            </a:r>
            <a:r>
              <a:rPr lang="en-US"/>
              <a:t>, followed in August 1780. British general </a:t>
            </a:r>
            <a:r>
              <a:rPr lang="en-US" dirty="0">
                <a:hlinkClick r:id="rId5"/>
              </a:rPr>
              <a:t>Charles Lord Cornwallis</a:t>
            </a:r>
            <a:r>
              <a:rPr lang="en-US"/>
              <a:t> dispatched Major </a:t>
            </a:r>
            <a:r>
              <a:rPr lang="en-US" dirty="0">
                <a:hlinkClick r:id="rId6"/>
              </a:rPr>
              <a:t>Patrick Ferguson</a:t>
            </a:r>
            <a:r>
              <a:rPr lang="en-US"/>
              <a:t> to North Carolina in early September 1780. Ferguson had two tasks: recruit members to fight for the Loyalist militia and protect the Cornwallis’s left flank as he attempted to move through the Carolinas.</a:t>
            </a:r>
          </a:p>
          <a:p>
            <a:r>
              <a:rPr lang="en-US"/>
              <a:t>Nicknamed Bull Dog by his men, Ferguson soon came up against the </a:t>
            </a:r>
            <a:r>
              <a:rPr lang="en-US" dirty="0">
                <a:hlinkClick r:id="rId7"/>
              </a:rPr>
              <a:t>Overmountain men</a:t>
            </a:r>
            <a:r>
              <a:rPr lang="en-US"/>
              <a:t>, residents of the Carolina Backcountry and the Appalachian mountain range, and from places that would later become the states of Tennessee and Kentucky. American cavalry commander “Light Horse” Harry Lee called them, “A race of hardy men who were familiar with the use of the horse and the rifle, stout, active, patient under privation, and brave.” To the British, however, they were “more savage than the Indians.” From the start Ferguson miscalculated his potential foes, brazenly issuing a proclamation for the local patriots to “desist from their opposition to British arms” or he would “march over the mountains, hang their leaders, and lay their country to waste with fire and sword.” His scare tactics backfired.</a:t>
            </a:r>
          </a:p>
          <a:p>
            <a:r>
              <a:rPr lang="en-US" dirty="0"/>
              <a:t>On October 7, 1780, Ferguson and the Overmountain men met in a small but significant battle in the War for Independence. It took place on a rocky hilltop in Western South Carolina called Kings Mountain. The rout of the Loyalists there was the first major setback for Britain's southern strategy and started a chain of events that culminated in Cornwallis's surrender at Yorktown.</a:t>
            </a:r>
          </a:p>
        </p:txBody>
      </p:sp>
      <p:sp>
        <p:nvSpPr>
          <p:cNvPr id="4" name="Slide Number Placeholder 3">
            <a:extLst>
              <a:ext uri="{FF2B5EF4-FFF2-40B4-BE49-F238E27FC236}">
                <a16:creationId xmlns:a16="http://schemas.microsoft.com/office/drawing/2014/main" id="{02826180-D18E-C9FA-1B89-C951B0C72D53}"/>
              </a:ext>
            </a:extLst>
          </p:cNvPr>
          <p:cNvSpPr>
            <a:spLocks noGrp="1"/>
          </p:cNvSpPr>
          <p:nvPr>
            <p:ph type="sldNum" sz="quarter" idx="5"/>
          </p:nvPr>
        </p:nvSpPr>
        <p:spPr/>
        <p:txBody>
          <a:bodyPr/>
          <a:lstStyle/>
          <a:p>
            <a:fld id="{168876A4-CCFC-4A6E-A3DA-5B8E282980B9}" type="slidenum">
              <a:rPr lang="en-US"/>
              <a:t>8</a:t>
            </a:fld>
            <a:endParaRPr lang="en-US"/>
          </a:p>
        </p:txBody>
      </p:sp>
    </p:spTree>
    <p:extLst>
      <p:ext uri="{BB962C8B-B14F-4D97-AF65-F5344CB8AC3E}">
        <p14:creationId xmlns:p14="http://schemas.microsoft.com/office/powerpoint/2010/main" val="191927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874C-D0A5-286A-9826-FA2A46F57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87013-7E96-BEA2-4071-38A6F673E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6A843-8277-A69D-76A4-EDD513892D6E}"/>
              </a:ext>
            </a:extLst>
          </p:cNvPr>
          <p:cNvSpPr>
            <a:spLocks noGrp="1"/>
          </p:cNvSpPr>
          <p:nvPr>
            <p:ph type="body" idx="1"/>
          </p:nvPr>
        </p:nvSpPr>
        <p:spPr/>
        <p:txBody>
          <a:bodyPr/>
          <a:lstStyle/>
          <a:p>
            <a:r>
              <a:rPr lang="en-US" dirty="0">
                <a:cs typeface="Calibri"/>
              </a:rPr>
              <a:t>Extra Resources:</a:t>
            </a:r>
          </a:p>
          <a:p>
            <a:r>
              <a:rPr lang="en-US" dirty="0"/>
              <a:t>Cowpens 360° Virtual Tour </a:t>
            </a:r>
            <a:r>
              <a:rPr lang="en-US" dirty="0">
                <a:hlinkClick r:id="rId3"/>
              </a:rPr>
              <a:t>https://www.battlefields.org/visit/virtual-tours/cowpens-virtual-tour</a:t>
            </a:r>
            <a:endParaRPr lang="en-US" dirty="0">
              <a:cs typeface="Calibri"/>
              <a:hlinkClick r:id="rId3"/>
            </a:endParaRPr>
          </a:p>
          <a:p>
            <a:r>
              <a:rPr lang="en-US" dirty="0">
                <a:cs typeface="Calibri" panose="020F0502020204030204"/>
              </a:rPr>
              <a:t>Cowpens article </a:t>
            </a:r>
            <a:r>
              <a:rPr lang="en-US" dirty="0">
                <a:hlinkClick r:id="rId4"/>
              </a:rPr>
              <a:t>https://www.battlefields.org/learn/revolutionary-war/battles/cowpens</a:t>
            </a:r>
            <a:endParaRPr lang="en-US" dirty="0">
              <a:cs typeface="Calibri" panose="020F0502020204030204"/>
            </a:endParaRPr>
          </a:p>
          <a:p>
            <a:endParaRPr lang="en-US" dirty="0">
              <a:cs typeface="Calibri" panose="020F0502020204030204"/>
            </a:endParaRPr>
          </a:p>
          <a:p>
            <a:r>
              <a:rPr lang="en-US" dirty="0"/>
              <a:t>On January 17, 1781, at the Battle of Cowpens, </a:t>
            </a:r>
            <a:r>
              <a:rPr lang="en-US" dirty="0">
                <a:hlinkClick r:id="rId5"/>
              </a:rPr>
              <a:t>Daniel Morgan</a:t>
            </a:r>
            <a:r>
              <a:rPr lang="en-US" dirty="0"/>
              <a:t> took advantage of Tarleton's aggressiveness. Morgan employed tactics that deceived Tarleton who believed the Americans were in full retreat. Once Tarleton committed his entire force, Morgan’s men turned around to counterattack and the British were routed off the field.  The engagement devastated Tarleton’s force—100 killed, 229 wounded, 600 captured—and marked the beginning of the end of the British plan to re-annex the South. A stunning example of military prowess and skilled leadership, the Battle of Cowpens near Chesnee, South Carolina, was a critical American victory in the Revolutionary War. This engagement further weakened British attempts to wrest the southern colonies from American control. This battle ended in American victory. After a string of bad luck in the Southern Campaign, the American army demonstrated its worth in a swift struggle that decisively hindered British forces in the South.</a:t>
            </a:r>
            <a:endParaRPr lang="en-US" b="1" dirty="0">
              <a:cs typeface="Calibri"/>
            </a:endParaRPr>
          </a:p>
        </p:txBody>
      </p:sp>
      <p:sp>
        <p:nvSpPr>
          <p:cNvPr id="4" name="Slide Number Placeholder 3">
            <a:extLst>
              <a:ext uri="{FF2B5EF4-FFF2-40B4-BE49-F238E27FC236}">
                <a16:creationId xmlns:a16="http://schemas.microsoft.com/office/drawing/2014/main" id="{B5117C14-0F8D-9402-F300-A1DFFFE583F0}"/>
              </a:ext>
            </a:extLst>
          </p:cNvPr>
          <p:cNvSpPr>
            <a:spLocks noGrp="1"/>
          </p:cNvSpPr>
          <p:nvPr>
            <p:ph type="sldNum" sz="quarter" idx="5"/>
          </p:nvPr>
        </p:nvSpPr>
        <p:spPr/>
        <p:txBody>
          <a:bodyPr/>
          <a:lstStyle/>
          <a:p>
            <a:fld id="{168876A4-CCFC-4A6E-A3DA-5B8E282980B9}" type="slidenum">
              <a:rPr lang="en-US"/>
              <a:t>9</a:t>
            </a:fld>
            <a:endParaRPr lang="en-US"/>
          </a:p>
        </p:txBody>
      </p:sp>
    </p:spTree>
    <p:extLst>
      <p:ext uri="{BB962C8B-B14F-4D97-AF65-F5344CB8AC3E}">
        <p14:creationId xmlns:p14="http://schemas.microsoft.com/office/powerpoint/2010/main" val="297329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19_348EC77.xml"/><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20.jpeg"/><Relationship Id="rId5" Type="http://schemas.openxmlformats.org/officeDocument/2006/relationships/diagramLayout" Target="../diagrams/layout1.xml"/><Relationship Id="rId10" Type="http://schemas.openxmlformats.org/officeDocument/2006/relationships/image" Target="../media/image19.jpeg"/><Relationship Id="rId4" Type="http://schemas.openxmlformats.org/officeDocument/2006/relationships/diagramData" Target="../diagrams/data1.xml"/><Relationship Id="rId9" Type="http://schemas.openxmlformats.org/officeDocument/2006/relationships/hyperlink" Target="https://teachingamericanhistory.org/document/letter-to-nathanael-greene/"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4_BD1A7CB0.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6_8576DA58.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1A_57CF696C.xml"/><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2.xml"/><Relationship Id="rId11" Type="http://schemas.openxmlformats.org/officeDocument/2006/relationships/image" Target="../media/image23.jpeg"/><Relationship Id="rId5" Type="http://schemas.openxmlformats.org/officeDocument/2006/relationships/diagramLayout" Target="../diagrams/layout2.xml"/><Relationship Id="rId10" Type="http://schemas.openxmlformats.org/officeDocument/2006/relationships/image" Target="../media/image20.jpeg"/><Relationship Id="rId4" Type="http://schemas.openxmlformats.org/officeDocument/2006/relationships/diagramData" Target="../diagrams/data2.xml"/><Relationship Id="rId9" Type="http://schemas.openxmlformats.org/officeDocument/2006/relationships/hyperlink" Target="https://rotunda.upress.virginia.edu/founders/default.xqy?keys=FOEA-print-01-01-02-5589" TargetMode="Externa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7_7134DC40.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hyperlink" Target="https://www.raabcollection.com/presidential-autographs/washington-yorktown"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1_7F75A98C.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microsoft.com/office/2018/10/relationships/comments" Target="../comments/modernComment_104_AB20C9D.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09_EAF9695C.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A_405F9CEF.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0E_EC7D01F3.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13_2C806615.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000" dirty="0"/>
              <a:t>Southern Campaigns: Decisive Moments</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a:t>The American Battlefield Trust</a:t>
            </a:r>
          </a:p>
        </p:txBody>
      </p:sp>
    </p:spTree>
    <p:extLst>
      <p:ext uri="{BB962C8B-B14F-4D97-AF65-F5344CB8AC3E}">
        <p14:creationId xmlns:p14="http://schemas.microsoft.com/office/powerpoint/2010/main" val="301635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BA4B4C-1240-F415-7800-1A453795FA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001ACE-83C3-73C6-EDCE-66CA72C95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ainting of a battle&#10;&#10;Description automatically generated">
            <a:extLst>
              <a:ext uri="{FF2B5EF4-FFF2-40B4-BE49-F238E27FC236}">
                <a16:creationId xmlns:a16="http://schemas.microsoft.com/office/drawing/2014/main" id="{A9C7F236-2007-1643-65A0-B6FC1FDE96D3}"/>
              </a:ext>
            </a:extLst>
          </p:cNvPr>
          <p:cNvPicPr>
            <a:picLocks noChangeAspect="1"/>
          </p:cNvPicPr>
          <p:nvPr/>
        </p:nvPicPr>
        <p:blipFill rotWithShape="1">
          <a:blip r:embed="rId3"/>
          <a:srcRect t="5120"/>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51A6F82C-B34C-4D02-B797-B6795EE20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74FA5D-5582-8840-BC0C-FED4D6078303}"/>
              </a:ext>
            </a:extLst>
          </p:cNvPr>
          <p:cNvSpPr>
            <a:spLocks noGrp="1"/>
          </p:cNvSpPr>
          <p:nvPr>
            <p:ph type="title"/>
          </p:nvPr>
        </p:nvSpPr>
        <p:spPr>
          <a:xfrm>
            <a:off x="8071928" y="-470938"/>
            <a:ext cx="4608769" cy="1899912"/>
          </a:xfrm>
        </p:spPr>
        <p:txBody>
          <a:bodyPr>
            <a:normAutofit/>
          </a:bodyPr>
          <a:lstStyle/>
          <a:p>
            <a:r>
              <a:rPr lang="en-US" sz="4000" dirty="0"/>
              <a:t>Cowpens</a:t>
            </a:r>
          </a:p>
        </p:txBody>
      </p:sp>
      <p:sp>
        <p:nvSpPr>
          <p:cNvPr id="3" name="Content Placeholder 2">
            <a:extLst>
              <a:ext uri="{FF2B5EF4-FFF2-40B4-BE49-F238E27FC236}">
                <a16:creationId xmlns:a16="http://schemas.microsoft.com/office/drawing/2014/main" id="{F6A168D7-B222-64DE-6B29-0360AB531E26}"/>
              </a:ext>
            </a:extLst>
          </p:cNvPr>
          <p:cNvSpPr>
            <a:spLocks noGrp="1"/>
          </p:cNvSpPr>
          <p:nvPr>
            <p:ph idx="1"/>
          </p:nvPr>
        </p:nvSpPr>
        <p:spPr>
          <a:xfrm>
            <a:off x="7400697" y="1196795"/>
            <a:ext cx="4732149" cy="2751423"/>
          </a:xfrm>
        </p:spPr>
        <p:txBody>
          <a:bodyPr vert="horz" lIns="91440" tIns="45720" rIns="91440" bIns="45720" rtlCol="0" anchor="t">
            <a:normAutofit/>
          </a:bodyPr>
          <a:lstStyle/>
          <a:p>
            <a:r>
              <a:rPr lang="en-US" sz="1900" b="0" dirty="0">
                <a:ea typeface="+mn-lt"/>
                <a:cs typeface="+mn-lt"/>
              </a:rPr>
              <a:t>American General </a:t>
            </a:r>
            <a:r>
              <a:rPr lang="en-US" sz="1900" b="0" dirty="0">
                <a:solidFill>
                  <a:schemeClr val="accent1"/>
                </a:solidFill>
                <a:ea typeface="+mn-lt"/>
                <a:cs typeface="+mn-lt"/>
              </a:rPr>
              <a:t>Daniel Morgan</a:t>
            </a:r>
            <a:r>
              <a:rPr lang="en-US" sz="1900" b="0" dirty="0">
                <a:ea typeface="+mn-lt"/>
                <a:cs typeface="+mn-lt"/>
              </a:rPr>
              <a:t> set up a deceptive tactic to get British Colonel Banastre Tarleton to attack.</a:t>
            </a:r>
          </a:p>
          <a:p>
            <a:r>
              <a:rPr lang="en-US" sz="1900" b="0" dirty="0">
                <a:ea typeface="+mn-lt"/>
                <a:cs typeface="+mn-lt"/>
              </a:rPr>
              <a:t>The Battle of Cowpens, fought on January 17, 1781, was a much-needed </a:t>
            </a:r>
            <a:r>
              <a:rPr lang="en-US" sz="1900" b="0" dirty="0">
                <a:solidFill>
                  <a:schemeClr val="accent1"/>
                </a:solidFill>
                <a:ea typeface="+mn-lt"/>
                <a:cs typeface="+mn-lt"/>
              </a:rPr>
              <a:t>American victory</a:t>
            </a:r>
            <a:r>
              <a:rPr lang="en-US" sz="1900" b="0" dirty="0">
                <a:ea typeface="+mn-lt"/>
                <a:cs typeface="+mn-lt"/>
              </a:rPr>
              <a:t>.</a:t>
            </a:r>
          </a:p>
          <a:p>
            <a:r>
              <a:rPr lang="en-US" sz="1900" b="0" dirty="0">
                <a:ea typeface="+mn-lt"/>
                <a:cs typeface="+mn-lt"/>
              </a:rPr>
              <a:t>The British give up trying to fight in South Carolina and move their main army into North Carolina.</a:t>
            </a:r>
          </a:p>
          <a:p>
            <a:endParaRPr lang="en-US" sz="1900" b="0" dirty="0">
              <a:highlight>
                <a:srgbClr val="FFFF00"/>
              </a:highlight>
            </a:endParaRPr>
          </a:p>
          <a:p>
            <a:pPr marL="0" indent="0">
              <a:buNone/>
            </a:pPr>
            <a:endParaRPr lang="en-US" sz="1900" b="0" dirty="0">
              <a:highlight>
                <a:srgbClr val="FFFF00"/>
              </a:highlight>
            </a:endParaRPr>
          </a:p>
        </p:txBody>
      </p:sp>
      <p:sp>
        <p:nvSpPr>
          <p:cNvPr id="8" name="TextBox 7">
            <a:extLst>
              <a:ext uri="{FF2B5EF4-FFF2-40B4-BE49-F238E27FC236}">
                <a16:creationId xmlns:a16="http://schemas.microsoft.com/office/drawing/2014/main" id="{A8192D5F-3B30-F75E-9683-C1A7BDD357C3}"/>
              </a:ext>
            </a:extLst>
          </p:cNvPr>
          <p:cNvSpPr txBox="1"/>
          <p:nvPr/>
        </p:nvSpPr>
        <p:spPr>
          <a:xfrm>
            <a:off x="7919291" y="797812"/>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January 17, 1781</a:t>
            </a:r>
            <a:endParaRPr lang="en-US" dirty="0"/>
          </a:p>
        </p:txBody>
      </p:sp>
      <p:pic>
        <p:nvPicPr>
          <p:cNvPr id="4" name="Picture 4" descr="A comparison of a pie chart&#10;&#10;Description automatically generated">
            <a:extLst>
              <a:ext uri="{FF2B5EF4-FFF2-40B4-BE49-F238E27FC236}">
                <a16:creationId xmlns:a16="http://schemas.microsoft.com/office/drawing/2014/main" id="{D363A3C9-7175-26F5-62E8-A0EEC7C5516A}"/>
              </a:ext>
            </a:extLst>
          </p:cNvPr>
          <p:cNvPicPr>
            <a:picLocks noChangeAspect="1"/>
          </p:cNvPicPr>
          <p:nvPr/>
        </p:nvPicPr>
        <p:blipFill>
          <a:blip r:embed="rId4"/>
          <a:stretch>
            <a:fillRect/>
          </a:stretch>
        </p:blipFill>
        <p:spPr>
          <a:xfrm>
            <a:off x="9020907" y="4059487"/>
            <a:ext cx="1999525" cy="2556423"/>
          </a:xfrm>
          <a:prstGeom prst="rect">
            <a:avLst/>
          </a:prstGeom>
          <a:ln w="28575">
            <a:solidFill>
              <a:srgbClr val="C00000"/>
            </a:solidFill>
          </a:ln>
        </p:spPr>
      </p:pic>
      <p:sp>
        <p:nvSpPr>
          <p:cNvPr id="5" name="TextBox 4">
            <a:extLst>
              <a:ext uri="{FF2B5EF4-FFF2-40B4-BE49-F238E27FC236}">
                <a16:creationId xmlns:a16="http://schemas.microsoft.com/office/drawing/2014/main" id="{C8A206F6-5B57-A899-D214-36D8756ECDA7}"/>
              </a:ext>
            </a:extLst>
          </p:cNvPr>
          <p:cNvSpPr txBox="1"/>
          <p:nvPr/>
        </p:nvSpPr>
        <p:spPr>
          <a:xfrm>
            <a:off x="149303" y="6332120"/>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283754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510A0B0-871D-D7F3-D753-BBB4C6CBF676}"/>
              </a:ext>
            </a:extLst>
          </p:cNvPr>
          <p:cNvGraphicFramePr>
            <a:graphicFrameLocks/>
          </p:cNvGraphicFramePr>
          <p:nvPr>
            <p:extLst>
              <p:ext uri="{D42A27DB-BD31-4B8C-83A1-F6EECF244321}">
                <p14:modId xmlns:p14="http://schemas.microsoft.com/office/powerpoint/2010/main" val="581256457"/>
              </p:ext>
            </p:extLst>
          </p:nvPr>
        </p:nvGraphicFramePr>
        <p:xfrm>
          <a:off x="3113303" y="1520621"/>
          <a:ext cx="6177113" cy="3702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4" name="TextBox 363">
            <a:extLst>
              <a:ext uri="{FF2B5EF4-FFF2-40B4-BE49-F238E27FC236}">
                <a16:creationId xmlns:a16="http://schemas.microsoft.com/office/drawing/2014/main" id="{1B61A52A-74C6-B8E4-A797-15B9B1568E34}"/>
              </a:ext>
            </a:extLst>
          </p:cNvPr>
          <p:cNvSpPr txBox="1"/>
          <p:nvPr/>
        </p:nvSpPr>
        <p:spPr>
          <a:xfrm>
            <a:off x="1772127" y="393036"/>
            <a:ext cx="9878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hlinkClick r:id="rId9"/>
              </a:rPr>
              <a:t>Letter from Daniel Morgan to Nathanael Greene</a:t>
            </a:r>
            <a:endParaRPr lang="en-US" sz="3200"/>
          </a:p>
        </p:txBody>
      </p:sp>
      <p:sp>
        <p:nvSpPr>
          <p:cNvPr id="19" name="TextBox 1">
            <a:extLst>
              <a:ext uri="{FF2B5EF4-FFF2-40B4-BE49-F238E27FC236}">
                <a16:creationId xmlns:a16="http://schemas.microsoft.com/office/drawing/2014/main" id="{75048067-C4CE-BD57-0467-43E5DB59D8F9}"/>
              </a:ext>
            </a:extLst>
          </p:cNvPr>
          <p:cNvSpPr txBox="1"/>
          <p:nvPr/>
        </p:nvSpPr>
        <p:spPr>
          <a:xfrm>
            <a:off x="3666764" y="5704246"/>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January 19, 1781</a:t>
            </a:r>
            <a:endParaRPr lang="en-US" dirty="0"/>
          </a:p>
        </p:txBody>
      </p:sp>
      <p:pic>
        <p:nvPicPr>
          <p:cNvPr id="329" name="Picture 329" descr="A portrait of a person in a military uniform&#10;&#10;Description automatically generated">
            <a:extLst>
              <a:ext uri="{FF2B5EF4-FFF2-40B4-BE49-F238E27FC236}">
                <a16:creationId xmlns:a16="http://schemas.microsoft.com/office/drawing/2014/main" id="{6ADEDBE6-6CE4-0480-9ABC-F887F963B9EA}"/>
              </a:ext>
            </a:extLst>
          </p:cNvPr>
          <p:cNvPicPr>
            <a:picLocks noChangeAspect="1"/>
          </p:cNvPicPr>
          <p:nvPr/>
        </p:nvPicPr>
        <p:blipFill>
          <a:blip r:embed="rId10"/>
          <a:stretch>
            <a:fillRect/>
          </a:stretch>
        </p:blipFill>
        <p:spPr>
          <a:xfrm>
            <a:off x="301561" y="1520791"/>
            <a:ext cx="2893925" cy="3513643"/>
          </a:xfrm>
          <a:prstGeom prst="rect">
            <a:avLst/>
          </a:prstGeom>
          <a:ln w="28575">
            <a:solidFill>
              <a:srgbClr val="C00000"/>
            </a:solidFill>
          </a:ln>
        </p:spPr>
      </p:pic>
      <p:pic>
        <p:nvPicPr>
          <p:cNvPr id="333" name="Picture 333" descr="A portrait of a person in a military uniform&#10;&#10;Description automatically generated">
            <a:extLst>
              <a:ext uri="{FF2B5EF4-FFF2-40B4-BE49-F238E27FC236}">
                <a16:creationId xmlns:a16="http://schemas.microsoft.com/office/drawing/2014/main" id="{C850DF7A-E4DB-4FFB-A74F-89AEF6FE5310}"/>
              </a:ext>
            </a:extLst>
          </p:cNvPr>
          <p:cNvPicPr>
            <a:picLocks noChangeAspect="1"/>
          </p:cNvPicPr>
          <p:nvPr/>
        </p:nvPicPr>
        <p:blipFill>
          <a:blip r:embed="rId11"/>
          <a:stretch>
            <a:fillRect/>
          </a:stretch>
        </p:blipFill>
        <p:spPr>
          <a:xfrm>
            <a:off x="9172692" y="1609560"/>
            <a:ext cx="2841629" cy="3525284"/>
          </a:xfrm>
          <a:prstGeom prst="rect">
            <a:avLst/>
          </a:prstGeom>
          <a:ln w="28575">
            <a:solidFill>
              <a:srgbClr val="C00000"/>
            </a:solidFill>
          </a:ln>
        </p:spPr>
      </p:pic>
    </p:spTree>
    <p:extLst>
      <p:ext uri="{BB962C8B-B14F-4D97-AF65-F5344CB8AC3E}">
        <p14:creationId xmlns:p14="http://schemas.microsoft.com/office/powerpoint/2010/main" val="5511077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AECBE-B05E-38E7-C198-A70DEC20401B}"/>
              </a:ext>
            </a:extLst>
          </p:cNvPr>
          <p:cNvSpPr>
            <a:spLocks noGrp="1"/>
          </p:cNvSpPr>
          <p:nvPr>
            <p:ph type="title"/>
          </p:nvPr>
        </p:nvSpPr>
        <p:spPr>
          <a:xfrm>
            <a:off x="546454" y="410286"/>
            <a:ext cx="3315495" cy="2121408"/>
          </a:xfrm>
        </p:spPr>
        <p:txBody>
          <a:bodyPr anchor="ctr">
            <a:normAutofit/>
          </a:bodyPr>
          <a:lstStyle/>
          <a:p>
            <a:r>
              <a:rPr lang="en-US" sz="4000" dirty="0"/>
              <a:t>Race to the Dan River</a:t>
            </a:r>
          </a:p>
        </p:txBody>
      </p:sp>
      <p:sp>
        <p:nvSpPr>
          <p:cNvPr id="3" name="Content Placeholder 2">
            <a:extLst>
              <a:ext uri="{FF2B5EF4-FFF2-40B4-BE49-F238E27FC236}">
                <a16:creationId xmlns:a16="http://schemas.microsoft.com/office/drawing/2014/main" id="{54234AEF-27BD-6FCB-67B6-E58FAE04C3C1}"/>
              </a:ext>
            </a:extLst>
          </p:cNvPr>
          <p:cNvSpPr>
            <a:spLocks noGrp="1"/>
          </p:cNvSpPr>
          <p:nvPr>
            <p:ph idx="1"/>
          </p:nvPr>
        </p:nvSpPr>
        <p:spPr>
          <a:xfrm>
            <a:off x="3715205" y="575939"/>
            <a:ext cx="8338929" cy="2121407"/>
          </a:xfrm>
        </p:spPr>
        <p:txBody>
          <a:bodyPr vert="horz" lIns="91440" tIns="45720" rIns="91440" bIns="45720" rtlCol="0" anchor="ctr">
            <a:noAutofit/>
          </a:bodyPr>
          <a:lstStyle/>
          <a:p>
            <a:r>
              <a:rPr lang="en-US" sz="1800" b="0" dirty="0"/>
              <a:t>Following the American victory at the Battle of Cowpens, General Morgan needed to reunite with General Nathanael Greene.</a:t>
            </a:r>
          </a:p>
          <a:p>
            <a:r>
              <a:rPr lang="en-US" sz="1800" b="0" dirty="0"/>
              <a:t>For six weeks, the American forces retreated toward the Dan River in North Carolina in a strategy retreat to save their soldiers and pull the British further north.</a:t>
            </a:r>
          </a:p>
          <a:p>
            <a:r>
              <a:rPr lang="en-US" sz="1800" b="0" dirty="0"/>
              <a:t>Greene adopted strategy of exhaustion</a:t>
            </a:r>
          </a:p>
          <a:p>
            <a:pPr lvl="1"/>
            <a:r>
              <a:rPr lang="en-US" sz="1800" dirty="0">
                <a:solidFill>
                  <a:schemeClr val="tx1"/>
                </a:solidFill>
              </a:rPr>
              <a:t>Moved toward the </a:t>
            </a:r>
            <a:r>
              <a:rPr lang="en-US" sz="1800" dirty="0">
                <a:solidFill>
                  <a:srgbClr val="C00000"/>
                </a:solidFill>
              </a:rPr>
              <a:t>Dan River</a:t>
            </a:r>
            <a:r>
              <a:rPr lang="en-US" sz="1800" dirty="0">
                <a:solidFill>
                  <a:schemeClr val="tx1"/>
                </a:solidFill>
              </a:rPr>
              <a:t>, pulls them away from their supply race</a:t>
            </a:r>
          </a:p>
          <a:p>
            <a:pPr lvl="1"/>
            <a:r>
              <a:rPr lang="en-US" sz="1800" dirty="0">
                <a:solidFill>
                  <a:schemeClr val="tx1"/>
                </a:solidFill>
              </a:rPr>
              <a:t>Greene's army escaped across the river</a:t>
            </a:r>
          </a:p>
          <a:p>
            <a:pPr lvl="1"/>
            <a:r>
              <a:rPr lang="en-US" sz="1800" dirty="0">
                <a:solidFill>
                  <a:schemeClr val="tx1"/>
                </a:solidFill>
              </a:rPr>
              <a:t>Greene's revitalized army recrosses the Dan in pursuit</a:t>
            </a:r>
          </a:p>
          <a:p>
            <a:endParaRPr lang="en-US" sz="1100" dirty="0"/>
          </a:p>
        </p:txBody>
      </p:sp>
      <p:pic>
        <p:nvPicPr>
          <p:cNvPr id="5" name="Picture 6" descr="A map of the united states&#10;&#10;Description automatically generated">
            <a:extLst>
              <a:ext uri="{FF2B5EF4-FFF2-40B4-BE49-F238E27FC236}">
                <a16:creationId xmlns:a16="http://schemas.microsoft.com/office/drawing/2014/main" id="{E0A7023F-A6E4-F954-BF4A-D96C4C348696}"/>
              </a:ext>
            </a:extLst>
          </p:cNvPr>
          <p:cNvPicPr>
            <a:picLocks noChangeAspect="1"/>
          </p:cNvPicPr>
          <p:nvPr/>
        </p:nvPicPr>
        <p:blipFill rotWithShape="1">
          <a:blip r:embed="rId4"/>
          <a:srcRect t="12525" b="23494"/>
          <a:stretch/>
        </p:blipFill>
        <p:spPr>
          <a:xfrm>
            <a:off x="20" y="2875722"/>
            <a:ext cx="12191979" cy="3982278"/>
          </a:xfrm>
          <a:prstGeom prst="rect">
            <a:avLst/>
          </a:prstGeom>
          <a:effectLst>
            <a:innerShdw blurRad="190500" dist="127000" dir="16200000">
              <a:prstClr val="black">
                <a:alpha val="19000"/>
              </a:prstClr>
            </a:innerShdw>
          </a:effectLst>
        </p:spPr>
      </p:pic>
      <p:sp>
        <p:nvSpPr>
          <p:cNvPr id="6" name="TextBox 5">
            <a:extLst>
              <a:ext uri="{FF2B5EF4-FFF2-40B4-BE49-F238E27FC236}">
                <a16:creationId xmlns:a16="http://schemas.microsoft.com/office/drawing/2014/main" id="{DD8F172C-C3ED-4E85-0221-C921A468A9F2}"/>
              </a:ext>
            </a:extLst>
          </p:cNvPr>
          <p:cNvSpPr txBox="1"/>
          <p:nvPr/>
        </p:nvSpPr>
        <p:spPr>
          <a:xfrm>
            <a:off x="145815" y="1954771"/>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January –March 1781</a:t>
            </a:r>
            <a:endParaRPr lang="en-US" dirty="0"/>
          </a:p>
        </p:txBody>
      </p:sp>
    </p:spTree>
    <p:extLst>
      <p:ext uri="{BB962C8B-B14F-4D97-AF65-F5344CB8AC3E}">
        <p14:creationId xmlns:p14="http://schemas.microsoft.com/office/powerpoint/2010/main" val="317262968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46C22-59B8-CBD0-1644-C4075C495310}"/>
              </a:ext>
            </a:extLst>
          </p:cNvPr>
          <p:cNvSpPr>
            <a:spLocks noGrp="1"/>
          </p:cNvSpPr>
          <p:nvPr>
            <p:ph type="title"/>
          </p:nvPr>
        </p:nvSpPr>
        <p:spPr>
          <a:xfrm>
            <a:off x="376777" y="-7386"/>
            <a:ext cx="5334197" cy="1708242"/>
          </a:xfrm>
        </p:spPr>
        <p:txBody>
          <a:bodyPr anchor="ctr">
            <a:normAutofit/>
          </a:bodyPr>
          <a:lstStyle/>
          <a:p>
            <a:r>
              <a:rPr lang="en-US" sz="4000" dirty="0"/>
              <a:t>Guilford Courthouse</a:t>
            </a:r>
          </a:p>
        </p:txBody>
      </p:sp>
      <p:sp>
        <p:nvSpPr>
          <p:cNvPr id="3" name="Content Placeholder 2">
            <a:extLst>
              <a:ext uri="{FF2B5EF4-FFF2-40B4-BE49-F238E27FC236}">
                <a16:creationId xmlns:a16="http://schemas.microsoft.com/office/drawing/2014/main" id="{A21AE7CE-B865-098C-646E-9B04E1D64E52}"/>
              </a:ext>
            </a:extLst>
          </p:cNvPr>
          <p:cNvSpPr>
            <a:spLocks noGrp="1"/>
          </p:cNvSpPr>
          <p:nvPr>
            <p:ph idx="1"/>
          </p:nvPr>
        </p:nvSpPr>
        <p:spPr>
          <a:xfrm>
            <a:off x="228983" y="1414015"/>
            <a:ext cx="5941213" cy="3718174"/>
          </a:xfrm>
        </p:spPr>
        <p:txBody>
          <a:bodyPr vert="horz" lIns="91440" tIns="45720" rIns="91440" bIns="45720" rtlCol="0" anchor="ctr">
            <a:noAutofit/>
          </a:bodyPr>
          <a:lstStyle/>
          <a:p>
            <a:r>
              <a:rPr lang="en-US" sz="2000" b="0" dirty="0">
                <a:ea typeface="+mn-lt"/>
                <a:cs typeface="+mn-lt"/>
              </a:rPr>
              <a:t>During the Retreat to the Dan, Cornwallis's British troops caught up with the rebels at </a:t>
            </a:r>
            <a:r>
              <a:rPr lang="en-US" sz="2000" b="0" dirty="0">
                <a:solidFill>
                  <a:srgbClr val="C00000"/>
                </a:solidFill>
                <a:ea typeface="+mn-lt"/>
                <a:cs typeface="+mn-lt"/>
              </a:rPr>
              <a:t>Guilford Courthouse</a:t>
            </a:r>
            <a:endParaRPr lang="en-US" sz="2000" b="0">
              <a:solidFill>
                <a:srgbClr val="C00000"/>
              </a:solidFill>
            </a:endParaRPr>
          </a:p>
          <a:p>
            <a:r>
              <a:rPr lang="en-US" sz="2000" b="0" dirty="0">
                <a:ea typeface="+mn-lt"/>
                <a:cs typeface="+mn-lt"/>
              </a:rPr>
              <a:t>Greene retreated- the British were victorious</a:t>
            </a:r>
          </a:p>
          <a:p>
            <a:r>
              <a:rPr lang="en-US" sz="2000" b="0" dirty="0">
                <a:ea typeface="+mn-lt"/>
                <a:cs typeface="+mn-lt"/>
              </a:rPr>
              <a:t>"Americans fought like demons" during the battle</a:t>
            </a:r>
            <a:endParaRPr lang="en-US" sz="2000"/>
          </a:p>
          <a:p>
            <a:r>
              <a:rPr lang="en-US" sz="2000" b="0" dirty="0">
                <a:ea typeface="+mn-lt"/>
                <a:cs typeface="+mn-lt"/>
              </a:rPr>
              <a:t>Cornwallis lost many soldiers, lost the chance of dominating the south with numbers</a:t>
            </a:r>
          </a:p>
          <a:p>
            <a:r>
              <a:rPr lang="en-US" sz="2000" b="0" dirty="0">
                <a:ea typeface="+mn-lt"/>
                <a:cs typeface="+mn-lt"/>
              </a:rPr>
              <a:t>In parliament, </a:t>
            </a:r>
            <a:r>
              <a:rPr lang="en-US" sz="2000" b="0" dirty="0">
                <a:solidFill>
                  <a:srgbClr val="C00000"/>
                </a:solidFill>
                <a:ea typeface="+mn-lt"/>
                <a:cs typeface="+mn-lt"/>
              </a:rPr>
              <a:t>James Fox</a:t>
            </a:r>
            <a:r>
              <a:rPr lang="en-US" sz="2000" b="0" dirty="0">
                <a:ea typeface="+mn-lt"/>
                <a:cs typeface="+mn-lt"/>
              </a:rPr>
              <a:t> said that another such victory would destroy the British army</a:t>
            </a:r>
            <a:endParaRPr lang="en-US" sz="2000">
              <a:ea typeface="+mn-lt"/>
              <a:cs typeface="+mn-lt"/>
            </a:endParaRPr>
          </a:p>
        </p:txBody>
      </p:sp>
      <p:pic>
        <p:nvPicPr>
          <p:cNvPr id="4" name="Picture 4" descr="A painting of soldiers on horses in the woods&#10;&#10;Description automatically generated">
            <a:extLst>
              <a:ext uri="{FF2B5EF4-FFF2-40B4-BE49-F238E27FC236}">
                <a16:creationId xmlns:a16="http://schemas.microsoft.com/office/drawing/2014/main" id="{88121774-7E33-D297-B4B0-1713663BF0AE}"/>
              </a:ext>
            </a:extLst>
          </p:cNvPr>
          <p:cNvPicPr>
            <a:picLocks noChangeAspect="1"/>
          </p:cNvPicPr>
          <p:nvPr/>
        </p:nvPicPr>
        <p:blipFill rotWithShape="1">
          <a:blip r:embed="rId4"/>
          <a:srcRect l="26070" r="23259"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5" name="TextBox 1">
            <a:extLst>
              <a:ext uri="{FF2B5EF4-FFF2-40B4-BE49-F238E27FC236}">
                <a16:creationId xmlns:a16="http://schemas.microsoft.com/office/drawing/2014/main" id="{7B690001-78AD-1E38-D4E7-49041167EDA6}"/>
              </a:ext>
            </a:extLst>
          </p:cNvPr>
          <p:cNvSpPr txBox="1"/>
          <p:nvPr/>
        </p:nvSpPr>
        <p:spPr>
          <a:xfrm>
            <a:off x="-94381" y="1072333"/>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March 15, 1781</a:t>
            </a:r>
            <a:endParaRPr lang="en-US" dirty="0"/>
          </a:p>
        </p:txBody>
      </p:sp>
      <p:sp>
        <p:nvSpPr>
          <p:cNvPr id="6" name="TextBox 5">
            <a:extLst>
              <a:ext uri="{FF2B5EF4-FFF2-40B4-BE49-F238E27FC236}">
                <a16:creationId xmlns:a16="http://schemas.microsoft.com/office/drawing/2014/main" id="{4A48C80F-3AFE-13C3-A75B-BD10412B4229}"/>
              </a:ext>
            </a:extLst>
          </p:cNvPr>
          <p:cNvSpPr txBox="1"/>
          <p:nvPr/>
        </p:nvSpPr>
        <p:spPr>
          <a:xfrm>
            <a:off x="228600" y="5130800"/>
            <a:ext cx="64007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solidFill>
                  <a:srgbClr val="C00000"/>
                </a:solidFill>
              </a:rPr>
              <a:t>Would you consider the battle at Guilford Courthouse a "decisive moment?" Why or why not?</a:t>
            </a:r>
            <a:endParaRPr lang="en-US" dirty="0"/>
          </a:p>
        </p:txBody>
      </p:sp>
      <p:sp>
        <p:nvSpPr>
          <p:cNvPr id="8" name="TextBox 7">
            <a:extLst>
              <a:ext uri="{FF2B5EF4-FFF2-40B4-BE49-F238E27FC236}">
                <a16:creationId xmlns:a16="http://schemas.microsoft.com/office/drawing/2014/main" id="{091DEFCC-736A-03F7-B6DA-41799FDFD156}"/>
              </a:ext>
            </a:extLst>
          </p:cNvPr>
          <p:cNvSpPr txBox="1"/>
          <p:nvPr/>
        </p:nvSpPr>
        <p:spPr>
          <a:xfrm>
            <a:off x="10731039" y="6475894"/>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223915887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510A0B0-871D-D7F3-D753-BBB4C6CBF676}"/>
              </a:ext>
            </a:extLst>
          </p:cNvPr>
          <p:cNvGraphicFramePr>
            <a:graphicFrameLocks/>
          </p:cNvGraphicFramePr>
          <p:nvPr>
            <p:extLst>
              <p:ext uri="{D42A27DB-BD31-4B8C-83A1-F6EECF244321}">
                <p14:modId xmlns:p14="http://schemas.microsoft.com/office/powerpoint/2010/main" val="3605843567"/>
              </p:ext>
            </p:extLst>
          </p:nvPr>
        </p:nvGraphicFramePr>
        <p:xfrm>
          <a:off x="3398007" y="1579235"/>
          <a:ext cx="5607707" cy="4020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4" name="TextBox 363">
            <a:extLst>
              <a:ext uri="{FF2B5EF4-FFF2-40B4-BE49-F238E27FC236}">
                <a16:creationId xmlns:a16="http://schemas.microsoft.com/office/drawing/2014/main" id="{1B61A52A-74C6-B8E4-A797-15B9B1568E34}"/>
              </a:ext>
            </a:extLst>
          </p:cNvPr>
          <p:cNvSpPr txBox="1"/>
          <p:nvPr/>
        </p:nvSpPr>
        <p:spPr>
          <a:xfrm>
            <a:off x="298368" y="493520"/>
            <a:ext cx="1223982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ea typeface="+mn-lt"/>
                <a:cs typeface="+mn-lt"/>
                <a:hlinkClick r:id="rId9"/>
              </a:rPr>
              <a:t>Letter from Nathanael Greene​ to George Washington</a:t>
            </a:r>
            <a:endParaRPr lang="en-US" sz="3800"/>
          </a:p>
        </p:txBody>
      </p:sp>
      <p:sp>
        <p:nvSpPr>
          <p:cNvPr id="19" name="TextBox 1">
            <a:extLst>
              <a:ext uri="{FF2B5EF4-FFF2-40B4-BE49-F238E27FC236}">
                <a16:creationId xmlns:a16="http://schemas.microsoft.com/office/drawing/2014/main" id="{75048067-C4CE-BD57-0467-43E5DB59D8F9}"/>
              </a:ext>
            </a:extLst>
          </p:cNvPr>
          <p:cNvSpPr txBox="1"/>
          <p:nvPr/>
        </p:nvSpPr>
        <p:spPr>
          <a:xfrm>
            <a:off x="3499291" y="5503279"/>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May 1, 1781</a:t>
            </a:r>
            <a:endParaRPr lang="en-US" dirty="0"/>
          </a:p>
        </p:txBody>
      </p:sp>
      <p:pic>
        <p:nvPicPr>
          <p:cNvPr id="43" name="Picture 43" descr="A portrait of a person in a military uniform&#10;&#10;Description automatically generated">
            <a:extLst>
              <a:ext uri="{FF2B5EF4-FFF2-40B4-BE49-F238E27FC236}">
                <a16:creationId xmlns:a16="http://schemas.microsoft.com/office/drawing/2014/main" id="{0C798D2E-C838-48AA-8976-B98D2ACB2061}"/>
              </a:ext>
            </a:extLst>
          </p:cNvPr>
          <p:cNvPicPr>
            <a:picLocks noChangeAspect="1"/>
          </p:cNvPicPr>
          <p:nvPr/>
        </p:nvPicPr>
        <p:blipFill>
          <a:blip r:embed="rId10"/>
          <a:stretch>
            <a:fillRect/>
          </a:stretch>
        </p:blipFill>
        <p:spPr>
          <a:xfrm>
            <a:off x="169147" y="1579699"/>
            <a:ext cx="2751573" cy="3430646"/>
          </a:xfrm>
          <a:prstGeom prst="rect">
            <a:avLst/>
          </a:prstGeom>
          <a:ln w="28575">
            <a:solidFill>
              <a:srgbClr val="C00000"/>
            </a:solidFill>
          </a:ln>
        </p:spPr>
      </p:pic>
      <p:pic>
        <p:nvPicPr>
          <p:cNvPr id="44" name="Picture 44" descr="A painting of a person&#10;&#10;Description automatically generated">
            <a:extLst>
              <a:ext uri="{FF2B5EF4-FFF2-40B4-BE49-F238E27FC236}">
                <a16:creationId xmlns:a16="http://schemas.microsoft.com/office/drawing/2014/main" id="{DB14D204-3042-032F-97C0-6AFB7F7CF349}"/>
              </a:ext>
            </a:extLst>
          </p:cNvPr>
          <p:cNvPicPr>
            <a:picLocks noChangeAspect="1"/>
          </p:cNvPicPr>
          <p:nvPr/>
        </p:nvPicPr>
        <p:blipFill>
          <a:blip r:embed="rId11"/>
          <a:stretch>
            <a:fillRect/>
          </a:stretch>
        </p:blipFill>
        <p:spPr>
          <a:xfrm>
            <a:off x="9204290" y="1646561"/>
            <a:ext cx="2893925" cy="3514635"/>
          </a:xfrm>
          <a:prstGeom prst="rect">
            <a:avLst/>
          </a:prstGeom>
          <a:ln w="28575">
            <a:solidFill>
              <a:srgbClr val="C00000"/>
            </a:solidFill>
          </a:ln>
        </p:spPr>
      </p:pic>
    </p:spTree>
    <p:extLst>
      <p:ext uri="{BB962C8B-B14F-4D97-AF65-F5344CB8AC3E}">
        <p14:creationId xmlns:p14="http://schemas.microsoft.com/office/powerpoint/2010/main" val="1473210732"/>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9BB8D-DB1F-7C6A-C88F-30588159C57F}"/>
              </a:ext>
            </a:extLst>
          </p:cNvPr>
          <p:cNvSpPr>
            <a:spLocks noGrp="1"/>
          </p:cNvSpPr>
          <p:nvPr>
            <p:ph type="title"/>
          </p:nvPr>
        </p:nvSpPr>
        <p:spPr>
          <a:xfrm>
            <a:off x="421258" y="-166837"/>
            <a:ext cx="5251316" cy="1807305"/>
          </a:xfrm>
        </p:spPr>
        <p:txBody>
          <a:bodyPr>
            <a:normAutofit/>
          </a:bodyPr>
          <a:lstStyle/>
          <a:p>
            <a:r>
              <a:rPr lang="en-US" dirty="0"/>
              <a:t>Yorktown</a:t>
            </a:r>
          </a:p>
        </p:txBody>
      </p:sp>
      <p:sp>
        <p:nvSpPr>
          <p:cNvPr id="3" name="Content Placeholder 2">
            <a:extLst>
              <a:ext uri="{FF2B5EF4-FFF2-40B4-BE49-F238E27FC236}">
                <a16:creationId xmlns:a16="http://schemas.microsoft.com/office/drawing/2014/main" id="{A2C85285-5589-C3F6-47F1-9D5604A491FF}"/>
              </a:ext>
            </a:extLst>
          </p:cNvPr>
          <p:cNvSpPr>
            <a:spLocks noGrp="1"/>
          </p:cNvSpPr>
          <p:nvPr>
            <p:ph idx="1"/>
          </p:nvPr>
        </p:nvSpPr>
        <p:spPr>
          <a:xfrm>
            <a:off x="137708" y="1415103"/>
            <a:ext cx="5679168" cy="5353287"/>
          </a:xfrm>
        </p:spPr>
        <p:txBody>
          <a:bodyPr vert="horz" lIns="91440" tIns="45720" rIns="91440" bIns="45720" rtlCol="0" anchor="t">
            <a:noAutofit/>
          </a:bodyPr>
          <a:lstStyle/>
          <a:p>
            <a:r>
              <a:rPr lang="en-US" sz="2000" b="0" dirty="0"/>
              <a:t>Cornwallis entered Virginia and captured Virginian cities.</a:t>
            </a:r>
          </a:p>
          <a:p>
            <a:r>
              <a:rPr lang="en-US" sz="2000" b="0" dirty="0"/>
              <a:t>Sept 1781- Cornwallis camped near </a:t>
            </a:r>
            <a:r>
              <a:rPr lang="en-US" sz="2000" b="0" dirty="0">
                <a:solidFill>
                  <a:srgbClr val="C00000"/>
                </a:solidFill>
              </a:rPr>
              <a:t>Yorktown, </a:t>
            </a:r>
            <a:r>
              <a:rPr lang="en-US" sz="2000" b="0" dirty="0"/>
              <a:t>hoping to be resupplied by the British navy.</a:t>
            </a:r>
          </a:p>
          <a:p>
            <a:r>
              <a:rPr lang="en-US" sz="2000" b="0" dirty="0"/>
              <a:t>General Washington rushed to Virginia to lock British in from land</a:t>
            </a:r>
          </a:p>
          <a:p>
            <a:r>
              <a:rPr lang="en-US" sz="2000" b="0" dirty="0"/>
              <a:t>French locked them in from sea</a:t>
            </a:r>
          </a:p>
          <a:p>
            <a:r>
              <a:rPr lang="en-US" sz="2000" b="0" dirty="0"/>
              <a:t>After 3 weeks of siege operations, Cornwallis surrendered on October 19, 1781</a:t>
            </a:r>
          </a:p>
          <a:p>
            <a:r>
              <a:rPr lang="en-US" sz="2000" b="0" dirty="0"/>
              <a:t>The War continued for 2 more years, but the major fighting was over</a:t>
            </a:r>
          </a:p>
          <a:p>
            <a:r>
              <a:rPr lang="en-US" sz="2000" b="0" dirty="0"/>
              <a:t>Treaty of Paris ended the Revolution on September 3, 1783</a:t>
            </a:r>
          </a:p>
          <a:p>
            <a:r>
              <a:rPr lang="en-US" sz="2000" b="0" dirty="0"/>
              <a:t>"We fight, get beat, rise, and fight again."</a:t>
            </a:r>
            <a:endParaRPr lang="en-US" sz="2000"/>
          </a:p>
        </p:txBody>
      </p:sp>
      <p:pic>
        <p:nvPicPr>
          <p:cNvPr id="4" name="Picture 4" descr="A group of people in military uniforms firing a cannon&#10;&#10;Description automatically generated">
            <a:extLst>
              <a:ext uri="{FF2B5EF4-FFF2-40B4-BE49-F238E27FC236}">
                <a16:creationId xmlns:a16="http://schemas.microsoft.com/office/drawing/2014/main" id="{87237928-60C2-F36A-D92E-9B364FADF640}"/>
              </a:ext>
            </a:extLst>
          </p:cNvPr>
          <p:cNvPicPr>
            <a:picLocks noChangeAspect="1"/>
          </p:cNvPicPr>
          <p:nvPr/>
        </p:nvPicPr>
        <p:blipFill rotWithShape="1">
          <a:blip r:embed="rId4"/>
          <a:srcRect l="18896" r="15461"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BFEE8D0D-5884-DE6A-31DB-6B3A597213DD}"/>
              </a:ext>
            </a:extLst>
          </p:cNvPr>
          <p:cNvSpPr txBox="1"/>
          <p:nvPr/>
        </p:nvSpPr>
        <p:spPr>
          <a:xfrm>
            <a:off x="-162353" y="1035661"/>
            <a:ext cx="469802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ea typeface="+mn-lt"/>
                <a:cs typeface="+mn-lt"/>
              </a:rPr>
              <a:t>September 28 - October 19, 1781</a:t>
            </a:r>
          </a:p>
        </p:txBody>
      </p:sp>
      <p:sp>
        <p:nvSpPr>
          <p:cNvPr id="7" name="TextBox 6">
            <a:extLst>
              <a:ext uri="{FF2B5EF4-FFF2-40B4-BE49-F238E27FC236}">
                <a16:creationId xmlns:a16="http://schemas.microsoft.com/office/drawing/2014/main" id="{BFA08276-D400-D65B-D92E-43E2214531D4}"/>
              </a:ext>
            </a:extLst>
          </p:cNvPr>
          <p:cNvSpPr txBox="1"/>
          <p:nvPr/>
        </p:nvSpPr>
        <p:spPr>
          <a:xfrm>
            <a:off x="10817303" y="6475894"/>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189928966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510A0B0-871D-D7F3-D753-BBB4C6CBF676}"/>
              </a:ext>
            </a:extLst>
          </p:cNvPr>
          <p:cNvGraphicFramePr>
            <a:graphicFrameLocks/>
          </p:cNvGraphicFramePr>
          <p:nvPr>
            <p:extLst>
              <p:ext uri="{D42A27DB-BD31-4B8C-83A1-F6EECF244321}">
                <p14:modId xmlns:p14="http://schemas.microsoft.com/office/powerpoint/2010/main" val="4257714058"/>
              </p:ext>
            </p:extLst>
          </p:nvPr>
        </p:nvGraphicFramePr>
        <p:xfrm>
          <a:off x="1740502" y="1773883"/>
          <a:ext cx="9101877" cy="424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4" name="TextBox 363">
            <a:extLst>
              <a:ext uri="{FF2B5EF4-FFF2-40B4-BE49-F238E27FC236}">
                <a16:creationId xmlns:a16="http://schemas.microsoft.com/office/drawing/2014/main" id="{1B61A52A-74C6-B8E4-A797-15B9B1568E34}"/>
              </a:ext>
            </a:extLst>
          </p:cNvPr>
          <p:cNvSpPr txBox="1"/>
          <p:nvPr/>
        </p:nvSpPr>
        <p:spPr>
          <a:xfrm>
            <a:off x="358964" y="393036"/>
            <a:ext cx="112916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ea typeface="+mn-lt"/>
                <a:cs typeface="+mn-lt"/>
                <a:hlinkClick r:id="rId8"/>
              </a:rPr>
              <a:t>General George Washington Issues Orders For the Siege of Yorktown</a:t>
            </a:r>
            <a:endParaRPr lang="en-US" sz="3600"/>
          </a:p>
        </p:txBody>
      </p:sp>
      <p:sp>
        <p:nvSpPr>
          <p:cNvPr id="19" name="TextBox 1">
            <a:extLst>
              <a:ext uri="{FF2B5EF4-FFF2-40B4-BE49-F238E27FC236}">
                <a16:creationId xmlns:a16="http://schemas.microsoft.com/office/drawing/2014/main" id="{75048067-C4CE-BD57-0467-43E5DB59D8F9}"/>
              </a:ext>
            </a:extLst>
          </p:cNvPr>
          <p:cNvSpPr txBox="1"/>
          <p:nvPr/>
        </p:nvSpPr>
        <p:spPr>
          <a:xfrm>
            <a:off x="3638009" y="6063680"/>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September 23, 1781</a:t>
            </a:r>
            <a:endParaRPr lang="en-US" dirty="0"/>
          </a:p>
        </p:txBody>
      </p:sp>
    </p:spTree>
    <p:extLst>
      <p:ext uri="{BB962C8B-B14F-4D97-AF65-F5344CB8AC3E}">
        <p14:creationId xmlns:p14="http://schemas.microsoft.com/office/powerpoint/2010/main" val="217503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p of a ship&#10;&#10;Description automatically generated">
            <a:extLst>
              <a:ext uri="{FF2B5EF4-FFF2-40B4-BE49-F238E27FC236}">
                <a16:creationId xmlns:a16="http://schemas.microsoft.com/office/drawing/2014/main" id="{4A8C41E0-BDCD-C096-04F9-E08136A26D4F}"/>
              </a:ext>
            </a:extLst>
          </p:cNvPr>
          <p:cNvPicPr>
            <a:picLocks noChangeAspect="1"/>
          </p:cNvPicPr>
          <p:nvPr/>
        </p:nvPicPr>
        <p:blipFill rotWithShape="1">
          <a:blip r:embed="rId3"/>
          <a:srcRect t="20494" r="-29" b="7160"/>
          <a:stretch/>
        </p:blipFill>
        <p:spPr>
          <a:xfrm>
            <a:off x="4883025" y="10"/>
            <a:ext cx="7310955" cy="306683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ainting of a military commander on horses&#10;&#10;Description automatically generated">
            <a:extLst>
              <a:ext uri="{FF2B5EF4-FFF2-40B4-BE49-F238E27FC236}">
                <a16:creationId xmlns:a16="http://schemas.microsoft.com/office/drawing/2014/main" id="{B40EB8C2-F33E-E9AF-BD44-6A3788812548}"/>
              </a:ext>
            </a:extLst>
          </p:cNvPr>
          <p:cNvPicPr>
            <a:picLocks noChangeAspect="1"/>
          </p:cNvPicPr>
          <p:nvPr/>
        </p:nvPicPr>
        <p:blipFill rotWithShape="1">
          <a:blip r:embed="rId4"/>
          <a:srcRect t="20689" r="-2" b="955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B53EE35-1891-19D4-18F2-61C23BD5BACD}"/>
              </a:ext>
            </a:extLst>
          </p:cNvPr>
          <p:cNvSpPr>
            <a:spLocks noGrp="1"/>
          </p:cNvSpPr>
          <p:nvPr>
            <p:ph type="title"/>
          </p:nvPr>
        </p:nvSpPr>
        <p:spPr>
          <a:xfrm>
            <a:off x="448056" y="859536"/>
            <a:ext cx="4832802" cy="1243584"/>
          </a:xfrm>
        </p:spPr>
        <p:txBody>
          <a:bodyPr>
            <a:normAutofit/>
          </a:bodyPr>
          <a:lstStyle/>
          <a:p>
            <a:r>
              <a:rPr lang="en-US" sz="3400" b="1" i="1"/>
              <a:t>"It is all over."</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57A7C7C-1580-21F0-67FD-9809924DB13E}"/>
              </a:ext>
            </a:extLst>
          </p:cNvPr>
          <p:cNvSpPr>
            <a:spLocks noGrp="1"/>
          </p:cNvSpPr>
          <p:nvPr>
            <p:ph idx="1"/>
          </p:nvPr>
        </p:nvSpPr>
        <p:spPr>
          <a:xfrm>
            <a:off x="448056" y="2512611"/>
            <a:ext cx="4832803" cy="3664351"/>
          </a:xfrm>
        </p:spPr>
        <p:txBody>
          <a:bodyPr vert="horz" lIns="91440" tIns="45720" rIns="91440" bIns="45720" rtlCol="0" anchor="t">
            <a:normAutofit/>
          </a:bodyPr>
          <a:lstStyle/>
          <a:p>
            <a:r>
              <a:rPr lang="en-US" sz="2000" b="0" dirty="0">
                <a:ea typeface="+mn-lt"/>
                <a:cs typeface="+mn-lt"/>
              </a:rPr>
              <a:t>On March 5, 1782, Parliament passed a bill authorizing the government to make peace with America</a:t>
            </a:r>
            <a:endParaRPr lang="en-US" sz="2000" dirty="0">
              <a:ea typeface="+mn-lt"/>
              <a:cs typeface="+mn-lt"/>
            </a:endParaRPr>
          </a:p>
          <a:p>
            <a:r>
              <a:rPr lang="en-US" sz="2000" b="0" dirty="0">
                <a:ea typeface="+mn-lt"/>
                <a:cs typeface="+mn-lt"/>
              </a:rPr>
              <a:t>Two more years of diplomacy to formally secure American independence</a:t>
            </a:r>
            <a:endParaRPr lang="en-US" sz="2000" dirty="0">
              <a:ea typeface="+mn-lt"/>
              <a:cs typeface="+mn-lt"/>
            </a:endParaRPr>
          </a:p>
          <a:p>
            <a:r>
              <a:rPr lang="en-US" sz="2000" b="0" dirty="0">
                <a:ea typeface="+mn-lt"/>
                <a:cs typeface="+mn-lt"/>
              </a:rPr>
              <a:t>Treaty of Paris ended the Revolution on September 3, 1783</a:t>
            </a:r>
          </a:p>
          <a:p>
            <a:r>
              <a:rPr lang="en-US" sz="2000" b="0" dirty="0">
                <a:ea typeface="+mn-lt"/>
                <a:cs typeface="+mn-lt"/>
              </a:rPr>
              <a:t>War was won with the British defeat at Yorktown</a:t>
            </a:r>
            <a:endParaRPr lang="en-US" sz="2000" dirty="0"/>
          </a:p>
          <a:p>
            <a:endParaRPr lang="en-US" sz="2000"/>
          </a:p>
          <a:p>
            <a:endParaRPr lang="en-US" sz="2000"/>
          </a:p>
        </p:txBody>
      </p:sp>
    </p:spTree>
    <p:extLst>
      <p:ext uri="{BB962C8B-B14F-4D97-AF65-F5344CB8AC3E}">
        <p14:creationId xmlns:p14="http://schemas.microsoft.com/office/powerpoint/2010/main" val="150627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picture containing text, old, posing, group&#10;&#10;Description automatically generated">
            <a:extLst>
              <a:ext uri="{FF2B5EF4-FFF2-40B4-BE49-F238E27FC236}">
                <a16:creationId xmlns:a16="http://schemas.microsoft.com/office/drawing/2014/main" id="{12D3D80E-A086-E60E-F2AF-5F490A2C6BF4}"/>
              </a:ext>
            </a:extLst>
          </p:cNvPr>
          <p:cNvPicPr>
            <a:picLocks noChangeAspect="1"/>
          </p:cNvPicPr>
          <p:nvPr/>
        </p:nvPicPr>
        <p:blipFill rotWithShape="1">
          <a:blip r:embed="rId4">
            <a:alphaModFix amt="60000"/>
          </a:blip>
          <a:srcRect r="13333" b="-1"/>
          <a:stretch/>
        </p:blipFill>
        <p:spPr>
          <a:xfrm>
            <a:off x="-1" y="10"/>
            <a:ext cx="12192001" cy="6857990"/>
          </a:xfrm>
          <a:prstGeom prst="rect">
            <a:avLst/>
          </a:prstGeom>
        </p:spPr>
      </p:pic>
      <p:sp>
        <p:nvSpPr>
          <p:cNvPr id="2" name="Title 1">
            <a:extLst>
              <a:ext uri="{FF2B5EF4-FFF2-40B4-BE49-F238E27FC236}">
                <a16:creationId xmlns:a16="http://schemas.microsoft.com/office/drawing/2014/main" id="{3233FF36-22F0-88A6-ED6F-20477136BE03}"/>
              </a:ext>
            </a:extLst>
          </p:cNvPr>
          <p:cNvSpPr>
            <a:spLocks noGrp="1"/>
          </p:cNvSpPr>
          <p:nvPr>
            <p:ph type="title"/>
          </p:nvPr>
        </p:nvSpPr>
        <p:spPr>
          <a:xfrm>
            <a:off x="838199" y="-1036791"/>
            <a:ext cx="9503692" cy="3519165"/>
          </a:xfrm>
        </p:spPr>
        <p:txBody>
          <a:bodyPr>
            <a:normAutofit/>
          </a:bodyPr>
          <a:lstStyle/>
          <a:p>
            <a:r>
              <a:rPr lang="en-US" dirty="0">
                <a:solidFill>
                  <a:srgbClr val="FFFFFF"/>
                </a:solidFill>
              </a:rPr>
              <a:t>Decisive Moments Lead to Victory</a:t>
            </a:r>
            <a:endParaRPr lang="en-US" dirty="0"/>
          </a:p>
        </p:txBody>
      </p:sp>
      <p:sp>
        <p:nvSpPr>
          <p:cNvPr id="3" name="Content Placeholder 2">
            <a:extLst>
              <a:ext uri="{FF2B5EF4-FFF2-40B4-BE49-F238E27FC236}">
                <a16:creationId xmlns:a16="http://schemas.microsoft.com/office/drawing/2014/main" id="{F3621476-A6D2-FDC5-30C1-4D19DF5E0AC0}"/>
              </a:ext>
            </a:extLst>
          </p:cNvPr>
          <p:cNvSpPr>
            <a:spLocks noGrp="1"/>
          </p:cNvSpPr>
          <p:nvPr>
            <p:ph idx="1"/>
          </p:nvPr>
        </p:nvSpPr>
        <p:spPr>
          <a:xfrm>
            <a:off x="528085" y="1036967"/>
            <a:ext cx="11526566" cy="3060410"/>
          </a:xfrm>
        </p:spPr>
        <p:txBody>
          <a:bodyPr vert="horz" lIns="91440" tIns="45720" rIns="91440" bIns="45720" rtlCol="0" anchor="ctr">
            <a:normAutofit/>
          </a:bodyPr>
          <a:lstStyle/>
          <a:p>
            <a:r>
              <a:rPr lang="en-US" sz="3200" b="0" dirty="0">
                <a:solidFill>
                  <a:srgbClr val="FFFFFF"/>
                </a:solidFill>
              </a:rPr>
              <a:t>The battles at Camden, King's Mountain, Cowpens, Guilford Courthouse, and Yorktown are among "decisive moments" in the southern campaigns of the American Revolution. </a:t>
            </a:r>
            <a:endParaRPr lang="en-US" dirty="0"/>
          </a:p>
          <a:p>
            <a:endParaRPr lang="en-US" sz="2000">
              <a:solidFill>
                <a:srgbClr val="FFFFFF"/>
              </a:solidFill>
            </a:endParaRPr>
          </a:p>
          <a:p>
            <a:pPr>
              <a:buNone/>
            </a:pPr>
            <a:endParaRPr lang="en-US" sz="2000" i="1">
              <a:solidFill>
                <a:srgbClr val="C00000"/>
              </a:solidFill>
            </a:endParaRPr>
          </a:p>
        </p:txBody>
      </p:sp>
      <p:sp>
        <p:nvSpPr>
          <p:cNvPr id="6" name="TextBox 5">
            <a:extLst>
              <a:ext uri="{FF2B5EF4-FFF2-40B4-BE49-F238E27FC236}">
                <a16:creationId xmlns:a16="http://schemas.microsoft.com/office/drawing/2014/main" id="{17F240B4-7FCC-82BF-1CE9-BDC05993CE4A}"/>
              </a:ext>
            </a:extLst>
          </p:cNvPr>
          <p:cNvSpPr txBox="1"/>
          <p:nvPr/>
        </p:nvSpPr>
        <p:spPr>
          <a:xfrm>
            <a:off x="1494146" y="4817264"/>
            <a:ext cx="902170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dirty="0">
                <a:solidFill>
                  <a:schemeClr val="bg1"/>
                </a:solidFill>
              </a:rPr>
              <a:t>What made these battles "decisive moments?"</a:t>
            </a:r>
          </a:p>
          <a:p>
            <a:pPr algn="l"/>
            <a:endParaRPr lang="en-US"/>
          </a:p>
        </p:txBody>
      </p:sp>
    </p:spTree>
    <p:extLst>
      <p:ext uri="{BB962C8B-B14F-4D97-AF65-F5344CB8AC3E}">
        <p14:creationId xmlns:p14="http://schemas.microsoft.com/office/powerpoint/2010/main" val="213841754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018-5956-41FE-B7D9-98951350A65F}"/>
              </a:ext>
            </a:extLst>
          </p:cNvPr>
          <p:cNvSpPr>
            <a:spLocks noGrp="1"/>
          </p:cNvSpPr>
          <p:nvPr>
            <p:ph type="title"/>
          </p:nvPr>
        </p:nvSpPr>
        <p:spPr/>
        <p:txBody>
          <a:bodyPr/>
          <a:lstStyle/>
          <a:p>
            <a:r>
              <a:rPr lang="en-US"/>
              <a:t>Special Thanks</a:t>
            </a:r>
          </a:p>
        </p:txBody>
      </p:sp>
      <p:sp>
        <p:nvSpPr>
          <p:cNvPr id="3" name="Content Placeholder 2">
            <a:extLst>
              <a:ext uri="{FF2B5EF4-FFF2-40B4-BE49-F238E27FC236}">
                <a16:creationId xmlns:a16="http://schemas.microsoft.com/office/drawing/2014/main" id="{09CD5DA5-8694-4458-9C2C-FA0F6C4B268F}"/>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t>Thank you to historical artist Don Troiani for allowing American Battlefield Trust to share his artwork for educational purposes. </a:t>
            </a:r>
          </a:p>
          <a:p>
            <a:pPr marL="0" indent="0">
              <a:buNone/>
            </a:pPr>
            <a:endParaRPr lang="en-US"/>
          </a:p>
          <a:p>
            <a:pPr marL="0" indent="0">
              <a:buNone/>
            </a:pPr>
            <a:r>
              <a:rPr lang="en-US" dirty="0"/>
              <a:t>In the order that they appeared in this PowerPoint:</a:t>
            </a:r>
          </a:p>
          <a:p>
            <a:pPr marL="0" indent="0">
              <a:buNone/>
            </a:pPr>
            <a:r>
              <a:rPr lang="en-US" dirty="0"/>
              <a:t>"Yorktown-lined soldier" (Slide 2)</a:t>
            </a:r>
          </a:p>
          <a:p>
            <a:pPr marL="0" indent="0">
              <a:buNone/>
            </a:pPr>
            <a:r>
              <a:rPr lang="en-US" dirty="0"/>
              <a:t>"Cowpens-Marylanders overrun British" (Slide 7)</a:t>
            </a:r>
          </a:p>
          <a:p>
            <a:pPr marL="0" indent="0">
              <a:buNone/>
            </a:pPr>
            <a:r>
              <a:rPr lang="en-US" dirty="0"/>
              <a:t>"Guildford Courthouse- Dragoons vs British Foot Guards" (Slide 12)</a:t>
            </a:r>
          </a:p>
          <a:p>
            <a:pPr marL="0" indent="0">
              <a:buNone/>
            </a:pPr>
            <a:r>
              <a:rPr lang="en-US" dirty="0"/>
              <a:t>"Yorktown Siege-George Washington" (Slide 13)</a:t>
            </a:r>
          </a:p>
          <a:p>
            <a:pPr marL="0" indent="0">
              <a:buNone/>
            </a:pPr>
            <a:endParaRPr lang="en-US" dirty="0"/>
          </a:p>
          <a:p>
            <a:pPr marL="0" indent="0">
              <a:buNone/>
            </a:pPr>
            <a:endParaRPr lang="en-US"/>
          </a:p>
          <a:p>
            <a:pPr marL="0" indent="0">
              <a:buNone/>
            </a:pPr>
            <a:endParaRPr lang="en-US"/>
          </a:p>
        </p:txBody>
      </p:sp>
    </p:spTree>
    <p:extLst>
      <p:ext uri="{BB962C8B-B14F-4D97-AF65-F5344CB8AC3E}">
        <p14:creationId xmlns:p14="http://schemas.microsoft.com/office/powerpoint/2010/main" val="17944079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ED63FFBF-88D9-1AA8-30C5-D3288C9A32B4}"/>
              </a:ext>
            </a:extLst>
          </p:cNvPr>
          <p:cNvPicPr>
            <a:picLocks noChangeAspect="1"/>
          </p:cNvPicPr>
          <p:nvPr/>
        </p:nvPicPr>
        <p:blipFill rotWithShape="1">
          <a:blip r:embed="rId3"/>
          <a:srcRect t="1624" b="5401"/>
          <a:stretch/>
        </p:blipFill>
        <p:spPr>
          <a:xfrm>
            <a:off x="-1243" y="664"/>
            <a:ext cx="12196354" cy="6864216"/>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FE78985F-2706-A8F2-EB3C-8FA896AECD05}"/>
              </a:ext>
            </a:extLst>
          </p:cNvPr>
          <p:cNvSpPr>
            <a:spLocks noGrp="1"/>
          </p:cNvSpPr>
          <p:nvPr>
            <p:ph type="title"/>
          </p:nvPr>
        </p:nvSpPr>
        <p:spPr>
          <a:xfrm>
            <a:off x="5801709" y="3159719"/>
            <a:ext cx="5552090" cy="1336081"/>
          </a:xfrm>
        </p:spPr>
        <p:txBody>
          <a:bodyPr anchor="b">
            <a:normAutofit/>
          </a:bodyPr>
          <a:lstStyle/>
          <a:p>
            <a:r>
              <a:rPr lang="en-US"/>
              <a:t>Essential Question</a:t>
            </a:r>
          </a:p>
        </p:txBody>
      </p:sp>
      <p:sp>
        <p:nvSpPr>
          <p:cNvPr id="3" name="Content Placeholder 2">
            <a:extLst>
              <a:ext uri="{FF2B5EF4-FFF2-40B4-BE49-F238E27FC236}">
                <a16:creationId xmlns:a16="http://schemas.microsoft.com/office/drawing/2014/main" id="{9675575E-3B3D-AB29-F18A-7929B3DFADCA}"/>
              </a:ext>
            </a:extLst>
          </p:cNvPr>
          <p:cNvSpPr>
            <a:spLocks noGrp="1"/>
          </p:cNvSpPr>
          <p:nvPr>
            <p:ph idx="1"/>
          </p:nvPr>
        </p:nvSpPr>
        <p:spPr>
          <a:xfrm>
            <a:off x="5255057" y="4572000"/>
            <a:ext cx="6098741" cy="2194477"/>
          </a:xfrm>
        </p:spPr>
        <p:txBody>
          <a:bodyPr vert="horz" lIns="91440" tIns="45720" rIns="91440" bIns="45720" rtlCol="0" anchor="t">
            <a:noAutofit/>
          </a:bodyPr>
          <a:lstStyle/>
          <a:p>
            <a:pPr marL="0" indent="0" algn="ctr">
              <a:buNone/>
            </a:pPr>
            <a:r>
              <a:rPr lang="en-US" i="1" dirty="0">
                <a:solidFill>
                  <a:schemeClr val="accent1"/>
                </a:solidFill>
                <a:ea typeface="+mn-lt"/>
                <a:cs typeface="+mn-lt"/>
              </a:rPr>
              <a:t>What were some important battles of the Southern Campaign and how did they shape America's fight for independence?</a:t>
            </a:r>
            <a:endParaRPr lang="en-US" i="1">
              <a:solidFill>
                <a:schemeClr val="accent1"/>
              </a:solidFill>
            </a:endParaRPr>
          </a:p>
        </p:txBody>
      </p:sp>
      <p:sp>
        <p:nvSpPr>
          <p:cNvPr id="6" name="TextBox 5">
            <a:extLst>
              <a:ext uri="{FF2B5EF4-FFF2-40B4-BE49-F238E27FC236}">
                <a16:creationId xmlns:a16="http://schemas.microsoft.com/office/drawing/2014/main" id="{5F1392D9-8BF9-1152-3413-6D4A285C3619}"/>
              </a:ext>
            </a:extLst>
          </p:cNvPr>
          <p:cNvSpPr txBox="1"/>
          <p:nvPr/>
        </p:nvSpPr>
        <p:spPr>
          <a:xfrm>
            <a:off x="149303" y="6332120"/>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369243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8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military commander on horses&#10;&#10;Description automatically generated">
            <a:extLst>
              <a:ext uri="{FF2B5EF4-FFF2-40B4-BE49-F238E27FC236}">
                <a16:creationId xmlns:a16="http://schemas.microsoft.com/office/drawing/2014/main" id="{7AC699A0-8574-93E8-D32C-BFD20908B5CD}"/>
              </a:ext>
            </a:extLst>
          </p:cNvPr>
          <p:cNvPicPr>
            <a:picLocks noChangeAspect="1"/>
          </p:cNvPicPr>
          <p:nvPr/>
        </p:nvPicPr>
        <p:blipFill rotWithShape="1">
          <a:blip r:embed="rId3"/>
          <a:srcRect t="13603" b="117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13A738-1E7B-3F38-9E09-EC5E40AB87CB}"/>
              </a:ext>
            </a:extLst>
          </p:cNvPr>
          <p:cNvSpPr/>
          <p:nvPr/>
        </p:nvSpPr>
        <p:spPr>
          <a:xfrm>
            <a:off x="1378512" y="5141206"/>
            <a:ext cx="3345351" cy="16573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ea typeface="+mn-lt"/>
                <a:cs typeface="+mn-lt"/>
              </a:rPr>
              <a:t>decisive:</a:t>
            </a:r>
          </a:p>
          <a:p>
            <a:pPr algn="ctr"/>
            <a:r>
              <a:rPr lang="en-US" dirty="0">
                <a:ea typeface="+mn-lt"/>
                <a:cs typeface="+mn-lt"/>
              </a:rPr>
              <a:t>having the power or quality of deciding; putting an end to controversy; crucial or most important</a:t>
            </a:r>
            <a:endParaRPr lang="en-US" dirty="0"/>
          </a:p>
        </p:txBody>
      </p:sp>
      <p:sp>
        <p:nvSpPr>
          <p:cNvPr id="10" name="Rectangle 9">
            <a:extLst>
              <a:ext uri="{FF2B5EF4-FFF2-40B4-BE49-F238E27FC236}">
                <a16:creationId xmlns:a16="http://schemas.microsoft.com/office/drawing/2014/main" id="{809F4DDF-71D4-C7FF-1A7E-4A687CFF1D48}"/>
              </a:ext>
            </a:extLst>
          </p:cNvPr>
          <p:cNvSpPr/>
          <p:nvPr/>
        </p:nvSpPr>
        <p:spPr>
          <a:xfrm>
            <a:off x="6245616" y="5145735"/>
            <a:ext cx="5548543" cy="1479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rPr>
              <a:t>What do you think a "decisive moment" in war might look like?</a:t>
            </a:r>
            <a:endParaRPr lang="en-US" sz="2800" dirty="0">
              <a:solidFill>
                <a:schemeClr val="bg1"/>
              </a:solidFill>
            </a:endParaRPr>
          </a:p>
        </p:txBody>
      </p:sp>
    </p:spTree>
    <p:extLst>
      <p:ext uri="{BB962C8B-B14F-4D97-AF65-F5344CB8AC3E}">
        <p14:creationId xmlns:p14="http://schemas.microsoft.com/office/powerpoint/2010/main" val="1393825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D496-592A-33C7-CE37-A3F000712F9F}"/>
              </a:ext>
            </a:extLst>
          </p:cNvPr>
          <p:cNvSpPr>
            <a:spLocks noGrp="1"/>
          </p:cNvSpPr>
          <p:nvPr>
            <p:ph type="title"/>
          </p:nvPr>
        </p:nvSpPr>
        <p:spPr/>
        <p:txBody>
          <a:bodyPr/>
          <a:lstStyle/>
          <a:p>
            <a:pPr algn="ctr"/>
            <a:r>
              <a:rPr lang="en-US" dirty="0"/>
              <a:t>Notable People</a:t>
            </a:r>
            <a:endParaRPr lang="en-US"/>
          </a:p>
        </p:txBody>
      </p:sp>
      <p:sp>
        <p:nvSpPr>
          <p:cNvPr id="6" name="Title 1">
            <a:extLst>
              <a:ext uri="{FF2B5EF4-FFF2-40B4-BE49-F238E27FC236}">
                <a16:creationId xmlns:a16="http://schemas.microsoft.com/office/drawing/2014/main" id="{D64E2FD9-B5C2-E3E1-0EDF-3C553DCBEDEB}"/>
              </a:ext>
            </a:extLst>
          </p:cNvPr>
          <p:cNvSpPr txBox="1">
            <a:spLocks/>
          </p:cNvSpPr>
          <p:nvPr/>
        </p:nvSpPr>
        <p:spPr>
          <a:xfrm>
            <a:off x="3239733" y="440120"/>
            <a:ext cx="3932237" cy="1600200"/>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ea typeface="+mn-lt"/>
                <a:cs typeface="+mn-lt"/>
              </a:rPr>
              <a:t>Nathanael Greene</a:t>
            </a:r>
            <a:endParaRPr lang="en-US" sz="2600"/>
          </a:p>
        </p:txBody>
      </p:sp>
      <p:sp>
        <p:nvSpPr>
          <p:cNvPr id="8" name="Title 1">
            <a:extLst>
              <a:ext uri="{FF2B5EF4-FFF2-40B4-BE49-F238E27FC236}">
                <a16:creationId xmlns:a16="http://schemas.microsoft.com/office/drawing/2014/main" id="{2C7DD4E5-0ADE-2727-777C-393D24423525}"/>
              </a:ext>
            </a:extLst>
          </p:cNvPr>
          <p:cNvSpPr txBox="1">
            <a:spLocks/>
          </p:cNvSpPr>
          <p:nvPr/>
        </p:nvSpPr>
        <p:spPr>
          <a:xfrm>
            <a:off x="72482" y="1431306"/>
            <a:ext cx="3932237" cy="65129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t>Charles Cornwallis</a:t>
            </a:r>
          </a:p>
        </p:txBody>
      </p:sp>
      <p:pic>
        <p:nvPicPr>
          <p:cNvPr id="3" name="Picture 6" descr="A painting of a person in a uniform&#10;&#10;Description automatically generated">
            <a:extLst>
              <a:ext uri="{FF2B5EF4-FFF2-40B4-BE49-F238E27FC236}">
                <a16:creationId xmlns:a16="http://schemas.microsoft.com/office/drawing/2014/main" id="{39B36158-F9FC-FF31-3FB1-41DB63B5BEF3}"/>
              </a:ext>
            </a:extLst>
          </p:cNvPr>
          <p:cNvPicPr>
            <a:picLocks noChangeAspect="1"/>
          </p:cNvPicPr>
          <p:nvPr/>
        </p:nvPicPr>
        <p:blipFill rotWithShape="1">
          <a:blip r:embed="rId3"/>
          <a:srcRect t="73" r="2305"/>
          <a:stretch/>
        </p:blipFill>
        <p:spPr>
          <a:xfrm>
            <a:off x="199922" y="2079053"/>
            <a:ext cx="2617693" cy="3395871"/>
          </a:xfrm>
          <a:prstGeom prst="rect">
            <a:avLst/>
          </a:prstGeom>
          <a:ln w="28575">
            <a:solidFill>
              <a:srgbClr val="C00000"/>
            </a:solidFill>
          </a:ln>
        </p:spPr>
      </p:pic>
      <p:pic>
        <p:nvPicPr>
          <p:cNvPr id="4" name="Picture 8" descr="A painting of a person in a military uniform&#10;&#10;Description automatically generated">
            <a:extLst>
              <a:ext uri="{FF2B5EF4-FFF2-40B4-BE49-F238E27FC236}">
                <a16:creationId xmlns:a16="http://schemas.microsoft.com/office/drawing/2014/main" id="{CB91430C-022A-C673-E9A6-4C2B9F1769DD}"/>
              </a:ext>
            </a:extLst>
          </p:cNvPr>
          <p:cNvPicPr>
            <a:picLocks noChangeAspect="1"/>
          </p:cNvPicPr>
          <p:nvPr/>
        </p:nvPicPr>
        <p:blipFill>
          <a:blip r:embed="rId4"/>
          <a:stretch>
            <a:fillRect/>
          </a:stretch>
        </p:blipFill>
        <p:spPr>
          <a:xfrm>
            <a:off x="3236410" y="2080936"/>
            <a:ext cx="2425070" cy="3510279"/>
          </a:xfrm>
          <a:prstGeom prst="rect">
            <a:avLst/>
          </a:prstGeom>
          <a:ln w="28575">
            <a:solidFill>
              <a:srgbClr val="C00000"/>
            </a:solidFill>
          </a:ln>
        </p:spPr>
      </p:pic>
      <p:sp>
        <p:nvSpPr>
          <p:cNvPr id="5" name="Title 1">
            <a:extLst>
              <a:ext uri="{FF2B5EF4-FFF2-40B4-BE49-F238E27FC236}">
                <a16:creationId xmlns:a16="http://schemas.microsoft.com/office/drawing/2014/main" id="{DA814DBA-2C4C-947E-C1DF-5CF7CD698BC3}"/>
              </a:ext>
            </a:extLst>
          </p:cNvPr>
          <p:cNvSpPr txBox="1">
            <a:spLocks/>
          </p:cNvSpPr>
          <p:nvPr/>
        </p:nvSpPr>
        <p:spPr>
          <a:xfrm>
            <a:off x="6302934" y="1365210"/>
            <a:ext cx="3932237" cy="65129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t>Horatio Gates</a:t>
            </a:r>
          </a:p>
        </p:txBody>
      </p:sp>
      <p:sp>
        <p:nvSpPr>
          <p:cNvPr id="7" name="Title 1">
            <a:extLst>
              <a:ext uri="{FF2B5EF4-FFF2-40B4-BE49-F238E27FC236}">
                <a16:creationId xmlns:a16="http://schemas.microsoft.com/office/drawing/2014/main" id="{E6B2FEB2-DF89-8B4D-B2A2-A9E7A62A54EF}"/>
              </a:ext>
            </a:extLst>
          </p:cNvPr>
          <p:cNvSpPr txBox="1">
            <a:spLocks/>
          </p:cNvSpPr>
          <p:nvPr/>
        </p:nvSpPr>
        <p:spPr>
          <a:xfrm>
            <a:off x="9385220" y="1386776"/>
            <a:ext cx="3932237" cy="65129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t>Jorge Farragut</a:t>
            </a:r>
          </a:p>
        </p:txBody>
      </p:sp>
      <p:pic>
        <p:nvPicPr>
          <p:cNvPr id="9" name="Picture 8" descr="A portrait of a person in a military uniform&#10;&#10;Description automatically generated">
            <a:extLst>
              <a:ext uri="{FF2B5EF4-FFF2-40B4-BE49-F238E27FC236}">
                <a16:creationId xmlns:a16="http://schemas.microsoft.com/office/drawing/2014/main" id="{8CE55918-DB79-440B-BF44-B21E45B2B82A}"/>
              </a:ext>
            </a:extLst>
          </p:cNvPr>
          <p:cNvPicPr>
            <a:picLocks noChangeAspect="1"/>
          </p:cNvPicPr>
          <p:nvPr/>
        </p:nvPicPr>
        <p:blipFill>
          <a:blip r:embed="rId5"/>
          <a:stretch>
            <a:fillRect/>
          </a:stretch>
        </p:blipFill>
        <p:spPr>
          <a:xfrm>
            <a:off x="6083060" y="2079777"/>
            <a:ext cx="2649748" cy="3395745"/>
          </a:xfrm>
          <a:prstGeom prst="rect">
            <a:avLst/>
          </a:prstGeom>
          <a:ln w="28575">
            <a:solidFill>
              <a:srgbClr val="C00000"/>
            </a:solidFill>
          </a:ln>
        </p:spPr>
      </p:pic>
      <p:pic>
        <p:nvPicPr>
          <p:cNvPr id="10" name="Picture 9" descr="A portrait of a person in a military uniform&#10;&#10;Description automatically generated">
            <a:extLst>
              <a:ext uri="{FF2B5EF4-FFF2-40B4-BE49-F238E27FC236}">
                <a16:creationId xmlns:a16="http://schemas.microsoft.com/office/drawing/2014/main" id="{9350E2D5-513E-1768-E2E0-3E40D25B5AC0}"/>
              </a:ext>
            </a:extLst>
          </p:cNvPr>
          <p:cNvPicPr>
            <a:picLocks noChangeAspect="1"/>
          </p:cNvPicPr>
          <p:nvPr/>
        </p:nvPicPr>
        <p:blipFill>
          <a:blip r:embed="rId6"/>
          <a:stretch>
            <a:fillRect/>
          </a:stretch>
        </p:blipFill>
        <p:spPr>
          <a:xfrm>
            <a:off x="9138249" y="2077989"/>
            <a:ext cx="2865407" cy="3464022"/>
          </a:xfrm>
          <a:prstGeom prst="rect">
            <a:avLst/>
          </a:prstGeom>
          <a:ln w="28575">
            <a:solidFill>
              <a:srgbClr val="C00000"/>
            </a:solidFill>
          </a:ln>
        </p:spPr>
      </p:pic>
    </p:spTree>
    <p:extLst>
      <p:ext uri="{BB962C8B-B14F-4D97-AF65-F5344CB8AC3E}">
        <p14:creationId xmlns:p14="http://schemas.microsoft.com/office/powerpoint/2010/main" val="143895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p of the state of virginia&#10;&#10;Description automatically generated">
            <a:extLst>
              <a:ext uri="{FF2B5EF4-FFF2-40B4-BE49-F238E27FC236}">
                <a16:creationId xmlns:a16="http://schemas.microsoft.com/office/drawing/2014/main" id="{2CB4BB4B-4F4A-F68D-F699-F24858BD8FA6}"/>
              </a:ext>
            </a:extLst>
          </p:cNvPr>
          <p:cNvPicPr>
            <a:picLocks noChangeAspect="1"/>
          </p:cNvPicPr>
          <p:nvPr/>
        </p:nvPicPr>
        <p:blipFill rotWithShape="1">
          <a:blip r:embed="rId4"/>
          <a:srcRect l="12518" r="9934"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0E11A2-7AD1-834C-641C-71BF10A4E0E1}"/>
              </a:ext>
            </a:extLst>
          </p:cNvPr>
          <p:cNvSpPr>
            <a:spLocks noGrp="1"/>
          </p:cNvSpPr>
          <p:nvPr>
            <p:ph type="title"/>
          </p:nvPr>
        </p:nvSpPr>
        <p:spPr>
          <a:xfrm>
            <a:off x="7531610" y="-180785"/>
            <a:ext cx="3822189" cy="1899912"/>
          </a:xfrm>
        </p:spPr>
        <p:txBody>
          <a:bodyPr>
            <a:normAutofit/>
          </a:bodyPr>
          <a:lstStyle/>
          <a:p>
            <a:r>
              <a:rPr lang="en-US" sz="4000"/>
              <a:t>Southern Focus</a:t>
            </a:r>
          </a:p>
        </p:txBody>
      </p:sp>
      <p:sp>
        <p:nvSpPr>
          <p:cNvPr id="3" name="Content Placeholder 2">
            <a:extLst>
              <a:ext uri="{FF2B5EF4-FFF2-40B4-BE49-F238E27FC236}">
                <a16:creationId xmlns:a16="http://schemas.microsoft.com/office/drawing/2014/main" id="{FD918E5A-909D-E067-4FCE-35FCD5D2BB92}"/>
              </a:ext>
            </a:extLst>
          </p:cNvPr>
          <p:cNvSpPr>
            <a:spLocks noGrp="1"/>
          </p:cNvSpPr>
          <p:nvPr>
            <p:ph idx="1"/>
          </p:nvPr>
        </p:nvSpPr>
        <p:spPr>
          <a:xfrm>
            <a:off x="6940208" y="1167580"/>
            <a:ext cx="5255202" cy="3742762"/>
          </a:xfrm>
        </p:spPr>
        <p:txBody>
          <a:bodyPr vert="horz" lIns="91440" tIns="45720" rIns="91440" bIns="45720" rtlCol="0" anchor="t">
            <a:noAutofit/>
          </a:bodyPr>
          <a:lstStyle/>
          <a:p>
            <a:r>
              <a:rPr lang="en-US" sz="2000" b="0" dirty="0">
                <a:ea typeface="+mn-lt"/>
                <a:cs typeface="+mn-lt"/>
              </a:rPr>
              <a:t>Stalemate gripped the North </a:t>
            </a:r>
            <a:endParaRPr lang="en-US" sz="2000"/>
          </a:p>
          <a:p>
            <a:r>
              <a:rPr lang="en-US" sz="2000" b="0" dirty="0">
                <a:ea typeface="+mn-lt"/>
                <a:cs typeface="+mn-lt"/>
              </a:rPr>
              <a:t>By the end of 1778, British concentrate efforts in southern colonies </a:t>
            </a:r>
            <a:endParaRPr lang="en-US" sz="2000"/>
          </a:p>
          <a:p>
            <a:r>
              <a:rPr lang="en-US" sz="2000" b="0" dirty="0">
                <a:ea typeface="+mn-lt"/>
                <a:cs typeface="+mn-lt"/>
              </a:rPr>
              <a:t>Cash crops in the South a valuable resource to keep in the British empire. </a:t>
            </a:r>
            <a:endParaRPr lang="en-US" sz="2000"/>
          </a:p>
          <a:p>
            <a:r>
              <a:rPr lang="en-US" sz="2000" b="0" dirty="0">
                <a:ea typeface="+mn-lt"/>
                <a:cs typeface="+mn-lt"/>
              </a:rPr>
              <a:t>By securing the South, British hoped to cut the colonies in two </a:t>
            </a:r>
            <a:endParaRPr lang="en-US" sz="2000"/>
          </a:p>
          <a:p>
            <a:pPr lvl="1"/>
            <a:r>
              <a:rPr lang="en-US" sz="2000" b="0" dirty="0">
                <a:solidFill>
                  <a:schemeClr val="tx1"/>
                </a:solidFill>
                <a:ea typeface="+mn-lt"/>
                <a:cs typeface="+mn-lt"/>
              </a:rPr>
              <a:t>Leave the </a:t>
            </a:r>
            <a:r>
              <a:rPr lang="en-US" sz="2000" dirty="0">
                <a:solidFill>
                  <a:schemeClr val="tx1"/>
                </a:solidFill>
                <a:ea typeface="+mn-lt"/>
                <a:cs typeface="+mn-lt"/>
              </a:rPr>
              <a:t>North</a:t>
            </a:r>
            <a:r>
              <a:rPr lang="en-US" sz="2000" b="0" dirty="0">
                <a:solidFill>
                  <a:schemeClr val="tx1"/>
                </a:solidFill>
                <a:ea typeface="+mn-lt"/>
                <a:cs typeface="+mn-lt"/>
              </a:rPr>
              <a:t>, control the prosperous </a:t>
            </a:r>
            <a:r>
              <a:rPr lang="en-US" sz="2000" dirty="0">
                <a:solidFill>
                  <a:schemeClr val="tx1"/>
                </a:solidFill>
                <a:ea typeface="+mn-lt"/>
                <a:cs typeface="+mn-lt"/>
              </a:rPr>
              <a:t>South</a:t>
            </a:r>
            <a:r>
              <a:rPr lang="en-US" sz="2000" b="0" dirty="0">
                <a:solidFill>
                  <a:schemeClr val="tx1"/>
                </a:solidFill>
                <a:ea typeface="+mn-lt"/>
                <a:cs typeface="+mn-lt"/>
              </a:rPr>
              <a:t> </a:t>
            </a:r>
            <a:endParaRPr lang="en-US" sz="2000" b="0">
              <a:solidFill>
                <a:schemeClr val="tx1"/>
              </a:solidFill>
            </a:endParaRPr>
          </a:p>
          <a:p>
            <a:r>
              <a:rPr lang="en-US" sz="2000" b="0" dirty="0">
                <a:ea typeface="+mn-lt"/>
                <a:cs typeface="+mn-lt"/>
              </a:rPr>
              <a:t>British southern victories</a:t>
            </a:r>
          </a:p>
          <a:p>
            <a:pPr lvl="1"/>
            <a:r>
              <a:rPr lang="en-US" sz="2000" dirty="0">
                <a:solidFill>
                  <a:schemeClr val="tx1"/>
                </a:solidFill>
                <a:ea typeface="+mn-lt"/>
                <a:cs typeface="+mn-lt"/>
              </a:rPr>
              <a:t>Captured </a:t>
            </a:r>
            <a:r>
              <a:rPr lang="en-US" sz="2000" dirty="0">
                <a:solidFill>
                  <a:srgbClr val="C00000"/>
                </a:solidFill>
                <a:ea typeface="+mn-lt"/>
                <a:cs typeface="+mn-lt"/>
              </a:rPr>
              <a:t>Savannah, Georgia (December 1778)</a:t>
            </a:r>
          </a:p>
          <a:p>
            <a:pPr lvl="1"/>
            <a:r>
              <a:rPr lang="en-US" sz="2000" dirty="0">
                <a:solidFill>
                  <a:schemeClr val="tx1"/>
                </a:solidFill>
                <a:ea typeface="+mn-lt"/>
                <a:cs typeface="+mn-lt"/>
              </a:rPr>
              <a:t>Victories in 1779 at </a:t>
            </a:r>
            <a:r>
              <a:rPr lang="en-US" sz="2000" dirty="0">
                <a:solidFill>
                  <a:srgbClr val="C00000"/>
                </a:solidFill>
                <a:ea typeface="+mn-lt"/>
                <a:cs typeface="+mn-lt"/>
              </a:rPr>
              <a:t>Briar Creek</a:t>
            </a:r>
            <a:r>
              <a:rPr lang="en-US" sz="2000" dirty="0">
                <a:solidFill>
                  <a:schemeClr val="tx1"/>
                </a:solidFill>
                <a:ea typeface="+mn-lt"/>
                <a:cs typeface="+mn-lt"/>
              </a:rPr>
              <a:t>, </a:t>
            </a:r>
            <a:r>
              <a:rPr lang="en-US" sz="2000" dirty="0">
                <a:solidFill>
                  <a:srgbClr val="C00000"/>
                </a:solidFill>
                <a:ea typeface="+mn-lt"/>
                <a:cs typeface="+mn-lt"/>
              </a:rPr>
              <a:t>Stono Ferry</a:t>
            </a:r>
            <a:endParaRPr lang="en-US" sz="2000">
              <a:solidFill>
                <a:srgbClr val="C00000"/>
              </a:solidFill>
            </a:endParaRPr>
          </a:p>
        </p:txBody>
      </p:sp>
    </p:spTree>
    <p:extLst>
      <p:ext uri="{BB962C8B-B14F-4D97-AF65-F5344CB8AC3E}">
        <p14:creationId xmlns:p14="http://schemas.microsoft.com/office/powerpoint/2010/main" val="394221398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511C3-9BAE-5900-76D4-B1777A446FC5}"/>
              </a:ext>
            </a:extLst>
          </p:cNvPr>
          <p:cNvSpPr>
            <a:spLocks noGrp="1"/>
          </p:cNvSpPr>
          <p:nvPr>
            <p:ph type="title"/>
          </p:nvPr>
        </p:nvSpPr>
        <p:spPr>
          <a:xfrm>
            <a:off x="421641" y="-92075"/>
            <a:ext cx="5251316" cy="1807305"/>
          </a:xfrm>
        </p:spPr>
        <p:txBody>
          <a:bodyPr>
            <a:normAutofit/>
          </a:bodyPr>
          <a:lstStyle/>
          <a:p>
            <a:r>
              <a:rPr lang="en-US" dirty="0"/>
              <a:t>Patriot Struggles</a:t>
            </a:r>
          </a:p>
        </p:txBody>
      </p:sp>
      <p:sp>
        <p:nvSpPr>
          <p:cNvPr id="3" name="Content Placeholder 2">
            <a:extLst>
              <a:ext uri="{FF2B5EF4-FFF2-40B4-BE49-F238E27FC236}">
                <a16:creationId xmlns:a16="http://schemas.microsoft.com/office/drawing/2014/main" id="{9CA4685F-99FB-E9AE-E304-C053DF8FBB64}"/>
              </a:ext>
            </a:extLst>
          </p:cNvPr>
          <p:cNvSpPr>
            <a:spLocks noGrp="1"/>
          </p:cNvSpPr>
          <p:nvPr>
            <p:ph idx="1"/>
          </p:nvPr>
        </p:nvSpPr>
        <p:spPr>
          <a:xfrm>
            <a:off x="106680" y="1307137"/>
            <a:ext cx="6285861" cy="3843666"/>
          </a:xfrm>
        </p:spPr>
        <p:txBody>
          <a:bodyPr vert="horz" lIns="91440" tIns="45720" rIns="91440" bIns="45720" rtlCol="0" anchor="t">
            <a:normAutofit fontScale="92500" lnSpcReduction="20000"/>
          </a:bodyPr>
          <a:lstStyle/>
          <a:p>
            <a:r>
              <a:rPr lang="en-US" sz="2400" b="0" dirty="0">
                <a:ea typeface="+mn-lt"/>
                <a:cs typeface="+mn-lt"/>
              </a:rPr>
              <a:t>British tried to capture try Charleston, South Carolina again </a:t>
            </a:r>
            <a:endParaRPr lang="en-US" sz="2400" dirty="0"/>
          </a:p>
          <a:p>
            <a:r>
              <a:rPr lang="en-US" sz="2400" b="0" dirty="0">
                <a:ea typeface="+mn-lt"/>
                <a:cs typeface="+mn-lt"/>
              </a:rPr>
              <a:t>By April 1780, the British had laid siege and the city surrendered on May 12</a:t>
            </a:r>
            <a:endParaRPr lang="en-US" sz="2400">
              <a:ea typeface="+mn-lt"/>
              <a:cs typeface="+mn-lt"/>
            </a:endParaRPr>
          </a:p>
          <a:p>
            <a:pPr lvl="1"/>
            <a:r>
              <a:rPr lang="en-US" dirty="0">
                <a:solidFill>
                  <a:schemeClr val="tx1"/>
                </a:solidFill>
                <a:ea typeface="+mn-lt"/>
                <a:cs typeface="+mn-lt"/>
              </a:rPr>
              <a:t>Largest</a:t>
            </a:r>
            <a:r>
              <a:rPr lang="en-US" b="0" dirty="0">
                <a:solidFill>
                  <a:schemeClr val="tx1"/>
                </a:solidFill>
                <a:ea typeface="+mn-lt"/>
                <a:cs typeface="+mn-lt"/>
              </a:rPr>
              <a:t> American surrender in the war </a:t>
            </a:r>
            <a:endParaRPr lang="en-US">
              <a:solidFill>
                <a:schemeClr val="tx1"/>
              </a:solidFill>
            </a:endParaRPr>
          </a:p>
          <a:p>
            <a:r>
              <a:rPr lang="en-US" sz="2400" b="0" dirty="0">
                <a:solidFill>
                  <a:srgbClr val="C00000"/>
                </a:solidFill>
                <a:ea typeface="+mn-lt"/>
                <a:cs typeface="+mn-lt"/>
              </a:rPr>
              <a:t>Colonel Banastre Tarleton – British commander with a reputation for harsh tactics</a:t>
            </a:r>
            <a:endParaRPr lang="en-US" sz="2400" dirty="0">
              <a:solidFill>
                <a:srgbClr val="C00000"/>
              </a:solidFill>
            </a:endParaRPr>
          </a:p>
          <a:p>
            <a:r>
              <a:rPr lang="en-US" sz="2400" b="0" dirty="0">
                <a:ea typeface="+mn-lt"/>
                <a:cs typeface="+mn-lt"/>
              </a:rPr>
              <a:t>Continental Army command structure in tatters in the South after surrender at Charleston</a:t>
            </a:r>
            <a:endParaRPr lang="en-US" sz="2400" dirty="0"/>
          </a:p>
          <a:p>
            <a:r>
              <a:rPr lang="en-US" sz="2400" b="0" dirty="0"/>
              <a:t>Patriots had no regular army in the south, just motivated patriot militias </a:t>
            </a:r>
            <a:endParaRPr lang="en-US" sz="2400"/>
          </a:p>
        </p:txBody>
      </p:sp>
      <p:pic>
        <p:nvPicPr>
          <p:cNvPr id="7" name="Picture 7" descr="A painting of a person on a horse&#10;&#10;Description automatically generated">
            <a:extLst>
              <a:ext uri="{FF2B5EF4-FFF2-40B4-BE49-F238E27FC236}">
                <a16:creationId xmlns:a16="http://schemas.microsoft.com/office/drawing/2014/main" id="{DCD6BCB6-04F8-4826-FBE3-AEEB13EFD1AE}"/>
              </a:ext>
            </a:extLst>
          </p:cNvPr>
          <p:cNvPicPr>
            <a:picLocks noChangeAspect="1"/>
          </p:cNvPicPr>
          <p:nvPr/>
        </p:nvPicPr>
        <p:blipFill rotWithShape="1">
          <a:blip r:embed="rId4"/>
          <a:srcRect t="10244" b="1902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Rectangle 7">
            <a:extLst>
              <a:ext uri="{FF2B5EF4-FFF2-40B4-BE49-F238E27FC236}">
                <a16:creationId xmlns:a16="http://schemas.microsoft.com/office/drawing/2014/main" id="{574ACE82-EC03-8C18-1FFE-50C7DB60AAA3}"/>
              </a:ext>
            </a:extLst>
          </p:cNvPr>
          <p:cNvSpPr/>
          <p:nvPr/>
        </p:nvSpPr>
        <p:spPr>
          <a:xfrm>
            <a:off x="2208089" y="5025708"/>
            <a:ext cx="3345351" cy="16573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ea typeface="+mn-lt"/>
                <a:cs typeface="+mn-lt"/>
              </a:rPr>
              <a:t>militia:</a:t>
            </a:r>
          </a:p>
          <a:p>
            <a:pPr algn="ctr"/>
            <a:r>
              <a:rPr lang="en-US" dirty="0">
                <a:ea typeface="+mn-lt"/>
                <a:cs typeface="+mn-lt"/>
              </a:rPr>
              <a:t>Militia frequently came and went as they pleased with no set length of service unlike State Troops or the Continental Army. </a:t>
            </a:r>
            <a:endParaRPr lang="en-US" dirty="0"/>
          </a:p>
        </p:txBody>
      </p:sp>
    </p:spTree>
    <p:extLst>
      <p:ext uri="{BB962C8B-B14F-4D97-AF65-F5344CB8AC3E}">
        <p14:creationId xmlns:p14="http://schemas.microsoft.com/office/powerpoint/2010/main" val="108000791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group of people in military uniforms&#10;&#10;Description automatically generated">
            <a:extLst>
              <a:ext uri="{FF2B5EF4-FFF2-40B4-BE49-F238E27FC236}">
                <a16:creationId xmlns:a16="http://schemas.microsoft.com/office/drawing/2014/main" id="{6FD031E3-270A-BD4D-F7F8-51D4F21B21C6}"/>
              </a:ext>
            </a:extLst>
          </p:cNvPr>
          <p:cNvPicPr>
            <a:picLocks noChangeAspect="1"/>
          </p:cNvPicPr>
          <p:nvPr/>
        </p:nvPicPr>
        <p:blipFill rotWithShape="1">
          <a:blip r:embed="rId4"/>
          <a:srcRect l="3322" r="332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E5660-E52E-BCC6-6B89-DA09B72A0A33}"/>
              </a:ext>
            </a:extLst>
          </p:cNvPr>
          <p:cNvSpPr>
            <a:spLocks noGrp="1"/>
          </p:cNvSpPr>
          <p:nvPr>
            <p:ph type="title"/>
          </p:nvPr>
        </p:nvSpPr>
        <p:spPr>
          <a:xfrm>
            <a:off x="7612640" y="-439623"/>
            <a:ext cx="4608769" cy="1899912"/>
          </a:xfrm>
        </p:spPr>
        <p:txBody>
          <a:bodyPr>
            <a:normAutofit/>
          </a:bodyPr>
          <a:lstStyle/>
          <a:p>
            <a:pPr algn="ctr"/>
            <a:r>
              <a:rPr lang="en-US" sz="4000" dirty="0"/>
              <a:t>Camden</a:t>
            </a:r>
          </a:p>
        </p:txBody>
      </p:sp>
      <p:sp>
        <p:nvSpPr>
          <p:cNvPr id="3" name="Content Placeholder 2">
            <a:extLst>
              <a:ext uri="{FF2B5EF4-FFF2-40B4-BE49-F238E27FC236}">
                <a16:creationId xmlns:a16="http://schemas.microsoft.com/office/drawing/2014/main" id="{39D03010-1F68-3FCB-DD3B-762927008D9B}"/>
              </a:ext>
            </a:extLst>
          </p:cNvPr>
          <p:cNvSpPr>
            <a:spLocks noGrp="1"/>
          </p:cNvSpPr>
          <p:nvPr>
            <p:ph idx="1"/>
          </p:nvPr>
        </p:nvSpPr>
        <p:spPr>
          <a:xfrm>
            <a:off x="7400697" y="1196795"/>
            <a:ext cx="4732149" cy="2751423"/>
          </a:xfrm>
        </p:spPr>
        <p:txBody>
          <a:bodyPr vert="horz" lIns="91440" tIns="45720" rIns="91440" bIns="45720" rtlCol="0" anchor="t">
            <a:normAutofit fontScale="85000" lnSpcReduction="10000"/>
          </a:bodyPr>
          <a:lstStyle/>
          <a:p>
            <a:r>
              <a:rPr lang="en-US" sz="1900" b="0" dirty="0">
                <a:solidFill>
                  <a:schemeClr val="accent1"/>
                </a:solidFill>
                <a:ea typeface="+mn-lt"/>
                <a:cs typeface="+mn-lt"/>
              </a:rPr>
              <a:t>Lord Cornwallis</a:t>
            </a:r>
            <a:r>
              <a:rPr lang="en-US" sz="1900" b="0" dirty="0">
                <a:ea typeface="+mn-lt"/>
                <a:cs typeface="+mn-lt"/>
              </a:rPr>
              <a:t> led the British advanced inland through South Carolina. </a:t>
            </a:r>
            <a:endParaRPr lang="en-US" sz="1900" b="0" dirty="0"/>
          </a:p>
          <a:p>
            <a:r>
              <a:rPr lang="en-US" sz="1900" b="0" dirty="0">
                <a:ea typeface="+mn-lt"/>
                <a:cs typeface="+mn-lt"/>
              </a:rPr>
              <a:t>American soldiers arrived with </a:t>
            </a:r>
            <a:r>
              <a:rPr lang="en-US" sz="1900" b="0" dirty="0">
                <a:solidFill>
                  <a:schemeClr val="accent1"/>
                </a:solidFill>
                <a:ea typeface="+mn-lt"/>
                <a:cs typeface="+mn-lt"/>
              </a:rPr>
              <a:t>General Horatio</a:t>
            </a:r>
            <a:r>
              <a:rPr lang="en-US" sz="1900" b="0" dirty="0">
                <a:solidFill>
                  <a:srgbClr val="FF0000"/>
                </a:solidFill>
                <a:ea typeface="+mn-lt"/>
                <a:cs typeface="+mn-lt"/>
              </a:rPr>
              <a:t> Gates</a:t>
            </a:r>
            <a:r>
              <a:rPr lang="en-US" sz="1900" b="0" dirty="0">
                <a:ea typeface="+mn-lt"/>
                <a:cs typeface="+mn-lt"/>
              </a:rPr>
              <a:t> to oppose the movement.</a:t>
            </a:r>
          </a:p>
          <a:p>
            <a:r>
              <a:rPr lang="en-US" sz="1900" b="0" dirty="0">
                <a:ea typeface="+mn-lt"/>
                <a:cs typeface="+mn-lt"/>
              </a:rPr>
              <a:t>The Battle of Camden ended in an </a:t>
            </a:r>
            <a:r>
              <a:rPr lang="en-US" sz="1900" b="0" dirty="0">
                <a:solidFill>
                  <a:schemeClr val="accent1"/>
                </a:solidFill>
                <a:ea typeface="+mn-lt"/>
                <a:cs typeface="+mn-lt"/>
              </a:rPr>
              <a:t>American defeat</a:t>
            </a:r>
            <a:r>
              <a:rPr lang="en-US" sz="1900" b="0" dirty="0">
                <a:ea typeface="+mn-lt"/>
                <a:cs typeface="+mn-lt"/>
              </a:rPr>
              <a:t> and opened the route for the British to advance to North Carolina.</a:t>
            </a:r>
          </a:p>
          <a:p>
            <a:r>
              <a:rPr lang="en-US" sz="1900" b="0" dirty="0">
                <a:ea typeface="+mn-lt"/>
                <a:cs typeface="+mn-lt"/>
              </a:rPr>
              <a:t>The British established a series of supply bases throughout South Carolina </a:t>
            </a:r>
          </a:p>
          <a:p>
            <a:r>
              <a:rPr lang="en-US" sz="1900" b="0" dirty="0">
                <a:ea typeface="+mn-lt"/>
                <a:cs typeface="+mn-lt"/>
              </a:rPr>
              <a:t>George Washington sent General Nathanael Greene to replace General Gates</a:t>
            </a:r>
          </a:p>
          <a:p>
            <a:endParaRPr lang="en-US" sz="1900" b="0" dirty="0">
              <a:highlight>
                <a:srgbClr val="FFFF00"/>
              </a:highlight>
            </a:endParaRPr>
          </a:p>
          <a:p>
            <a:pPr marL="0" indent="0">
              <a:buNone/>
            </a:pPr>
            <a:endParaRPr lang="en-US" sz="1900" b="0" dirty="0">
              <a:highlight>
                <a:srgbClr val="FFFF00"/>
              </a:highlight>
            </a:endParaRPr>
          </a:p>
        </p:txBody>
      </p:sp>
      <p:sp>
        <p:nvSpPr>
          <p:cNvPr id="8" name="TextBox 7">
            <a:extLst>
              <a:ext uri="{FF2B5EF4-FFF2-40B4-BE49-F238E27FC236}">
                <a16:creationId xmlns:a16="http://schemas.microsoft.com/office/drawing/2014/main" id="{D6CC8F3C-FE20-7238-3BAD-7299066D7214}"/>
              </a:ext>
            </a:extLst>
          </p:cNvPr>
          <p:cNvSpPr txBox="1"/>
          <p:nvPr/>
        </p:nvSpPr>
        <p:spPr>
          <a:xfrm>
            <a:off x="8576907" y="776935"/>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August 16, 1780</a:t>
            </a:r>
            <a:endParaRPr lang="en-US" dirty="0"/>
          </a:p>
        </p:txBody>
      </p:sp>
      <p:pic>
        <p:nvPicPr>
          <p:cNvPr id="4" name="Picture 4" descr="A blue and red pie chart&#10;&#10;Description automatically generated">
            <a:extLst>
              <a:ext uri="{FF2B5EF4-FFF2-40B4-BE49-F238E27FC236}">
                <a16:creationId xmlns:a16="http://schemas.microsoft.com/office/drawing/2014/main" id="{03CC0CE0-258B-7C12-4E36-9C89880FDC3C}"/>
              </a:ext>
            </a:extLst>
          </p:cNvPr>
          <p:cNvPicPr>
            <a:picLocks noChangeAspect="1"/>
          </p:cNvPicPr>
          <p:nvPr/>
        </p:nvPicPr>
        <p:blipFill>
          <a:blip r:embed="rId5"/>
          <a:stretch>
            <a:fillRect/>
          </a:stretch>
        </p:blipFill>
        <p:spPr>
          <a:xfrm>
            <a:off x="9020907" y="4078257"/>
            <a:ext cx="1999525" cy="2518882"/>
          </a:xfrm>
          <a:prstGeom prst="rect">
            <a:avLst/>
          </a:prstGeom>
          <a:ln w="28575">
            <a:solidFill>
              <a:srgbClr val="C00000"/>
            </a:solidFill>
          </a:ln>
        </p:spPr>
      </p:pic>
    </p:spTree>
    <p:extLst>
      <p:ext uri="{BB962C8B-B14F-4D97-AF65-F5344CB8AC3E}">
        <p14:creationId xmlns:p14="http://schemas.microsoft.com/office/powerpoint/2010/main" val="396761547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AE7F4-E278-9C00-F0E4-AE8D208EE087}"/>
              </a:ext>
            </a:extLst>
          </p:cNvPr>
          <p:cNvSpPr>
            <a:spLocks noGrp="1"/>
          </p:cNvSpPr>
          <p:nvPr>
            <p:ph type="title"/>
          </p:nvPr>
        </p:nvSpPr>
        <p:spPr>
          <a:xfrm>
            <a:off x="838201" y="365125"/>
            <a:ext cx="5251316" cy="1807305"/>
          </a:xfrm>
        </p:spPr>
        <p:txBody>
          <a:bodyPr>
            <a:normAutofit/>
          </a:bodyPr>
          <a:lstStyle/>
          <a:p>
            <a:r>
              <a:rPr lang="en-US" dirty="0"/>
              <a:t>Changes</a:t>
            </a:r>
          </a:p>
        </p:txBody>
      </p:sp>
      <p:sp>
        <p:nvSpPr>
          <p:cNvPr id="3" name="Content Placeholder 2">
            <a:extLst>
              <a:ext uri="{FF2B5EF4-FFF2-40B4-BE49-F238E27FC236}">
                <a16:creationId xmlns:a16="http://schemas.microsoft.com/office/drawing/2014/main" id="{562E2766-C27A-7EB2-93BC-4E5B1CA716ED}"/>
              </a:ext>
            </a:extLst>
          </p:cNvPr>
          <p:cNvSpPr>
            <a:spLocks noGrp="1"/>
          </p:cNvSpPr>
          <p:nvPr>
            <p:ph idx="1"/>
          </p:nvPr>
        </p:nvSpPr>
        <p:spPr>
          <a:xfrm>
            <a:off x="133709" y="1715071"/>
            <a:ext cx="6086111" cy="3843666"/>
          </a:xfrm>
        </p:spPr>
        <p:txBody>
          <a:bodyPr vert="horz" lIns="91440" tIns="45720" rIns="91440" bIns="45720" rtlCol="0" anchor="t">
            <a:noAutofit/>
          </a:bodyPr>
          <a:lstStyle/>
          <a:p>
            <a:r>
              <a:rPr lang="en-US" b="0" dirty="0"/>
              <a:t>Washington appointed Nathanael Greene to lead of the army in the southern department </a:t>
            </a:r>
          </a:p>
          <a:p>
            <a:r>
              <a:rPr lang="en-US" b="0" dirty="0"/>
              <a:t>Greene sent </a:t>
            </a:r>
            <a:r>
              <a:rPr lang="en-US" b="0" dirty="0">
                <a:solidFill>
                  <a:srgbClr val="C00000"/>
                </a:solidFill>
              </a:rPr>
              <a:t>Daniel Morgan</a:t>
            </a:r>
            <a:r>
              <a:rPr lang="en-US" b="0" dirty="0"/>
              <a:t> west to raise spirits and protect that region</a:t>
            </a:r>
          </a:p>
          <a:p>
            <a:r>
              <a:rPr lang="en-US" b="0" dirty="0"/>
              <a:t>Cornwallis is forced to split the army, sends Tarleton west to protect the </a:t>
            </a:r>
            <a:r>
              <a:rPr lang="en-US" b="0" dirty="0">
                <a:solidFill>
                  <a:srgbClr val="C00000"/>
                </a:solidFill>
              </a:rPr>
              <a:t>Ninety-Six</a:t>
            </a:r>
            <a:r>
              <a:rPr lang="en-US" b="0" dirty="0"/>
              <a:t> district and </a:t>
            </a:r>
            <a:r>
              <a:rPr lang="en-US" b="0" dirty="0">
                <a:solidFill>
                  <a:srgbClr val="C00000"/>
                </a:solidFill>
              </a:rPr>
              <a:t>Star Fort</a:t>
            </a:r>
          </a:p>
        </p:txBody>
      </p:sp>
      <p:pic>
        <p:nvPicPr>
          <p:cNvPr id="7" name="Picture 6" descr="A painting of a person riding a horse&#10;&#10;Description automatically generated">
            <a:extLst>
              <a:ext uri="{FF2B5EF4-FFF2-40B4-BE49-F238E27FC236}">
                <a16:creationId xmlns:a16="http://schemas.microsoft.com/office/drawing/2014/main" id="{B5BE2BF4-7CC1-181E-143D-EE085AA588E7}"/>
              </a:ext>
            </a:extLst>
          </p:cNvPr>
          <p:cNvPicPr>
            <a:picLocks noChangeAspect="1"/>
          </p:cNvPicPr>
          <p:nvPr/>
        </p:nvPicPr>
        <p:blipFill rotWithShape="1">
          <a:blip r:embed="rId4"/>
          <a:srcRect t="434" b="84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4661224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D90604-7CC7-7C10-E6BC-1A1E3DBB6A1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8491F0F-565F-8144-933A-C461A487A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ainting of a group of men fighting in the woods&#10;&#10;Description automatically generated">
            <a:extLst>
              <a:ext uri="{FF2B5EF4-FFF2-40B4-BE49-F238E27FC236}">
                <a16:creationId xmlns:a16="http://schemas.microsoft.com/office/drawing/2014/main" id="{DF38C001-35E4-9074-0531-584FD784EAD4}"/>
              </a:ext>
            </a:extLst>
          </p:cNvPr>
          <p:cNvPicPr>
            <a:picLocks noChangeAspect="1"/>
          </p:cNvPicPr>
          <p:nvPr/>
        </p:nvPicPr>
        <p:blipFill rotWithShape="1">
          <a:blip r:embed="rId3"/>
          <a:srcRect l="26310" r="2466" b="-152"/>
          <a:stretch/>
        </p:blipFill>
        <p:spPr>
          <a:xfrm>
            <a:off x="-156574" y="10"/>
            <a:ext cx="7264282" cy="6858009"/>
          </a:xfrm>
          <a:prstGeom prst="rect">
            <a:avLst/>
          </a:prstGeom>
          <a:ln>
            <a:noFill/>
          </a:ln>
          <a:effectLst>
            <a:softEdge rad="112500"/>
          </a:effectLst>
        </p:spPr>
      </p:pic>
      <p:sp>
        <p:nvSpPr>
          <p:cNvPr id="13" name="Rectangle 12">
            <a:extLst>
              <a:ext uri="{FF2B5EF4-FFF2-40B4-BE49-F238E27FC236}">
                <a16:creationId xmlns:a16="http://schemas.microsoft.com/office/drawing/2014/main" id="{97683F04-0A10-9DE5-F9CA-A15822A50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D6EA93-D3D5-045B-E666-E16DA175B6BC}"/>
              </a:ext>
            </a:extLst>
          </p:cNvPr>
          <p:cNvSpPr>
            <a:spLocks noGrp="1"/>
          </p:cNvSpPr>
          <p:nvPr>
            <p:ph type="title"/>
          </p:nvPr>
        </p:nvSpPr>
        <p:spPr>
          <a:xfrm>
            <a:off x="7612640" y="-470938"/>
            <a:ext cx="4608769" cy="1899912"/>
          </a:xfrm>
        </p:spPr>
        <p:txBody>
          <a:bodyPr>
            <a:normAutofit/>
          </a:bodyPr>
          <a:lstStyle/>
          <a:p>
            <a:r>
              <a:rPr lang="en-US" sz="4000" dirty="0"/>
              <a:t>King's Mountain</a:t>
            </a:r>
          </a:p>
        </p:txBody>
      </p:sp>
      <p:sp>
        <p:nvSpPr>
          <p:cNvPr id="3" name="Content Placeholder 2">
            <a:extLst>
              <a:ext uri="{FF2B5EF4-FFF2-40B4-BE49-F238E27FC236}">
                <a16:creationId xmlns:a16="http://schemas.microsoft.com/office/drawing/2014/main" id="{3B1B975E-1DCB-C060-AAB4-C772C474C6BD}"/>
              </a:ext>
            </a:extLst>
          </p:cNvPr>
          <p:cNvSpPr>
            <a:spLocks noGrp="1"/>
          </p:cNvSpPr>
          <p:nvPr>
            <p:ph idx="1"/>
          </p:nvPr>
        </p:nvSpPr>
        <p:spPr>
          <a:xfrm>
            <a:off x="7150177" y="1175919"/>
            <a:ext cx="4982669" cy="2772299"/>
          </a:xfrm>
        </p:spPr>
        <p:txBody>
          <a:bodyPr vert="horz" lIns="91440" tIns="45720" rIns="91440" bIns="45720" rtlCol="0" anchor="t">
            <a:noAutofit/>
          </a:bodyPr>
          <a:lstStyle/>
          <a:p>
            <a:r>
              <a:rPr lang="en-US" sz="1400" b="0" dirty="0">
                <a:latin typeface="Georgia"/>
                <a:ea typeface="Calibri"/>
                <a:cs typeface="Calibri"/>
              </a:rPr>
              <a:t>Loyalist (British) militias led by </a:t>
            </a:r>
            <a:r>
              <a:rPr lang="en-US" sz="1400" b="0" dirty="0">
                <a:solidFill>
                  <a:schemeClr val="accent1"/>
                </a:solidFill>
                <a:latin typeface="Georgia"/>
                <a:ea typeface="Calibri"/>
                <a:cs typeface="Calibri"/>
              </a:rPr>
              <a:t>Major Patrick Ferguson</a:t>
            </a:r>
            <a:r>
              <a:rPr lang="en-US" sz="1400" b="0" dirty="0">
                <a:latin typeface="Georgia"/>
                <a:ea typeface="Calibri"/>
                <a:cs typeface="Calibri"/>
              </a:rPr>
              <a:t> were supposed to recruit additional volunteers and protect Cornwallis's army as it marched toward North Carolina.</a:t>
            </a:r>
          </a:p>
          <a:p>
            <a:r>
              <a:rPr lang="en-US" sz="1400" b="0" dirty="0">
                <a:solidFill>
                  <a:schemeClr val="accent1"/>
                </a:solidFill>
                <a:latin typeface="Georgia"/>
                <a:ea typeface="Calibri"/>
                <a:cs typeface="Calibri"/>
              </a:rPr>
              <a:t>American "Overmountain men"</a:t>
            </a:r>
            <a:r>
              <a:rPr lang="en-US" sz="1400" b="0" dirty="0">
                <a:latin typeface="Georgia"/>
                <a:ea typeface="Calibri"/>
                <a:cs typeface="Calibri"/>
              </a:rPr>
              <a:t> from the Carolina Backcountry and regions of Tennessee and Kentucky surrounded Ferguson at King's Mountain.</a:t>
            </a:r>
          </a:p>
          <a:p>
            <a:r>
              <a:rPr lang="en-US" sz="1400" b="0" dirty="0">
                <a:latin typeface="Georgia"/>
                <a:ea typeface="Calibri"/>
                <a:cs typeface="Calibri"/>
              </a:rPr>
              <a:t>Ferguson was killed, and 8 loyalists were hanged. </a:t>
            </a:r>
          </a:p>
          <a:p>
            <a:r>
              <a:rPr lang="en-US" sz="1400" b="0" dirty="0">
                <a:solidFill>
                  <a:schemeClr val="accent1"/>
                </a:solidFill>
                <a:ea typeface="+mn-lt"/>
                <a:cs typeface="+mn-lt"/>
              </a:rPr>
              <a:t>American victory</a:t>
            </a:r>
            <a:r>
              <a:rPr lang="en-US" sz="1400" b="0" dirty="0">
                <a:ea typeface="+mn-lt"/>
                <a:cs typeface="+mn-lt"/>
              </a:rPr>
              <a:t> at King's Mountain delayed the British invasion of North Carolina and proved that the British did not have guaranteed support in the South. </a:t>
            </a:r>
            <a:endParaRPr lang="en-US" sz="1400" b="0" dirty="0"/>
          </a:p>
          <a:p>
            <a:r>
              <a:rPr lang="en-US" sz="1400" b="0" dirty="0"/>
              <a:t>Thomas Jefferson called this battle "The turn of the tide of success"</a:t>
            </a:r>
          </a:p>
          <a:p>
            <a:pPr marL="0" indent="0">
              <a:buNone/>
            </a:pPr>
            <a:endParaRPr lang="en-US" sz="1900" b="0" dirty="0">
              <a:highlight>
                <a:srgbClr val="FFFF00"/>
              </a:highlight>
            </a:endParaRPr>
          </a:p>
        </p:txBody>
      </p:sp>
      <p:sp>
        <p:nvSpPr>
          <p:cNvPr id="8" name="TextBox 7">
            <a:extLst>
              <a:ext uri="{FF2B5EF4-FFF2-40B4-BE49-F238E27FC236}">
                <a16:creationId xmlns:a16="http://schemas.microsoft.com/office/drawing/2014/main" id="{E0449D31-E19D-8BCE-DA04-7C3C46A9281F}"/>
              </a:ext>
            </a:extLst>
          </p:cNvPr>
          <p:cNvSpPr txBox="1"/>
          <p:nvPr/>
        </p:nvSpPr>
        <p:spPr>
          <a:xfrm>
            <a:off x="8096743" y="797812"/>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October 7, 1780</a:t>
            </a:r>
            <a:endParaRPr lang="en-US" dirty="0"/>
          </a:p>
        </p:txBody>
      </p:sp>
      <p:pic>
        <p:nvPicPr>
          <p:cNvPr id="4" name="Picture 4" descr="A comparison of a pie chart&#10;&#10;Description automatically generated">
            <a:extLst>
              <a:ext uri="{FF2B5EF4-FFF2-40B4-BE49-F238E27FC236}">
                <a16:creationId xmlns:a16="http://schemas.microsoft.com/office/drawing/2014/main" id="{30C97653-376E-63A7-AFDA-40C1D766B6B1}"/>
              </a:ext>
            </a:extLst>
          </p:cNvPr>
          <p:cNvPicPr>
            <a:picLocks noChangeAspect="1"/>
          </p:cNvPicPr>
          <p:nvPr/>
        </p:nvPicPr>
        <p:blipFill>
          <a:blip r:embed="rId4"/>
          <a:stretch>
            <a:fillRect/>
          </a:stretch>
        </p:blipFill>
        <p:spPr>
          <a:xfrm>
            <a:off x="8655565" y="4069925"/>
            <a:ext cx="1874265" cy="2399848"/>
          </a:xfrm>
          <a:prstGeom prst="rect">
            <a:avLst/>
          </a:prstGeom>
          <a:ln w="28575">
            <a:solidFill>
              <a:srgbClr val="C00000"/>
            </a:solidFill>
          </a:ln>
        </p:spPr>
      </p:pic>
      <p:sp>
        <p:nvSpPr>
          <p:cNvPr id="5" name="TextBox 4">
            <a:extLst>
              <a:ext uri="{FF2B5EF4-FFF2-40B4-BE49-F238E27FC236}">
                <a16:creationId xmlns:a16="http://schemas.microsoft.com/office/drawing/2014/main" id="{67A1605D-71B9-719F-0D2E-616FEB348A08}"/>
              </a:ext>
            </a:extLst>
          </p:cNvPr>
          <p:cNvSpPr txBox="1"/>
          <p:nvPr/>
        </p:nvSpPr>
        <p:spPr>
          <a:xfrm>
            <a:off x="149303" y="6332120"/>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11531308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155BFD-7E55-47AD-B927-B45B0D6BB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A1B51F-2F06-419D-83B9-03571C01F157}">
  <ds:schemaRefs>
    <ds:schemaRef ds:uri="http://schemas.microsoft.com/office/2006/metadata/properties"/>
    <ds:schemaRef ds:uri="http://schemas.microsoft.com/office/infopath/2007/PartnerControls"/>
    <ds:schemaRef ds:uri="99639bad-cfa9-4ce6-b936-580a309075cc"/>
    <ds:schemaRef ds:uri="962a2ba3-4e85-4590-8cac-33237e5999cc"/>
  </ds:schemaRefs>
</ds:datastoreItem>
</file>

<file path=customXml/itemProps3.xml><?xml version="1.0" encoding="utf-8"?>
<ds:datastoreItem xmlns:ds="http://schemas.openxmlformats.org/officeDocument/2006/customXml" ds:itemID="{1EA2F71D-0CAD-4A67-83D8-3E11A1B2C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20</Slides>
  <Notes>17</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Office Theme</vt:lpstr>
      <vt:lpstr>Southern Campaigns: Decisive Moments</vt:lpstr>
      <vt:lpstr>Essential Question</vt:lpstr>
      <vt:lpstr>PowerPoint Presentation</vt:lpstr>
      <vt:lpstr>Notable People</vt:lpstr>
      <vt:lpstr>Southern Focus</vt:lpstr>
      <vt:lpstr>Patriot Struggles</vt:lpstr>
      <vt:lpstr>Camden</vt:lpstr>
      <vt:lpstr>Changes</vt:lpstr>
      <vt:lpstr>King's Mountain</vt:lpstr>
      <vt:lpstr>Cowpens</vt:lpstr>
      <vt:lpstr>PowerPoint Presentation</vt:lpstr>
      <vt:lpstr>Race to the Dan River</vt:lpstr>
      <vt:lpstr>Guilford Courthouse</vt:lpstr>
      <vt:lpstr>PowerPoint Presentation</vt:lpstr>
      <vt:lpstr>Yorktown</vt:lpstr>
      <vt:lpstr>PowerPoint Presentation</vt:lpstr>
      <vt:lpstr>"It is all over."</vt:lpstr>
      <vt:lpstr>Decisive Moments Lead to Victory</vt:lpstr>
      <vt:lpstr>Special 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1682</cp:revision>
  <dcterms:created xsi:type="dcterms:W3CDTF">2023-08-04T16:39:16Z</dcterms:created>
  <dcterms:modified xsi:type="dcterms:W3CDTF">2024-01-11T16:54:43Z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0x0101001968FF4A6ED4174B9CA6630ED60B7B10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{"FileActivityType":"9","FileActivityTimeStamp":"2023-08-10T20:48:53.887Z","FileActivityUsersOnPage":[{"DisplayName":"Cady Barterian","Id":"cbarterian@battlefields.org"}],"FileActivityNavigationId":null}</vt:lpwstr>
  </property>
  <property fmtid="{D5CDD505-2E9C-101B-9397-08002B2CF9AE}" pid="9" name="TriggerFlowInfo">
    <vt:lpwstr/>
  </property>
</Properties>
</file>