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0"/>
  </p:notesMasterIdLst>
  <p:sldIdLst>
    <p:sldId id="256" r:id="rId5"/>
    <p:sldId id="941" r:id="rId6"/>
    <p:sldId id="951" r:id="rId7"/>
    <p:sldId id="938" r:id="rId8"/>
    <p:sldId id="963" r:id="rId9"/>
    <p:sldId id="965" r:id="rId10"/>
    <p:sldId id="966" r:id="rId11"/>
    <p:sldId id="950" r:id="rId12"/>
    <p:sldId id="947" r:id="rId13"/>
    <p:sldId id="954" r:id="rId14"/>
    <p:sldId id="964" r:id="rId15"/>
    <p:sldId id="959" r:id="rId16"/>
    <p:sldId id="960" r:id="rId17"/>
    <p:sldId id="955" r:id="rId18"/>
    <p:sldId id="92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opher White" initials="KW" lastIdx="2" clrIdx="0">
    <p:extLst>
      <p:ext uri="{19B8F6BF-5375-455C-9EA6-DF929625EA0E}">
        <p15:presenceInfo xmlns:p15="http://schemas.microsoft.com/office/powerpoint/2012/main" userId="S::kWhite@civilwar.org::a4023de2-8562-49cd-ab15-dfde532063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0078D9-5D8A-8F2F-1CC3-A92BA7AF2062}" v="42" dt="2024-01-16T22:34:27.7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46C150-A611-4028-9291-C7282160212D}" type="doc">
      <dgm:prSet loTypeId="urn:microsoft.com/office/officeart/2005/8/layout/hierarchy1" loCatId="hierarchy" qsTypeId="urn:microsoft.com/office/officeart/2005/8/quickstyle/simple2" qsCatId="simple" csTypeId="urn:microsoft.com/office/officeart/2005/8/colors/colorful2" csCatId="colorful" phldr="1"/>
      <dgm:spPr/>
      <dgm:t>
        <a:bodyPr/>
        <a:lstStyle/>
        <a:p>
          <a:endParaRPr lang="en-US"/>
        </a:p>
      </dgm:t>
    </dgm:pt>
    <dgm:pt modelId="{06BFC8D5-6CAF-46E6-A891-17BC5115A66F}">
      <dgm:prSet phldr="0"/>
      <dgm:spPr/>
      <dgm:t>
        <a:bodyPr/>
        <a:lstStyle/>
        <a:p>
          <a:pPr rtl="0"/>
          <a:r>
            <a:rPr lang="en-US" dirty="0">
              <a:solidFill>
                <a:schemeClr val="tx1"/>
              </a:solidFill>
              <a:latin typeface="Georgia"/>
              <a:cs typeface="Arial"/>
            </a:rPr>
            <a:t>"</a:t>
          </a:r>
          <a:r>
            <a:rPr lang="en-US" dirty="0">
              <a:solidFill>
                <a:schemeClr val="tx1"/>
              </a:solidFill>
              <a:latin typeface="Georgia"/>
            </a:rPr>
            <a:t>For every... sheet or piece of paper, on which shall be... written or printed... in America, a stamp duty of three pence. "</a:t>
          </a:r>
          <a:endParaRPr lang="en-US" dirty="0">
            <a:solidFill>
              <a:schemeClr val="tx1"/>
            </a:solidFill>
          </a:endParaRPr>
        </a:p>
      </dgm:t>
    </dgm:pt>
    <dgm:pt modelId="{9DC3A372-48EB-49C5-B243-1D2BE0FAE175}" type="parTrans" cxnId="{C1112FA6-18D8-414A-8FAE-AEC9D36E449E}">
      <dgm:prSet/>
      <dgm:spPr/>
      <dgm:t>
        <a:bodyPr/>
        <a:lstStyle/>
        <a:p>
          <a:endParaRPr lang="en-US"/>
        </a:p>
      </dgm:t>
    </dgm:pt>
    <dgm:pt modelId="{2D3C8D27-7276-44BE-8FC7-0E3EF6883E0A}" type="sibTrans" cxnId="{C1112FA6-18D8-414A-8FAE-AEC9D36E449E}">
      <dgm:prSet/>
      <dgm:spPr/>
      <dgm:t>
        <a:bodyPr/>
        <a:lstStyle/>
        <a:p>
          <a:endParaRPr lang="en-US"/>
        </a:p>
      </dgm:t>
    </dgm:pt>
    <dgm:pt modelId="{58C77D83-1203-4089-BD4D-D3E6A4018AFF}">
      <dgm:prSet phldr="0"/>
      <dgm:spPr/>
      <dgm:t>
        <a:bodyPr/>
        <a:lstStyle/>
        <a:p>
          <a:pPr rtl="0"/>
          <a:r>
            <a:rPr lang="en-US" b="0" dirty="0">
              <a:solidFill>
                <a:schemeClr val="tx1"/>
              </a:solidFill>
              <a:latin typeface="Georgia"/>
              <a:cs typeface="Arial"/>
            </a:rPr>
            <a:t>"The members of this congress... make the following declarations... respecting the most essential rights and liberties of the colonists, and of the grievances under which they labor, by reason of several late acts of Parliament.</a:t>
          </a:r>
          <a:endParaRPr lang="en-US" dirty="0">
            <a:solidFill>
              <a:schemeClr val="tx1"/>
            </a:solidFill>
          </a:endParaRPr>
        </a:p>
      </dgm:t>
    </dgm:pt>
    <dgm:pt modelId="{2D265F71-A757-487F-B696-ABA76C7AA0B5}" type="parTrans" cxnId="{695A328B-5AEF-4C01-9C2E-F5E7DA3D4754}">
      <dgm:prSet/>
      <dgm:spPr/>
    </dgm:pt>
    <dgm:pt modelId="{C3FDDB59-39B4-4870-8AB9-FED9D60150DD}" type="sibTrans" cxnId="{695A328B-5AEF-4C01-9C2E-F5E7DA3D4754}">
      <dgm:prSet/>
      <dgm:spPr/>
    </dgm:pt>
    <dgm:pt modelId="{4D94F836-D4AF-49BD-B967-4414A15E8B94}">
      <dgm:prSet phldr="0"/>
      <dgm:spPr/>
      <dgm:t>
        <a:bodyPr/>
        <a:lstStyle/>
        <a:p>
          <a:pPr algn="l" rtl="0"/>
          <a:r>
            <a:rPr lang="en-US" b="0" dirty="0">
              <a:solidFill>
                <a:schemeClr val="tx1"/>
              </a:solidFill>
              <a:latin typeface="Georgia"/>
              <a:cs typeface="Arial"/>
            </a:rPr>
            <a:t>"</a:t>
          </a:r>
          <a:r>
            <a:rPr lang="en-US" dirty="0">
              <a:solidFill>
                <a:schemeClr val="tx1"/>
              </a:solidFill>
              <a:latin typeface="Georgia"/>
            </a:rPr>
            <a:t>We hear that the merchants and friends to America in England, were determined to use their utmost endeavours the next session of Parliament, in order to get the stamp act repealed."</a:t>
          </a:r>
        </a:p>
      </dgm:t>
    </dgm:pt>
    <dgm:pt modelId="{DD550FA2-5C20-4EE6-A0EE-F86A0E15B740}" type="parTrans" cxnId="{0B5A6961-2675-4F1C-8C71-833B0852F199}">
      <dgm:prSet/>
      <dgm:spPr/>
    </dgm:pt>
    <dgm:pt modelId="{F941F2B7-BC48-4C72-80E6-01DF0EEE76D6}" type="sibTrans" cxnId="{0B5A6961-2675-4F1C-8C71-833B0852F199}">
      <dgm:prSet/>
      <dgm:spPr/>
    </dgm:pt>
    <dgm:pt modelId="{ECB80955-D0BA-49D0-B5CB-90603B3DF68D}" type="pres">
      <dgm:prSet presAssocID="{9F46C150-A611-4028-9291-C7282160212D}" presName="hierChild1" presStyleCnt="0">
        <dgm:presLayoutVars>
          <dgm:chPref val="1"/>
          <dgm:dir/>
          <dgm:animOne val="branch"/>
          <dgm:animLvl val="lvl"/>
          <dgm:resizeHandles/>
        </dgm:presLayoutVars>
      </dgm:prSet>
      <dgm:spPr/>
    </dgm:pt>
    <dgm:pt modelId="{F4E7FD1B-B4A5-4D80-8032-BD7096DA9D83}" type="pres">
      <dgm:prSet presAssocID="{06BFC8D5-6CAF-46E6-A891-17BC5115A66F}" presName="hierRoot1" presStyleCnt="0"/>
      <dgm:spPr/>
    </dgm:pt>
    <dgm:pt modelId="{0E23DF1C-9F2C-410A-AD68-F6B1CA57DD8B}" type="pres">
      <dgm:prSet presAssocID="{06BFC8D5-6CAF-46E6-A891-17BC5115A66F}" presName="composite" presStyleCnt="0"/>
      <dgm:spPr/>
    </dgm:pt>
    <dgm:pt modelId="{E1239BEC-6523-4B40-88DE-7CDC59CC7E6E}" type="pres">
      <dgm:prSet presAssocID="{06BFC8D5-6CAF-46E6-A891-17BC5115A66F}" presName="background" presStyleLbl="node0" presStyleIdx="0" presStyleCnt="3"/>
      <dgm:spPr/>
    </dgm:pt>
    <dgm:pt modelId="{CA17A2AB-8748-48A2-9E7F-F9553F471AB6}" type="pres">
      <dgm:prSet presAssocID="{06BFC8D5-6CAF-46E6-A891-17BC5115A66F}" presName="text" presStyleLbl="fgAcc0" presStyleIdx="0" presStyleCnt="3">
        <dgm:presLayoutVars>
          <dgm:chPref val="3"/>
        </dgm:presLayoutVars>
      </dgm:prSet>
      <dgm:spPr/>
    </dgm:pt>
    <dgm:pt modelId="{CE40FF8D-E1B3-41BC-89EE-417150AE11B7}" type="pres">
      <dgm:prSet presAssocID="{06BFC8D5-6CAF-46E6-A891-17BC5115A66F}" presName="hierChild2" presStyleCnt="0"/>
      <dgm:spPr/>
    </dgm:pt>
    <dgm:pt modelId="{533BCDF3-8B4F-4E0B-A3AA-A5583F940E6B}" type="pres">
      <dgm:prSet presAssocID="{4D94F836-D4AF-49BD-B967-4414A15E8B94}" presName="hierRoot1" presStyleCnt="0"/>
      <dgm:spPr/>
    </dgm:pt>
    <dgm:pt modelId="{8702E16A-E800-4512-8CCE-7C167C4D0EA9}" type="pres">
      <dgm:prSet presAssocID="{4D94F836-D4AF-49BD-B967-4414A15E8B94}" presName="composite" presStyleCnt="0"/>
      <dgm:spPr/>
    </dgm:pt>
    <dgm:pt modelId="{972ACB09-51B1-4EEB-8A14-458CBB1D9B67}" type="pres">
      <dgm:prSet presAssocID="{4D94F836-D4AF-49BD-B967-4414A15E8B94}" presName="background" presStyleLbl="node0" presStyleIdx="1" presStyleCnt="3"/>
      <dgm:spPr/>
    </dgm:pt>
    <dgm:pt modelId="{6F879DB4-C9E4-4620-9DEE-91455B952772}" type="pres">
      <dgm:prSet presAssocID="{4D94F836-D4AF-49BD-B967-4414A15E8B94}" presName="text" presStyleLbl="fgAcc0" presStyleIdx="1" presStyleCnt="3">
        <dgm:presLayoutVars>
          <dgm:chPref val="3"/>
        </dgm:presLayoutVars>
      </dgm:prSet>
      <dgm:spPr/>
    </dgm:pt>
    <dgm:pt modelId="{C95EFD4A-59D6-4C5B-938E-E5F93212E26D}" type="pres">
      <dgm:prSet presAssocID="{4D94F836-D4AF-49BD-B967-4414A15E8B94}" presName="hierChild2" presStyleCnt="0"/>
      <dgm:spPr/>
    </dgm:pt>
    <dgm:pt modelId="{53925A4F-ED89-4DA9-9B2C-D387758FF2F4}" type="pres">
      <dgm:prSet presAssocID="{58C77D83-1203-4089-BD4D-D3E6A4018AFF}" presName="hierRoot1" presStyleCnt="0"/>
      <dgm:spPr/>
    </dgm:pt>
    <dgm:pt modelId="{FCFA39DD-4094-47D4-8400-05225C2B7512}" type="pres">
      <dgm:prSet presAssocID="{58C77D83-1203-4089-BD4D-D3E6A4018AFF}" presName="composite" presStyleCnt="0"/>
      <dgm:spPr/>
    </dgm:pt>
    <dgm:pt modelId="{B06D4CCA-7B83-407E-98BA-D475344FC70C}" type="pres">
      <dgm:prSet presAssocID="{58C77D83-1203-4089-BD4D-D3E6A4018AFF}" presName="background" presStyleLbl="node0" presStyleIdx="2" presStyleCnt="3"/>
      <dgm:spPr/>
    </dgm:pt>
    <dgm:pt modelId="{22179449-6A65-467E-AF6D-3E3595B8F11C}" type="pres">
      <dgm:prSet presAssocID="{58C77D83-1203-4089-BD4D-D3E6A4018AFF}" presName="text" presStyleLbl="fgAcc0" presStyleIdx="2" presStyleCnt="3">
        <dgm:presLayoutVars>
          <dgm:chPref val="3"/>
        </dgm:presLayoutVars>
      </dgm:prSet>
      <dgm:spPr/>
    </dgm:pt>
    <dgm:pt modelId="{FC59E248-DCBB-4D07-A312-C540DAADB486}" type="pres">
      <dgm:prSet presAssocID="{58C77D83-1203-4089-BD4D-D3E6A4018AFF}" presName="hierChild2" presStyleCnt="0"/>
      <dgm:spPr/>
    </dgm:pt>
  </dgm:ptLst>
  <dgm:cxnLst>
    <dgm:cxn modelId="{6C115708-D303-403A-ABE5-3799F6D8FAF4}" type="presOf" srcId="{06BFC8D5-6CAF-46E6-A891-17BC5115A66F}" destId="{CA17A2AB-8748-48A2-9E7F-F9553F471AB6}" srcOrd="0" destOrd="0" presId="urn:microsoft.com/office/officeart/2005/8/layout/hierarchy1"/>
    <dgm:cxn modelId="{D437325B-7094-407B-BC5A-6F23F19A2EAC}" type="presOf" srcId="{4D94F836-D4AF-49BD-B967-4414A15E8B94}" destId="{6F879DB4-C9E4-4620-9DEE-91455B952772}" srcOrd="0" destOrd="0" presId="urn:microsoft.com/office/officeart/2005/8/layout/hierarchy1"/>
    <dgm:cxn modelId="{0B5A6961-2675-4F1C-8C71-833B0852F199}" srcId="{9F46C150-A611-4028-9291-C7282160212D}" destId="{4D94F836-D4AF-49BD-B967-4414A15E8B94}" srcOrd="1" destOrd="0" parTransId="{DD550FA2-5C20-4EE6-A0EE-F86A0E15B740}" sibTransId="{F941F2B7-BC48-4C72-80E6-01DF0EEE76D6}"/>
    <dgm:cxn modelId="{695A328B-5AEF-4C01-9C2E-F5E7DA3D4754}" srcId="{9F46C150-A611-4028-9291-C7282160212D}" destId="{58C77D83-1203-4089-BD4D-D3E6A4018AFF}" srcOrd="2" destOrd="0" parTransId="{2D265F71-A757-487F-B696-ABA76C7AA0B5}" sibTransId="{C3FDDB59-39B4-4870-8AB9-FED9D60150DD}"/>
    <dgm:cxn modelId="{D26E8390-56D8-4926-A403-125F23CEB586}" type="presOf" srcId="{58C77D83-1203-4089-BD4D-D3E6A4018AFF}" destId="{22179449-6A65-467E-AF6D-3E3595B8F11C}" srcOrd="0" destOrd="0" presId="urn:microsoft.com/office/officeart/2005/8/layout/hierarchy1"/>
    <dgm:cxn modelId="{C1112FA6-18D8-414A-8FAE-AEC9D36E449E}" srcId="{9F46C150-A611-4028-9291-C7282160212D}" destId="{06BFC8D5-6CAF-46E6-A891-17BC5115A66F}" srcOrd="0" destOrd="0" parTransId="{9DC3A372-48EB-49C5-B243-1D2BE0FAE175}" sibTransId="{2D3C8D27-7276-44BE-8FC7-0E3EF6883E0A}"/>
    <dgm:cxn modelId="{00D40ECF-D300-4789-97B8-AD350DE9FAE4}" type="presOf" srcId="{9F46C150-A611-4028-9291-C7282160212D}" destId="{ECB80955-D0BA-49D0-B5CB-90603B3DF68D}" srcOrd="0" destOrd="0" presId="urn:microsoft.com/office/officeart/2005/8/layout/hierarchy1"/>
    <dgm:cxn modelId="{FAD7BDED-EC5A-40A2-BE3D-EB3F8EB092EA}" type="presParOf" srcId="{ECB80955-D0BA-49D0-B5CB-90603B3DF68D}" destId="{F4E7FD1B-B4A5-4D80-8032-BD7096DA9D83}" srcOrd="0" destOrd="0" presId="urn:microsoft.com/office/officeart/2005/8/layout/hierarchy1"/>
    <dgm:cxn modelId="{34C8FABA-71EB-4777-B21B-16618E34017C}" type="presParOf" srcId="{F4E7FD1B-B4A5-4D80-8032-BD7096DA9D83}" destId="{0E23DF1C-9F2C-410A-AD68-F6B1CA57DD8B}" srcOrd="0" destOrd="0" presId="urn:microsoft.com/office/officeart/2005/8/layout/hierarchy1"/>
    <dgm:cxn modelId="{FB3A4A3D-8965-4987-9CD2-6F296E1E6C3A}" type="presParOf" srcId="{0E23DF1C-9F2C-410A-AD68-F6B1CA57DD8B}" destId="{E1239BEC-6523-4B40-88DE-7CDC59CC7E6E}" srcOrd="0" destOrd="0" presId="urn:microsoft.com/office/officeart/2005/8/layout/hierarchy1"/>
    <dgm:cxn modelId="{F7E1B608-4D45-44EE-8E9B-E9C692D591B0}" type="presParOf" srcId="{0E23DF1C-9F2C-410A-AD68-F6B1CA57DD8B}" destId="{CA17A2AB-8748-48A2-9E7F-F9553F471AB6}" srcOrd="1" destOrd="0" presId="urn:microsoft.com/office/officeart/2005/8/layout/hierarchy1"/>
    <dgm:cxn modelId="{F3DB820C-42CF-4B06-8553-094818AE8552}" type="presParOf" srcId="{F4E7FD1B-B4A5-4D80-8032-BD7096DA9D83}" destId="{CE40FF8D-E1B3-41BC-89EE-417150AE11B7}" srcOrd="1" destOrd="0" presId="urn:microsoft.com/office/officeart/2005/8/layout/hierarchy1"/>
    <dgm:cxn modelId="{38CA338B-749E-4598-8ED3-86E902C54BA9}" type="presParOf" srcId="{ECB80955-D0BA-49D0-B5CB-90603B3DF68D}" destId="{533BCDF3-8B4F-4E0B-A3AA-A5583F940E6B}" srcOrd="1" destOrd="0" presId="urn:microsoft.com/office/officeart/2005/8/layout/hierarchy1"/>
    <dgm:cxn modelId="{9A0D77B2-52AE-495B-B921-05368CD3D440}" type="presParOf" srcId="{533BCDF3-8B4F-4E0B-A3AA-A5583F940E6B}" destId="{8702E16A-E800-4512-8CCE-7C167C4D0EA9}" srcOrd="0" destOrd="0" presId="urn:microsoft.com/office/officeart/2005/8/layout/hierarchy1"/>
    <dgm:cxn modelId="{E9A7D1E5-FD52-4717-B1F3-8B34CBAD13CF}" type="presParOf" srcId="{8702E16A-E800-4512-8CCE-7C167C4D0EA9}" destId="{972ACB09-51B1-4EEB-8A14-458CBB1D9B67}" srcOrd="0" destOrd="0" presId="urn:microsoft.com/office/officeart/2005/8/layout/hierarchy1"/>
    <dgm:cxn modelId="{E543C03C-81B6-4156-91FA-CE6CB25313A9}" type="presParOf" srcId="{8702E16A-E800-4512-8CCE-7C167C4D0EA9}" destId="{6F879DB4-C9E4-4620-9DEE-91455B952772}" srcOrd="1" destOrd="0" presId="urn:microsoft.com/office/officeart/2005/8/layout/hierarchy1"/>
    <dgm:cxn modelId="{8E6B4DFA-BFC4-4801-93ED-246B653086D4}" type="presParOf" srcId="{533BCDF3-8B4F-4E0B-A3AA-A5583F940E6B}" destId="{C95EFD4A-59D6-4C5B-938E-E5F93212E26D}" srcOrd="1" destOrd="0" presId="urn:microsoft.com/office/officeart/2005/8/layout/hierarchy1"/>
    <dgm:cxn modelId="{CDE8CB03-2AF5-41DC-A076-410A18B13A49}" type="presParOf" srcId="{ECB80955-D0BA-49D0-B5CB-90603B3DF68D}" destId="{53925A4F-ED89-4DA9-9B2C-D387758FF2F4}" srcOrd="2" destOrd="0" presId="urn:microsoft.com/office/officeart/2005/8/layout/hierarchy1"/>
    <dgm:cxn modelId="{8186C893-7DE0-41DD-8D6B-0F1937E215E0}" type="presParOf" srcId="{53925A4F-ED89-4DA9-9B2C-D387758FF2F4}" destId="{FCFA39DD-4094-47D4-8400-05225C2B7512}" srcOrd="0" destOrd="0" presId="urn:microsoft.com/office/officeart/2005/8/layout/hierarchy1"/>
    <dgm:cxn modelId="{77D3E729-6771-440E-A1FC-9CD360494FDF}" type="presParOf" srcId="{FCFA39DD-4094-47D4-8400-05225C2B7512}" destId="{B06D4CCA-7B83-407E-98BA-D475344FC70C}" srcOrd="0" destOrd="0" presId="urn:microsoft.com/office/officeart/2005/8/layout/hierarchy1"/>
    <dgm:cxn modelId="{267CDFFE-9055-4095-B677-A443B69B10F2}" type="presParOf" srcId="{FCFA39DD-4094-47D4-8400-05225C2B7512}" destId="{22179449-6A65-467E-AF6D-3E3595B8F11C}" srcOrd="1" destOrd="0" presId="urn:microsoft.com/office/officeart/2005/8/layout/hierarchy1"/>
    <dgm:cxn modelId="{9FEE7900-938F-44C0-9B59-7F149D97E231}" type="presParOf" srcId="{53925A4F-ED89-4DA9-9B2C-D387758FF2F4}" destId="{FC59E248-DCBB-4D07-A312-C540DAADB48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39BEC-6523-4B40-88DE-7CDC59CC7E6E}">
      <dsp:nvSpPr>
        <dsp:cNvPr id="0" name=""/>
        <dsp:cNvSpPr/>
      </dsp:nvSpPr>
      <dsp:spPr>
        <a:xfrm>
          <a:off x="0" y="1570481"/>
          <a:ext cx="3257000" cy="206819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A17A2AB-8748-48A2-9E7F-F9553F471AB6}">
      <dsp:nvSpPr>
        <dsp:cNvPr id="0" name=""/>
        <dsp:cNvSpPr/>
      </dsp:nvSpPr>
      <dsp:spPr>
        <a:xfrm>
          <a:off x="361889" y="1914276"/>
          <a:ext cx="3257000" cy="20681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dirty="0">
              <a:solidFill>
                <a:schemeClr val="tx1"/>
              </a:solidFill>
              <a:latin typeface="Georgia"/>
              <a:cs typeface="Arial"/>
            </a:rPr>
            <a:t>"</a:t>
          </a:r>
          <a:r>
            <a:rPr lang="en-US" sz="1700" kern="1200" dirty="0">
              <a:solidFill>
                <a:schemeClr val="tx1"/>
              </a:solidFill>
              <a:latin typeface="Georgia"/>
            </a:rPr>
            <a:t>For every... sheet or piece of paper, on which shall be... written or printed... in America, a stamp duty of three pence. "</a:t>
          </a:r>
          <a:endParaRPr lang="en-US" sz="1700" kern="1200" dirty="0">
            <a:solidFill>
              <a:schemeClr val="tx1"/>
            </a:solidFill>
          </a:endParaRPr>
        </a:p>
      </dsp:txBody>
      <dsp:txXfrm>
        <a:off x="422464" y="1974851"/>
        <a:ext cx="3135850" cy="1947045"/>
      </dsp:txXfrm>
    </dsp:sp>
    <dsp:sp modelId="{972ACB09-51B1-4EEB-8A14-458CBB1D9B67}">
      <dsp:nvSpPr>
        <dsp:cNvPr id="0" name=""/>
        <dsp:cNvSpPr/>
      </dsp:nvSpPr>
      <dsp:spPr>
        <a:xfrm>
          <a:off x="3980779" y="1570481"/>
          <a:ext cx="3257000" cy="206819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F879DB4-C9E4-4620-9DEE-91455B952772}">
      <dsp:nvSpPr>
        <dsp:cNvPr id="0" name=""/>
        <dsp:cNvSpPr/>
      </dsp:nvSpPr>
      <dsp:spPr>
        <a:xfrm>
          <a:off x="4342668" y="1914276"/>
          <a:ext cx="3257000" cy="20681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dirty="0">
              <a:solidFill>
                <a:schemeClr val="tx1"/>
              </a:solidFill>
              <a:latin typeface="Georgia"/>
              <a:cs typeface="Arial"/>
            </a:rPr>
            <a:t>"</a:t>
          </a:r>
          <a:r>
            <a:rPr lang="en-US" sz="1700" kern="1200" dirty="0">
              <a:solidFill>
                <a:schemeClr val="tx1"/>
              </a:solidFill>
              <a:latin typeface="Georgia"/>
            </a:rPr>
            <a:t>We hear that the merchants and friends to America in England, were determined to use their utmost endeavours the next session of Parliament, in order to get the stamp act repealed."</a:t>
          </a:r>
        </a:p>
      </dsp:txBody>
      <dsp:txXfrm>
        <a:off x="4403243" y="1974851"/>
        <a:ext cx="3135850" cy="1947045"/>
      </dsp:txXfrm>
    </dsp:sp>
    <dsp:sp modelId="{B06D4CCA-7B83-407E-98BA-D475344FC70C}">
      <dsp:nvSpPr>
        <dsp:cNvPr id="0" name=""/>
        <dsp:cNvSpPr/>
      </dsp:nvSpPr>
      <dsp:spPr>
        <a:xfrm>
          <a:off x="7961557" y="1570481"/>
          <a:ext cx="3257000" cy="206819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2179449-6A65-467E-AF6D-3E3595B8F11C}">
      <dsp:nvSpPr>
        <dsp:cNvPr id="0" name=""/>
        <dsp:cNvSpPr/>
      </dsp:nvSpPr>
      <dsp:spPr>
        <a:xfrm>
          <a:off x="8323447" y="1914276"/>
          <a:ext cx="3257000" cy="20681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b="0" kern="1200" dirty="0">
              <a:solidFill>
                <a:schemeClr val="tx1"/>
              </a:solidFill>
              <a:latin typeface="Georgia"/>
              <a:cs typeface="Arial"/>
            </a:rPr>
            <a:t>"The members of this congress... make the following declarations... respecting the most essential rights and liberties of the colonists, and of the grievances under which they labor, by reason of several late acts of Parliament.</a:t>
          </a:r>
          <a:endParaRPr lang="en-US" sz="1700" kern="1200" dirty="0">
            <a:solidFill>
              <a:schemeClr val="tx1"/>
            </a:solidFill>
          </a:endParaRPr>
        </a:p>
      </dsp:txBody>
      <dsp:txXfrm>
        <a:off x="8384022" y="1974851"/>
        <a:ext cx="3135850" cy="194704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F9B052-27EB-4C5B-8900-9F9ECE8C41DB}"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76A47-E3E8-4124-BEE6-F406A911155E}" type="slidenum">
              <a:rPr lang="en-US" smtClean="0"/>
              <a:t>‹#›</a:t>
            </a:fld>
            <a:endParaRPr lang="en-US"/>
          </a:p>
        </p:txBody>
      </p:sp>
    </p:spTree>
    <p:extLst>
      <p:ext uri="{BB962C8B-B14F-4D97-AF65-F5344CB8AC3E}">
        <p14:creationId xmlns:p14="http://schemas.microsoft.com/office/powerpoint/2010/main" val="2083643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loc.gov/resource/cph.3g05315/"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7V4qGVNMaWs"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metmuseum.org/art/collection/search/365208" TargetMode="External"/><Relationship Id="rId4" Type="http://schemas.openxmlformats.org/officeDocument/2006/relationships/hyperlink" Target="https://www.battlefields.org/learn/biographies/paul-revere" TargetMode="Externa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npg.si.edu/object/npg_NPG.71.4?destination=node/63231%3Fedan_q%3Djohn%2520adams%5d" TargetMode="External"/><Relationship Id="rId3" Type="http://schemas.openxmlformats.org/officeDocument/2006/relationships/hyperlink" Target="https://www.battlefields.org/learn/biographies/john-adams" TargetMode="External"/><Relationship Id="rId7" Type="http://schemas.openxmlformats.org/officeDocument/2006/relationships/hyperlink" Target="https://youtu.be/5oALm4kVWZQ"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youtu.be/abhKlCqkuVs" TargetMode="External"/><Relationship Id="rId5" Type="http://schemas.openxmlformats.org/officeDocument/2006/relationships/hyperlink" Target="https://youtu.be/FcM42ZF48lY" TargetMode="External"/><Relationship Id="rId4" Type="http://schemas.openxmlformats.org/officeDocument/2006/relationships/hyperlink" Target="https://youtu.be/WRMiTZh6fFg" TargetMode="External"/><Relationship Id="rId9" Type="http://schemas.openxmlformats.org/officeDocument/2006/relationships/hyperlink" Target="https://www.famous-trials.com/massacre/198-images"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attlefields.org/learn/primary-sources/parliament-act-repealing-stamp-act-march-18-1766"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battlefields.org/learn/articles/colonial-responses-intolerable-act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attlefields.org/learn/articles/ruling-colonial-america"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battlefields.org/learn/articles/no-taxation-without-representation" TargetMode="External"/><Relationship Id="rId5" Type="http://schemas.openxmlformats.org/officeDocument/2006/relationships/hyperlink" Target="https://www.battlefields.org/learn/articles/french-and-indian-war-1754-1763-its-consequences" TargetMode="External"/><Relationship Id="rId4" Type="http://schemas.openxmlformats.org/officeDocument/2006/relationships/hyperlink" Target="https://www.battlefields.org/learn/articles/10-facts-french-and-indian-war"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attlefields.org/learn/primary-sources/stamp-act-1765"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loc.gov/item/2004672606/" TargetMode="External"/><Relationship Id="rId4" Type="http://schemas.openxmlformats.org/officeDocument/2006/relationships/hyperlink" Target="https://www.youtube.com/watch?v=7V4qGVNMaWs"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attlefields.org/learn/primary-sources/stamp-act-1765"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battlefields.org/learn/primary-sources/resolutions-stamp-act-congress" TargetMode="External"/><Relationship Id="rId4" Type="http://schemas.openxmlformats.org/officeDocument/2006/relationships/hyperlink" Target="https://www.battlefields.org/learn/primary-sources/no-stamped-paper-be-had"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attlefields.org/learn/articles/what-was-stamp-act-congres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masshist.org/database/293"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allthingsliberty.com/2019/12/the-sons-of-liberty-and-mob-terror/" TargetMode="External"/><Relationship Id="rId3" Type="http://schemas.openxmlformats.org/officeDocument/2006/relationships/hyperlink" Target="https://www.battlefields.org/learn/articles/tarring-and-feathering" TargetMode="External"/><Relationship Id="rId7" Type="http://schemas.openxmlformats.org/officeDocument/2006/relationships/hyperlink" Target="https://www.battlefields.org/learn/biographies/king-george-iii"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battlefields.org/learn/biographies/samuel-adams" TargetMode="External"/><Relationship Id="rId5" Type="http://schemas.openxmlformats.org/officeDocument/2006/relationships/hyperlink" Target="https://www.battlefields.org/learn/articles/french-and-indian-war-1754-1763-its-consequences" TargetMode="External"/><Relationship Id="rId4" Type="http://schemas.openxmlformats.org/officeDocument/2006/relationships/hyperlink" Target="https://www.battlefields.org/learn/articles/setting-stage-revolution"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battlefields.org/learn/articles/daughters-liberty"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metmuseum.org/art/collection/search/7748" TargetMode="External"/><Relationship Id="rId5" Type="http://schemas.openxmlformats.org/officeDocument/2006/relationships/hyperlink" Target="https://www.battlefields.org/node/5270" TargetMode="External"/><Relationship Id="rId4" Type="http://schemas.openxmlformats.org/officeDocument/2006/relationships/hyperlink" Target="https://www.battlefields.org/node/2919" TargetMode="Externa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www.battlefields.org/learn/biographies/alexander-hamilton" TargetMode="External"/><Relationship Id="rId3" Type="http://schemas.openxmlformats.org/officeDocument/2006/relationships/hyperlink" Target="https://www.battlefields.org/learn/biographies/mercy-otis-warren" TargetMode="External"/><Relationship Id="rId7" Type="http://schemas.openxmlformats.org/officeDocument/2006/relationships/hyperlink" Target="https://www.battlefields.org/node/331" TargetMode="External"/><Relationship Id="rId12" Type="http://schemas.openxmlformats.org/officeDocument/2006/relationships/hyperlink" Target="https://allthatsinteresting.com/hercules-mulligan"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battlefields.org/node/314" TargetMode="External"/><Relationship Id="rId11" Type="http://schemas.openxmlformats.org/officeDocument/2006/relationships/hyperlink" Target="https://npg.si.edu/object/npg_NPG.76.9?destination=node/63231%3Fedan_q%3Dsamuel%2520adams" TargetMode="External"/><Relationship Id="rId5" Type="http://schemas.openxmlformats.org/officeDocument/2006/relationships/hyperlink" Target="https://www.battlefields.org/learn/biographies/hercules-mulligan" TargetMode="External"/><Relationship Id="rId10" Type="http://schemas.openxmlformats.org/officeDocument/2006/relationships/hyperlink" Target="https://www.battlefields.org/learn/biographies/king-george-iii" TargetMode="External"/><Relationship Id="rId4" Type="http://schemas.openxmlformats.org/officeDocument/2006/relationships/hyperlink" Target="https://www.battlefields.org/learn/biographies/samuel-adams" TargetMode="External"/><Relationship Id="rId9" Type="http://schemas.openxmlformats.org/officeDocument/2006/relationships/hyperlink" Target="https://www.battlefields.org/learn/articles/who-were-sons-liberty"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attlefields.org/learn/articles/boston-massacre"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battlefields.org/learn/primary-sources/townshend-act" TargetMode="External"/><Relationship Id="rId5" Type="http://schemas.openxmlformats.org/officeDocument/2006/relationships/hyperlink" Target="https://www.battlefields.org/learn/biographies/john-adams" TargetMode="External"/><Relationship Id="rId4" Type="http://schemas.openxmlformats.org/officeDocument/2006/relationships/hyperlink" Target="https://www.battlefields.org/learn/articles/british-army-bosto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Encourage students to think about how </a:t>
            </a:r>
            <a:r>
              <a:rPr lang="en-US" dirty="0"/>
              <a:t>various between 1763 and 1770 disputes led to the revolution. These disputes were over topics such as taxation, troops, and autonomy.</a:t>
            </a:r>
          </a:p>
          <a:p>
            <a:endParaRPr lang="en-US" dirty="0">
              <a:cs typeface="Calibri"/>
            </a:endParaRPr>
          </a:p>
          <a:p>
            <a:r>
              <a:rPr lang="en-US" i="1" dirty="0">
                <a:cs typeface="Calibri"/>
              </a:rPr>
              <a:t>Possible discussion question: how did British Parliament and the Colonies clash over their ideas of government and liberty?</a:t>
            </a:r>
          </a:p>
          <a:p>
            <a:endParaRPr lang="en-US" dirty="0">
              <a:cs typeface="Calibri"/>
            </a:endParaRPr>
          </a:p>
          <a:p>
            <a:r>
              <a:rPr lang="en-US" dirty="0"/>
              <a:t>Photo: </a:t>
            </a:r>
            <a:r>
              <a:rPr lang="en-US" dirty="0">
                <a:hlinkClick r:id="rId3"/>
              </a:rPr>
              <a:t>https://www.loc.gov/resource/cph.3g05315/</a:t>
            </a:r>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a:t>
            </a:fld>
            <a:endParaRPr lang="en-US"/>
          </a:p>
        </p:txBody>
      </p:sp>
    </p:spTree>
    <p:extLst>
      <p:ext uri="{BB962C8B-B14F-4D97-AF65-F5344CB8AC3E}">
        <p14:creationId xmlns:p14="http://schemas.microsoft.com/office/powerpoint/2010/main" val="3340917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Extra Resources:</a:t>
            </a:r>
            <a:endParaRPr lang="en-US" dirty="0">
              <a:cs typeface="Calibri"/>
            </a:endParaRPr>
          </a:p>
          <a:p>
            <a:r>
              <a:rPr lang="en-US" dirty="0"/>
              <a:t>"Thomas Hutchinson: Governor of a Rebellious Colony" In 4 Minutes video </a:t>
            </a:r>
            <a:r>
              <a:rPr lang="en-US" dirty="0">
                <a:hlinkClick r:id="rId3"/>
              </a:rPr>
              <a:t>https://www.youtube.com/watch?v=7V4qGVNMaWs</a:t>
            </a:r>
            <a:endParaRPr lang="en-US" dirty="0">
              <a:ea typeface="Calibri"/>
              <a:cs typeface="Calibri"/>
              <a:hlinkClick r:id="rId3"/>
            </a:endParaRPr>
          </a:p>
          <a:p>
            <a:endParaRPr lang="en-US" dirty="0"/>
          </a:p>
          <a:p>
            <a:r>
              <a:rPr lang="en-US" dirty="0"/>
              <a:t>Most of the crowd of civilians left the area immediately around the soldiers as others ran to help the wounded. American blood had been spilled at the hands of British soldiers for the first time.  Royal governor Thomas Hutchison arrived on the scene and calmed the anxious and angry colonists and promised justice for what had just occurred. The next day Preston and the eight soldiers involved were arrested and sent to trial for murder. Following the event, patriot </a:t>
            </a:r>
            <a:r>
              <a:rPr lang="en-US" dirty="0">
                <a:hlinkClick r:id="rId4"/>
              </a:rPr>
              <a:t>Paul Revere</a:t>
            </a:r>
            <a:r>
              <a:rPr lang="en-US" dirty="0"/>
              <a:t> made an engraving based on an illustration by Henry Pelham of the event and labeled it with the provocative title: “The Bloody Massacre.” The image depicted a line of British soldiers firing in unison on an unarmed crowd in front of the State House. This incendiary image outraged many colonists as the event soon became known as a massacre. Broadsides depicting black coffins for the men killed in the incident appeared in newspapers. The funerals for these victims became large public events where patriots displayed their anger at the occupying soldiers.</a:t>
            </a:r>
            <a:endParaRPr lang="en-US">
              <a:ea typeface="Calibri"/>
              <a:cs typeface="Calibri"/>
            </a:endParaRPr>
          </a:p>
          <a:p>
            <a:endParaRPr lang="en-US" dirty="0">
              <a:ea typeface="Calibri"/>
              <a:cs typeface="Calibri"/>
            </a:endParaRPr>
          </a:p>
          <a:p>
            <a:r>
              <a:rPr lang="en-US" i="1" dirty="0"/>
              <a:t>Possible discussion question: how could images and newspapers affect public opinion? Is it the same today?</a:t>
            </a:r>
            <a:endParaRPr lang="en-US" dirty="0"/>
          </a:p>
          <a:p>
            <a:endParaRPr lang="en-US" dirty="0">
              <a:ea typeface="Calibri"/>
              <a:cs typeface="Calibri"/>
            </a:endParaRPr>
          </a:p>
          <a:p>
            <a:r>
              <a:rPr lang="en-US" dirty="0">
                <a:cs typeface="Calibri"/>
              </a:rPr>
              <a:t>Photo source: </a:t>
            </a:r>
            <a:r>
              <a:rPr lang="en-US" dirty="0">
                <a:hlinkClick r:id="rId5"/>
              </a:rPr>
              <a:t>https://www.metmuseum.org/art/collection/search/365208</a:t>
            </a:r>
            <a:endParaRPr lang="en-US">
              <a:ea typeface="Calibri"/>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11</a:t>
            </a:fld>
            <a:endParaRPr lang="en-US"/>
          </a:p>
        </p:txBody>
      </p:sp>
    </p:spTree>
    <p:extLst>
      <p:ext uri="{BB962C8B-B14F-4D97-AF65-F5344CB8AC3E}">
        <p14:creationId xmlns:p14="http://schemas.microsoft.com/office/powerpoint/2010/main" val="1504816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Extra Resources:</a:t>
            </a:r>
          </a:p>
          <a:p>
            <a:r>
              <a:rPr lang="en-US" dirty="0">
                <a:ea typeface="Calibri"/>
                <a:cs typeface="Calibri"/>
              </a:rPr>
              <a:t>John Adams biography </a:t>
            </a:r>
            <a:r>
              <a:rPr lang="en-US" dirty="0">
                <a:hlinkClick r:id="rId3"/>
              </a:rPr>
              <a:t>https://www.battlefields.org/learn/biographies/john-adams</a:t>
            </a:r>
            <a:endParaRPr lang="en-US" dirty="0">
              <a:ea typeface="Calibri"/>
              <a:cs typeface="Calibri"/>
            </a:endParaRPr>
          </a:p>
          <a:p>
            <a:r>
              <a:rPr lang="en-US" dirty="0">
                <a:ea typeface="Calibri"/>
                <a:cs typeface="Calibri"/>
              </a:rPr>
              <a:t>The HBO series </a:t>
            </a:r>
            <a:r>
              <a:rPr lang="en-US" i="1" dirty="0">
                <a:ea typeface="Calibri"/>
                <a:cs typeface="Calibri"/>
              </a:rPr>
              <a:t>John Adams</a:t>
            </a:r>
            <a:r>
              <a:rPr lang="en-US" dirty="0">
                <a:ea typeface="Calibri"/>
                <a:cs typeface="Calibri"/>
              </a:rPr>
              <a:t> depicts</a:t>
            </a:r>
            <a:r>
              <a:rPr lang="en-US" dirty="0"/>
              <a:t> the courtroom scene in which John Adams defends the British. </a:t>
            </a:r>
          </a:p>
          <a:p>
            <a:r>
              <a:rPr lang="en-US" dirty="0">
                <a:ea typeface="Calibri"/>
                <a:cs typeface="Calibri"/>
              </a:rPr>
              <a:t>-John agreeing to take the case </a:t>
            </a:r>
            <a:r>
              <a:rPr lang="en-US" dirty="0">
                <a:hlinkClick r:id="rId4"/>
              </a:rPr>
              <a:t>https://youtu.be/WRMiTZh6fFg</a:t>
            </a:r>
            <a:endParaRPr lang="en-US" dirty="0"/>
          </a:p>
          <a:p>
            <a:r>
              <a:rPr lang="en-US" dirty="0">
                <a:ea typeface="Calibri"/>
                <a:cs typeface="Calibri"/>
              </a:rPr>
              <a:t>-Court room scene 1 </a:t>
            </a:r>
            <a:r>
              <a:rPr lang="en-US" dirty="0">
                <a:hlinkClick r:id="rId5"/>
              </a:rPr>
              <a:t>https://youtu.be/FcM42ZF48lY</a:t>
            </a:r>
            <a:endParaRPr lang="en-US" dirty="0"/>
          </a:p>
          <a:p>
            <a:r>
              <a:rPr lang="en-US" dirty="0">
                <a:ea typeface="Calibri"/>
                <a:cs typeface="Calibri"/>
              </a:rPr>
              <a:t>-Court room scene 2 </a:t>
            </a:r>
            <a:r>
              <a:rPr lang="en-US" dirty="0">
                <a:hlinkClick r:id="rId4"/>
              </a:rPr>
              <a:t>https://youtu.be/WRMiTZh6fFg</a:t>
            </a:r>
            <a:endParaRPr lang="en-US" dirty="0"/>
          </a:p>
          <a:p>
            <a:r>
              <a:rPr lang="en-US" dirty="0"/>
              <a:t>-Court room scene 3 </a:t>
            </a:r>
            <a:r>
              <a:rPr lang="en-US" dirty="0">
                <a:hlinkClick r:id="rId6"/>
              </a:rPr>
              <a:t>https://youtu.be/abhKlCqkuVs</a:t>
            </a:r>
            <a:endParaRPr lang="en-US" dirty="0"/>
          </a:p>
          <a:p>
            <a:r>
              <a:rPr lang="en-US" dirty="0">
                <a:ea typeface="Calibri"/>
                <a:cs typeface="Calibri"/>
              </a:rPr>
              <a:t>-Court room scene 4 </a:t>
            </a:r>
            <a:r>
              <a:rPr lang="en-US" dirty="0">
                <a:hlinkClick r:id="rId7"/>
              </a:rPr>
              <a:t>https://youtu.be/5oALm4kVWZQ</a:t>
            </a:r>
            <a:endParaRPr lang="en-US" dirty="0"/>
          </a:p>
          <a:p>
            <a:endParaRPr lang="en-US" dirty="0">
              <a:ea typeface="Calibri" panose="020F0502020204030204"/>
              <a:cs typeface="Calibri" panose="020F0502020204030204"/>
            </a:endParaRPr>
          </a:p>
          <a:p>
            <a:r>
              <a:rPr lang="en-US" dirty="0"/>
              <a:t>As public sentiment against the British soldiers grew, Massachusetts placed the soldiers on trial for murder. It became very difficult to find someone who would be willing to publicly defend the British soldiers. Then patriot John Adams agreed to defend them. Despite the public backlash to his defense of the British soldiers, Adams believed it was important to show the British that a fair trial could be held in the colony of Massachusetts, despite the inflamed passions. After a heated trial, Adams was ultimately victorious in showing the British soldiers were not at fault and had acted in self-defense. Six soldiers were found not guilty and two were found guilty of the lesser charge of manslaughter.</a:t>
            </a:r>
            <a:endParaRPr lang="en-US" dirty="0">
              <a:ea typeface="Calibri"/>
              <a:cs typeface="Calibri"/>
            </a:endParaRPr>
          </a:p>
          <a:p>
            <a:endParaRPr lang="en-US" dirty="0">
              <a:cs typeface="+mn-lt"/>
            </a:endParaRPr>
          </a:p>
          <a:p>
            <a:r>
              <a:rPr lang="en-US" i="1" dirty="0">
                <a:ea typeface="Calibri"/>
                <a:cs typeface="Calibri"/>
              </a:rPr>
              <a:t>Possible discussion question: What were the positives/negatives to John Adams defending the British soldiers in court?</a:t>
            </a:r>
          </a:p>
          <a:p>
            <a:endParaRPr lang="en-US" dirty="0">
              <a:ea typeface="Calibri"/>
              <a:cs typeface="Calibri"/>
            </a:endParaRPr>
          </a:p>
          <a:p>
            <a:r>
              <a:rPr lang="en-US" dirty="0">
                <a:ea typeface="Calibri"/>
                <a:cs typeface="Calibri"/>
              </a:rPr>
              <a:t>Photo sources: </a:t>
            </a:r>
          </a:p>
          <a:p>
            <a:r>
              <a:rPr lang="en-US" dirty="0">
                <a:ea typeface="Calibri"/>
                <a:cs typeface="Calibri"/>
              </a:rPr>
              <a:t>John Adams photo: </a:t>
            </a:r>
            <a:r>
              <a:rPr lang="en-US" dirty="0">
                <a:hlinkClick r:id="rId8"/>
              </a:rPr>
              <a:t>https://npg.si.edu/object/npg_NPG.71.4?destination=node/63231%3Fedan_q%3Djohn%2520adams]</a:t>
            </a:r>
            <a:endParaRPr lang="en-US">
              <a:ea typeface="Calibri"/>
              <a:cs typeface="Calibri"/>
            </a:endParaRPr>
          </a:p>
          <a:p>
            <a:r>
              <a:rPr lang="en-US" dirty="0">
                <a:ea typeface="Calibri"/>
                <a:cs typeface="Calibri"/>
              </a:rPr>
              <a:t>Trial: </a:t>
            </a:r>
            <a:r>
              <a:rPr lang="en-US" dirty="0">
                <a:hlinkClick r:id="rId9"/>
              </a:rPr>
              <a:t>https://www.famous-trials.com/massacre/198-images</a:t>
            </a:r>
            <a:endParaRPr lang="en-US">
              <a:ea typeface="Calibri"/>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12</a:t>
            </a:fld>
            <a:endParaRPr lang="en-US"/>
          </a:p>
        </p:txBody>
      </p:sp>
    </p:spTree>
    <p:extLst>
      <p:ext uri="{BB962C8B-B14F-4D97-AF65-F5344CB8AC3E}">
        <p14:creationId xmlns:p14="http://schemas.microsoft.com/office/powerpoint/2010/main" val="1578556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Extra Resources:</a:t>
            </a:r>
            <a:endParaRPr lang="en-US" dirty="0"/>
          </a:p>
          <a:p>
            <a:r>
              <a:rPr lang="en-US" dirty="0">
                <a:ea typeface="Calibri" panose="020F0502020204030204"/>
                <a:cs typeface="Calibri" panose="020F0502020204030204"/>
              </a:rPr>
              <a:t>"Parliament – An Act Repealing the Stamp Act; March 18, 1766" primary source </a:t>
            </a:r>
            <a:r>
              <a:rPr lang="en-US" dirty="0">
                <a:hlinkClick r:id="rId3"/>
              </a:rPr>
              <a:t>https://www.battlefields.org/learn/primary-sources/parliament-act-repealing-stamp-act-march-18-1766</a:t>
            </a:r>
            <a:endParaRPr lang="en-US" dirty="0">
              <a:ea typeface="Calibri" panose="020F0502020204030204"/>
              <a:cs typeface="Calibri" panose="020F0502020204030204"/>
            </a:endParaRPr>
          </a:p>
          <a:p>
            <a:r>
              <a:rPr lang="en-US" dirty="0">
                <a:ea typeface="Calibri" panose="020F0502020204030204"/>
                <a:cs typeface="Calibri" panose="020F0502020204030204"/>
              </a:rPr>
              <a:t>"The Colonial Responses to the Intolerable Acts" article </a:t>
            </a:r>
            <a:r>
              <a:rPr lang="en-US" dirty="0">
                <a:hlinkClick r:id="rId4"/>
              </a:rPr>
              <a:t>https://www.battlefields.org/learn/articles/colonial-responses-intolerable-acts</a:t>
            </a:r>
            <a:endParaRPr lang="en-US">
              <a:ea typeface="Calibri" panose="020F0502020204030204"/>
              <a:cs typeface="Calibri" panose="020F0502020204030204"/>
            </a:endParaRPr>
          </a:p>
          <a:p>
            <a:endParaRPr lang="en-US" dirty="0">
              <a:ea typeface="Calibri"/>
              <a:cs typeface="Calibri"/>
            </a:endParaRPr>
          </a:p>
          <a:p>
            <a:r>
              <a:rPr lang="en-US" i="1" dirty="0">
                <a:ea typeface="Calibri"/>
                <a:cs typeface="Calibri"/>
              </a:rPr>
              <a:t>Possible discussion question: how did the colonial response to the Stamp Act affect future responses to different British parliamentary actions?</a:t>
            </a:r>
          </a:p>
          <a:p>
            <a:endParaRPr lang="en-US" dirty="0"/>
          </a:p>
          <a:p>
            <a:r>
              <a:rPr lang="en-US" dirty="0"/>
              <a:t>Photo source: "The Destruction of Tea at Boston Harbor" lithograph</a:t>
            </a: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13</a:t>
            </a:fld>
            <a:endParaRPr lang="en-US"/>
          </a:p>
        </p:txBody>
      </p:sp>
    </p:spTree>
    <p:extLst>
      <p:ext uri="{BB962C8B-B14F-4D97-AF65-F5344CB8AC3E}">
        <p14:creationId xmlns:p14="http://schemas.microsoft.com/office/powerpoint/2010/main" val="2902934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Reinforce the overall theme that from 1763 to 1770, the main three causes of colonial-British disputes were taxation, troops, and autonomy.</a:t>
            </a:r>
          </a:p>
          <a:p>
            <a:endParaRPr lang="en-US" dirty="0">
              <a:ea typeface="Calibri"/>
              <a:cs typeface="Calibri"/>
            </a:endParaRPr>
          </a:p>
          <a:p>
            <a:r>
              <a:rPr lang="en-US" i="1" dirty="0">
                <a:ea typeface="Calibri"/>
                <a:cs typeface="Calibri"/>
              </a:rPr>
              <a:t>Possible discussion question: </a:t>
            </a:r>
            <a:r>
              <a:rPr lang="en-US" i="1" dirty="0"/>
              <a:t>What do these conflicts reveal about the differences in "American" and British governmental values?</a:t>
            </a:r>
            <a:endParaRPr lang="en-US" i="1" dirty="0">
              <a:ea typeface="Calibri"/>
              <a:cs typeface="Calibri"/>
            </a:endParaRPr>
          </a:p>
          <a:p>
            <a:r>
              <a:rPr lang="en-US" i="1" dirty="0"/>
              <a:t>Possible discussion question: what do you think "autonomy" means? Why was it important to the revolutionary cause and to the colonists themselves?</a:t>
            </a:r>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14</a:t>
            </a:fld>
            <a:endParaRPr lang="en-US"/>
          </a:p>
        </p:txBody>
      </p:sp>
    </p:spTree>
    <p:extLst>
      <p:ext uri="{BB962C8B-B14F-4D97-AF65-F5344CB8AC3E}">
        <p14:creationId xmlns:p14="http://schemas.microsoft.com/office/powerpoint/2010/main" val="2382490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Extra Resources:</a:t>
            </a:r>
          </a:p>
          <a:p>
            <a:r>
              <a:rPr lang="en-US" dirty="0">
                <a:ea typeface="Calibri"/>
                <a:cs typeface="Calibri"/>
              </a:rPr>
              <a:t>"</a:t>
            </a:r>
            <a:r>
              <a:rPr lang="en-US" dirty="0"/>
              <a:t>An Emerging Identity: Ruling Colonial America" article </a:t>
            </a:r>
            <a:r>
              <a:rPr lang="en-US" dirty="0">
                <a:hlinkClick r:id="rId3"/>
              </a:rPr>
              <a:t>https://www.battlefields.org/learn/articles/ruling-colonial-america</a:t>
            </a:r>
            <a:endParaRPr lang="en-US" dirty="0"/>
          </a:p>
          <a:p>
            <a:r>
              <a:rPr lang="en-US" dirty="0">
                <a:ea typeface="Calibri"/>
                <a:cs typeface="Calibri"/>
              </a:rPr>
              <a:t>"10 Facts: The French and Indian War" article </a:t>
            </a:r>
            <a:r>
              <a:rPr lang="en-US" dirty="0">
                <a:hlinkClick r:id="rId4"/>
              </a:rPr>
              <a:t>https://www.battlefields.org/learn/articles/10-facts-french-and-indian-war</a:t>
            </a:r>
            <a:endParaRPr lang="en-US" dirty="0">
              <a:ea typeface="Calibri"/>
              <a:cs typeface="Calibri"/>
            </a:endParaRPr>
          </a:p>
          <a:p>
            <a:r>
              <a:rPr lang="en-US" dirty="0">
                <a:ea typeface="Calibri"/>
                <a:cs typeface="Calibri"/>
              </a:rPr>
              <a:t>"</a:t>
            </a:r>
            <a:r>
              <a:rPr lang="en-US" dirty="0"/>
              <a:t>The French and Indian War (1754-1763): Its Consequences" article </a:t>
            </a:r>
            <a:r>
              <a:rPr lang="en-US" dirty="0">
                <a:hlinkClick r:id="rId5"/>
              </a:rPr>
              <a:t>https://www.battlefields.org/learn/articles/french-and-indian-war-1754-1763-its-consequences</a:t>
            </a:r>
          </a:p>
          <a:p>
            <a:r>
              <a:rPr lang="en-US" dirty="0">
                <a:ea typeface="Calibri"/>
                <a:cs typeface="Calibri"/>
              </a:rPr>
              <a:t>"</a:t>
            </a:r>
            <a:r>
              <a:rPr lang="en-US" dirty="0"/>
              <a:t>No Taxation Without Representation" article </a:t>
            </a:r>
            <a:r>
              <a:rPr lang="en-US" dirty="0">
                <a:hlinkClick r:id="rId6"/>
              </a:rPr>
              <a:t>https://www.battlefields.org/learn/articles/no-taxation-without-representation</a:t>
            </a:r>
            <a:endParaRPr lang="en-US" dirty="0">
              <a:ea typeface="Calibri"/>
              <a:cs typeface="Calibri"/>
            </a:endParaRPr>
          </a:p>
          <a:p>
            <a:endParaRPr lang="en-US" dirty="0"/>
          </a:p>
          <a:p>
            <a:r>
              <a:rPr lang="en-US" dirty="0">
                <a:ea typeface="Calibri"/>
                <a:cs typeface="Calibri"/>
              </a:rPr>
              <a:t>The French and Indian War</a:t>
            </a:r>
          </a:p>
          <a:p>
            <a:r>
              <a:rPr lang="en-US" dirty="0"/>
              <a:t>The consequences of the French and Indian War would do more to drive a wedge in between Britain and her colonists more so than any other event up to that point in history. During the Seven Years’ War, Britain’s national debt nearly doubled, and the colonies would shoulder a good portion of the burden of paying it off.  In the years that followed, taxes were imposed on necessities that the colonists considered part of everyday life—tea, molasses, paper products, etc.... Though proud Englishmen, the colonists viewed themselves as </a:t>
            </a:r>
            <a:r>
              <a:rPr lang="en-US" i="1" dirty="0"/>
              <a:t>partners</a:t>
            </a:r>
            <a:r>
              <a:rPr lang="en-US" dirty="0"/>
              <a:t> in the British Empire, not </a:t>
            </a:r>
            <a:r>
              <a:rPr lang="en-US" i="1" dirty="0"/>
              <a:t>subjects</a:t>
            </a:r>
            <a:r>
              <a:rPr lang="en-US" dirty="0"/>
              <a:t>. King George III did not see it this way. These measures were met with various degrees of opposition and served as the kindling that would eventually contribute to igniting the fires of revolution.</a:t>
            </a:r>
            <a:endParaRPr lang="en-US" dirty="0">
              <a:ea typeface="Calibri"/>
              <a:cs typeface="Calibri"/>
            </a:endParaRPr>
          </a:p>
          <a:p>
            <a:endParaRPr lang="en-US" dirty="0">
              <a:ea typeface="Calibri"/>
              <a:cs typeface="Calibri"/>
            </a:endParaRPr>
          </a:p>
          <a:p>
            <a:r>
              <a:rPr lang="en-US" dirty="0">
                <a:ea typeface="Calibri"/>
                <a:cs typeface="Calibri"/>
              </a:rPr>
              <a:t>"Taxation without Representation" </a:t>
            </a:r>
          </a:p>
          <a:p>
            <a:r>
              <a:rPr lang="en-US" dirty="0"/>
              <a:t>In 1768, the catchphrase of “No taxation without representation” first appeared in a London newspaper. As debate continued throughout the 1760s and 1770s over whether the Crown had the right to tax the colonial subjects, the phrase grew more and more popular. It provided an ideological argument in a short and powerful way against many of the subsequent taxes, such as the Townshend Acts in 1767 and 1768 and the Tea Act in 1773.</a:t>
            </a:r>
            <a:endParaRPr lang="en-US" dirty="0">
              <a:ea typeface="Calibri"/>
              <a:cs typeface="Calibri"/>
            </a:endParaRPr>
          </a:p>
          <a:p>
            <a:endParaRPr lang="en-US" dirty="0">
              <a:ea typeface="Calibri"/>
              <a:cs typeface="Calibri"/>
            </a:endParaRPr>
          </a:p>
          <a:p>
            <a:r>
              <a:rPr lang="en-US" i="1" dirty="0">
                <a:ea typeface="Calibri"/>
                <a:cs typeface="Calibri"/>
              </a:rPr>
              <a:t>Possible discussion question: what does "taxation without representation" mean to you?</a:t>
            </a:r>
          </a:p>
        </p:txBody>
      </p:sp>
      <p:sp>
        <p:nvSpPr>
          <p:cNvPr id="4" name="Slide Number Placeholder 3"/>
          <p:cNvSpPr>
            <a:spLocks noGrp="1"/>
          </p:cNvSpPr>
          <p:nvPr>
            <p:ph type="sldNum" sz="quarter" idx="5"/>
          </p:nvPr>
        </p:nvSpPr>
        <p:spPr/>
        <p:txBody>
          <a:bodyPr/>
          <a:lstStyle/>
          <a:p>
            <a:fld id="{4B876A47-E3E8-4124-BEE6-F406A911155E}" type="slidenum">
              <a:rPr lang="en-US" smtClean="0"/>
              <a:t>3</a:t>
            </a:fld>
            <a:endParaRPr lang="en-US"/>
          </a:p>
        </p:txBody>
      </p:sp>
    </p:spTree>
    <p:extLst>
      <p:ext uri="{BB962C8B-B14F-4D97-AF65-F5344CB8AC3E}">
        <p14:creationId xmlns:p14="http://schemas.microsoft.com/office/powerpoint/2010/main" val="1752754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Extra Resources:</a:t>
            </a:r>
            <a:endParaRPr lang="en-US" dirty="0"/>
          </a:p>
          <a:p>
            <a:r>
              <a:rPr lang="en-US" dirty="0">
                <a:ea typeface="Calibri" panose="020F0502020204030204"/>
                <a:cs typeface="Calibri" panose="020F0502020204030204"/>
              </a:rPr>
              <a:t>"</a:t>
            </a:r>
            <a:r>
              <a:rPr lang="en-US" dirty="0"/>
              <a:t>Stamp Act of 1765" primary source </a:t>
            </a:r>
            <a:r>
              <a:rPr lang="en-US" dirty="0">
                <a:hlinkClick r:id="rId3"/>
              </a:rPr>
              <a:t>https://www.battlefields.org/learn/primary-sources/stamp-act-1765</a:t>
            </a:r>
            <a:endParaRPr lang="en-US" dirty="0">
              <a:ea typeface="Calibri" panose="020F0502020204030204"/>
              <a:cs typeface="Calibri" panose="020F0502020204030204"/>
            </a:endParaRPr>
          </a:p>
          <a:p>
            <a:r>
              <a:rPr lang="en-US" dirty="0">
                <a:ea typeface="Calibri" panose="020F0502020204030204"/>
                <a:cs typeface="Calibri" panose="020F0502020204030204"/>
              </a:rPr>
              <a:t>"</a:t>
            </a:r>
            <a:r>
              <a:rPr lang="en-US" dirty="0"/>
              <a:t>Thomas Hutchinson: Governor of a Rebellious Colony" In 4 Minutes video </a:t>
            </a:r>
            <a:r>
              <a:rPr lang="en-US" dirty="0">
                <a:hlinkClick r:id="rId4"/>
              </a:rPr>
              <a:t>https://www.youtube.com/watch?v=7V4qGVNMaWs</a:t>
            </a:r>
            <a:r>
              <a:rPr lang="en-US" dirty="0"/>
              <a:t> </a:t>
            </a:r>
          </a:p>
          <a:p>
            <a:endParaRPr lang="en-US" dirty="0">
              <a:ea typeface="Calibri" panose="020F0502020204030204"/>
              <a:cs typeface="Calibri" panose="020F0502020204030204"/>
            </a:endParaRPr>
          </a:p>
          <a:p>
            <a:r>
              <a:rPr lang="en-US" dirty="0">
                <a:ea typeface="Calibri" panose="020F0502020204030204"/>
                <a:cs typeface="Calibri" panose="020F0502020204030204"/>
              </a:rPr>
              <a:t>The Stamp Act, c</a:t>
            </a:r>
            <a:r>
              <a:rPr lang="en-US" dirty="0"/>
              <a:t>reated by the British government, placed a tax on stamps that would be used on most paper goods including legal documents, newspapers, pamphlets, etc. </a:t>
            </a:r>
            <a:endParaRPr lang="en-US" dirty="0">
              <a:cs typeface="Calibri"/>
            </a:endParaRPr>
          </a:p>
          <a:p>
            <a:endParaRPr lang="en-US" dirty="0">
              <a:cs typeface="+mn-lt"/>
            </a:endParaRPr>
          </a:p>
          <a:p>
            <a:r>
              <a:rPr lang="en-US" i="1" dirty="0">
                <a:ea typeface="Calibri" panose="020F0502020204030204"/>
                <a:cs typeface="Calibri" panose="020F0502020204030204"/>
              </a:rPr>
              <a:t>Possible discussion question: what reasoning did British parliament have for enacting the Stamp Act?</a:t>
            </a:r>
          </a:p>
          <a:p>
            <a:endParaRPr lang="en-US" dirty="0">
              <a:cs typeface="Calibri" panose="020F0502020204030204"/>
            </a:endParaRPr>
          </a:p>
          <a:p>
            <a:r>
              <a:rPr lang="en-US" dirty="0"/>
              <a:t>Photo</a:t>
            </a:r>
            <a:r>
              <a:rPr lang="en-US" dirty="0">
                <a:cs typeface="+mn-lt"/>
              </a:rPr>
              <a:t> source: </a:t>
            </a:r>
            <a:r>
              <a:rPr lang="en-US" dirty="0">
                <a:hlinkClick r:id="rId5"/>
              </a:rPr>
              <a:t>https://www.loc.gov/item/2004672606/</a:t>
            </a: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4</a:t>
            </a:fld>
            <a:endParaRPr lang="en-US"/>
          </a:p>
        </p:txBody>
      </p:sp>
    </p:spTree>
    <p:extLst>
      <p:ext uri="{BB962C8B-B14F-4D97-AF65-F5344CB8AC3E}">
        <p14:creationId xmlns:p14="http://schemas.microsoft.com/office/powerpoint/2010/main" val="2736020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primary sources are linked in the subheadings, but here are the links again:</a:t>
            </a:r>
          </a:p>
          <a:p>
            <a:r>
              <a:rPr lang="en-US" dirty="0">
                <a:ea typeface="Calibri"/>
                <a:cs typeface="Calibri"/>
              </a:rPr>
              <a:t>Stamp Act: </a:t>
            </a:r>
            <a:r>
              <a:rPr lang="en-US" dirty="0">
                <a:hlinkClick r:id="rId3"/>
              </a:rPr>
              <a:t>https://www.battlefields.org/learn/primary-sources/stamp-act-1765</a:t>
            </a:r>
          </a:p>
          <a:p>
            <a:r>
              <a:rPr lang="en-US" dirty="0">
                <a:ea typeface="Calibri"/>
                <a:cs typeface="Calibri"/>
              </a:rPr>
              <a:t>No Stamped Paper to be Had: </a:t>
            </a:r>
            <a:r>
              <a:rPr lang="en-US" dirty="0">
                <a:hlinkClick r:id="rId4"/>
              </a:rPr>
              <a:t>https://www.battlefields.org/learn/primary-sources/no-stamped-paper-be-had</a:t>
            </a:r>
          </a:p>
          <a:p>
            <a:r>
              <a:rPr lang="en-US" dirty="0">
                <a:ea typeface="Calibri"/>
                <a:cs typeface="Calibri"/>
              </a:rPr>
              <a:t>Stamp Act Congress:</a:t>
            </a:r>
            <a:r>
              <a:rPr lang="en-US" dirty="0"/>
              <a:t> </a:t>
            </a:r>
            <a:r>
              <a:rPr lang="en-US" dirty="0">
                <a:hlinkClick r:id="rId5"/>
              </a:rPr>
              <a:t>https://www.battlefields.org/learn/primary-sources/resolutions-stamp-act-congress</a:t>
            </a:r>
            <a:endParaRPr lang="en-US" dirty="0">
              <a:cs typeface="Calibri"/>
              <a:hlinkClick r:id="rId5"/>
            </a:endParaRPr>
          </a:p>
          <a:p>
            <a:endParaRPr lang="en-US" dirty="0">
              <a:cs typeface="Calibri"/>
            </a:endParaRPr>
          </a:p>
          <a:p>
            <a:r>
              <a:rPr lang="en-US" i="1" dirty="0">
                <a:cs typeface="Calibri"/>
              </a:rPr>
              <a:t>Possible discussion question: how might the authors of these different primary sources affect how we interpret the writing?</a:t>
            </a:r>
            <a:endParaRPr lang="en-US" i="1" dirty="0">
              <a:ea typeface="Calibri"/>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5</a:t>
            </a:fld>
            <a:endParaRPr lang="en-US"/>
          </a:p>
        </p:txBody>
      </p:sp>
    </p:spTree>
    <p:extLst>
      <p:ext uri="{BB962C8B-B14F-4D97-AF65-F5344CB8AC3E}">
        <p14:creationId xmlns:p14="http://schemas.microsoft.com/office/powerpoint/2010/main" val="3813016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Extra Resources:</a:t>
            </a:r>
          </a:p>
          <a:p>
            <a:r>
              <a:rPr lang="en-US" dirty="0">
                <a:cs typeface="Calibri"/>
              </a:rPr>
              <a:t>"</a:t>
            </a:r>
            <a:r>
              <a:rPr lang="en-US" dirty="0"/>
              <a:t>What Was the Stamp Act Congress and Why Did It Matter</a:t>
            </a:r>
            <a:r>
              <a:rPr lang="en-US" dirty="0">
                <a:cs typeface="Calibri"/>
              </a:rPr>
              <a:t>" article </a:t>
            </a:r>
            <a:r>
              <a:rPr lang="en-US" dirty="0">
                <a:hlinkClick r:id="rId3"/>
              </a:rPr>
              <a:t>https://www.battlefields.org/learn/articles/what-was-stamp-act-congress</a:t>
            </a:r>
            <a:endParaRPr lang="en-US" dirty="0">
              <a:cs typeface="Calibri"/>
            </a:endParaRPr>
          </a:p>
          <a:p>
            <a:endParaRPr lang="en-US" dirty="0">
              <a:cs typeface="Calibri"/>
            </a:endParaRPr>
          </a:p>
          <a:p>
            <a:r>
              <a:rPr lang="en-US" dirty="0"/>
              <a:t>The Stamp Act Congress </a:t>
            </a:r>
            <a:endParaRPr lang="en-US" dirty="0">
              <a:ea typeface="Calibri" panose="020F0502020204030204"/>
              <a:cs typeface="Calibri"/>
            </a:endParaRPr>
          </a:p>
          <a:p>
            <a:r>
              <a:rPr lang="en-US" dirty="0"/>
              <a:t>After the Stamp Act caused colonies assemblies to file petitions of grievance against British Parliament, eight colonies who followed Virginia’s lead in assembling a coordinated response to the Stamp Act, which has become known as the Stamp Act Congress. Held at Federal Hall between October 7 and 24. None of the delegates there were advocating for American independence. In fact, they were specifically arguing that in order to remain loyal, obedient subjects, Parliament had to understand that taxing them in this matter would actually create more issues for both sides. The final version of what became known as the Declaration of Rights and Grievances, a series of fourteen points that went beyond addressing the Stamp Act, laid out that while intending to remain subordinate to Parliamentary authority, the colonies expected the liberties understood within the English Constitution to be afforded to them too. </a:t>
            </a:r>
            <a:endParaRPr lang="en-US" dirty="0">
              <a:ea typeface="Calibri" panose="020F0502020204030204"/>
              <a:cs typeface="Calibri" panose="020F0502020204030204"/>
            </a:endParaRPr>
          </a:p>
          <a:p>
            <a:endParaRPr lang="en-US" dirty="0">
              <a:cs typeface="+mn-lt"/>
            </a:endParaRPr>
          </a:p>
          <a:p>
            <a:r>
              <a:rPr lang="en-US" dirty="0"/>
              <a:t>What is true is that the Stamp Act Congress was only the second time in British colonial history that the individual colonies banded together to address a situation that threatened them all. It’s important for us to understand that the Stamp Act crisis of 1765 was the first line drawn in the sand and that neither side backed off insinuating the first crack in the foundation that was colonial loyalty to the British monarchy. </a:t>
            </a:r>
            <a:endParaRPr lang="en-US" dirty="0">
              <a:cs typeface="Calibri"/>
            </a:endParaRPr>
          </a:p>
          <a:p>
            <a:endParaRPr lang="en-US" dirty="0">
              <a:ea typeface="Calibri"/>
              <a:cs typeface="Calibri"/>
            </a:endParaRPr>
          </a:p>
          <a:p>
            <a:r>
              <a:rPr lang="en-US" i="1" dirty="0">
                <a:cs typeface="Calibri"/>
              </a:rPr>
              <a:t>Possible discussion question: What does this meeting say about the colonies' willingness to work together?</a:t>
            </a:r>
            <a:endParaRPr lang="en-US" i="1" dirty="0">
              <a:ea typeface="Calibri"/>
              <a:cs typeface="Calibri"/>
            </a:endParaRPr>
          </a:p>
          <a:p>
            <a:endParaRPr lang="en-US" dirty="0">
              <a:cs typeface="Calibri"/>
            </a:endParaRPr>
          </a:p>
          <a:p>
            <a:r>
              <a:rPr lang="en-US" dirty="0">
                <a:cs typeface="Calibri"/>
              </a:rPr>
              <a:t>Photo source: </a:t>
            </a:r>
            <a:r>
              <a:rPr lang="en-US" dirty="0">
                <a:hlinkClick r:id="rId4"/>
              </a:rPr>
              <a:t>https://www.masshist.org/database/293</a:t>
            </a:r>
            <a:endParaRPr lang="en-US" dirty="0">
              <a:ea typeface="Calibri" panose="020F0502020204030204"/>
              <a:cs typeface="Calibri"/>
              <a:hlinkClick r:id="rId4"/>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6</a:t>
            </a:fld>
            <a:endParaRPr lang="en-US"/>
          </a:p>
        </p:txBody>
      </p:sp>
    </p:spTree>
    <p:extLst>
      <p:ext uri="{BB962C8B-B14F-4D97-AF65-F5344CB8AC3E}">
        <p14:creationId xmlns:p14="http://schemas.microsoft.com/office/powerpoint/2010/main" val="1466292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Extra Resources:</a:t>
            </a:r>
          </a:p>
          <a:p>
            <a:r>
              <a:rPr lang="en-US" dirty="0">
                <a:cs typeface="Calibri"/>
              </a:rPr>
              <a:t>"Tarring and Feathering" article </a:t>
            </a:r>
            <a:r>
              <a:rPr lang="en-US" dirty="0">
                <a:hlinkClick r:id="rId3"/>
              </a:rPr>
              <a:t>https://www.battlefields.org/learn/articles/tarring-and-feathering</a:t>
            </a:r>
            <a:endParaRPr lang="en-US" dirty="0"/>
          </a:p>
          <a:p>
            <a:endParaRPr lang="en-US" dirty="0"/>
          </a:p>
          <a:p>
            <a:r>
              <a:rPr lang="en-US" dirty="0"/>
              <a:t>The Sons of Liberty </a:t>
            </a:r>
            <a:endParaRPr lang="en-US" dirty="0">
              <a:cs typeface="Calibri" panose="020F0502020204030204"/>
            </a:endParaRPr>
          </a:p>
          <a:p>
            <a:r>
              <a:rPr lang="en-US" dirty="0"/>
              <a:t>The Sons of Liberty was a secret underground society created due to the social and </a:t>
            </a:r>
            <a:r>
              <a:rPr lang="en-US" dirty="0">
                <a:hlinkClick r:id="rId4"/>
              </a:rPr>
              <a:t>political fallout</a:t>
            </a:r>
            <a:r>
              <a:rPr lang="en-US" dirty="0"/>
              <a:t> of the </a:t>
            </a:r>
            <a:r>
              <a:rPr lang="en-US" dirty="0">
                <a:hlinkClick r:id="rId5"/>
              </a:rPr>
              <a:t>French and Indian War</a:t>
            </a:r>
            <a:r>
              <a:rPr lang="en-US" dirty="0"/>
              <a:t>. Because the British, quite literally, found a way to tax almost every aspect of colonial life, the Sons of Liberty instigated riots throughout Boston, Massachusetts. Once the Stamp Act had passed, a secret group called the Loyal Nine, the precursor to the Sons of Liberty, gathered crowds around the famous Liberty Tree in Boston. These riots targeted the taxable goods and the tax collectors, which put many colonial officials at risk of being tarred and feathered or even killed. The rioters also destroyed an immeasurable amount of property. The Loyal Nine, having sparked resistance, turned to publishing patriotic ideas in the Boston Gazette. Eventually, the Loyal Nine began signing their political dissent as ‘The Sons of Liberty’ thus establishing a much larger resistance group. What was originally organized in Boston by a local brewer turned politician, </a:t>
            </a:r>
            <a:r>
              <a:rPr lang="en-US" dirty="0">
                <a:hlinkClick r:id="rId6"/>
              </a:rPr>
              <a:t>Samuel Adams</a:t>
            </a:r>
            <a:r>
              <a:rPr lang="en-US" dirty="0"/>
              <a:t>, quickly snowballed into a larger network of resistance to the </a:t>
            </a:r>
            <a:r>
              <a:rPr lang="en-US" dirty="0">
                <a:hlinkClick r:id="rId7"/>
              </a:rPr>
              <a:t>British Crown</a:t>
            </a:r>
            <a:r>
              <a:rPr lang="en-US" dirty="0"/>
              <a:t>. With the coordination of various Sons of Liberty chapters, the Stamp Act was repealed within one year of it being enacted.</a:t>
            </a:r>
            <a:endParaRPr lang="en-US" dirty="0">
              <a:cs typeface="Calibri"/>
            </a:endParaRPr>
          </a:p>
          <a:p>
            <a:endParaRPr lang="en-US" dirty="0">
              <a:ea typeface="Calibri" panose="020F0502020204030204"/>
              <a:cs typeface="Calibri"/>
            </a:endParaRPr>
          </a:p>
          <a:p>
            <a:r>
              <a:rPr lang="en-US" i="1" dirty="0">
                <a:cs typeface="Calibri"/>
              </a:rPr>
              <a:t>Possible discussion question: what similarities and differences do you see between the Stamp Act Congress and the Sons of Liberty?</a:t>
            </a:r>
          </a:p>
          <a:p>
            <a:endParaRPr lang="en-US" dirty="0">
              <a:cs typeface="Calibri"/>
            </a:endParaRPr>
          </a:p>
          <a:p>
            <a:r>
              <a:rPr lang="en-US" dirty="0">
                <a:cs typeface="Calibri"/>
              </a:rPr>
              <a:t>Photo source:</a:t>
            </a:r>
            <a:r>
              <a:rPr lang="en-US" dirty="0"/>
              <a:t> John Carter Brown Library, Brown University, </a:t>
            </a:r>
            <a:r>
              <a:rPr lang="en-US" dirty="0">
                <a:hlinkClick r:id="rId8"/>
              </a:rPr>
              <a:t>https://allthingsliberty.com/2019/12/the-sons-of-liberty-and-mob-terror/</a:t>
            </a:r>
            <a:endParaRPr lang="en-US">
              <a:cs typeface="Calibri"/>
              <a:hlinkClick r:id="" action="ppaction://noaction"/>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7</a:t>
            </a:fld>
            <a:endParaRPr lang="en-US"/>
          </a:p>
        </p:txBody>
      </p:sp>
    </p:spTree>
    <p:extLst>
      <p:ext uri="{BB962C8B-B14F-4D97-AF65-F5344CB8AC3E}">
        <p14:creationId xmlns:p14="http://schemas.microsoft.com/office/powerpoint/2010/main" val="2493524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Extra Resources:</a:t>
            </a:r>
            <a:endParaRPr lang="en-US" dirty="0"/>
          </a:p>
          <a:p>
            <a:r>
              <a:rPr lang="en-US" dirty="0">
                <a:ea typeface="Calibri" panose="020F0502020204030204"/>
                <a:cs typeface="Calibri" panose="020F0502020204030204"/>
              </a:rPr>
              <a:t>"The Daughters of Liberty" article </a:t>
            </a:r>
            <a:r>
              <a:rPr lang="en-US" dirty="0">
                <a:hlinkClick r:id="rId3"/>
              </a:rPr>
              <a:t>https://www.battlefields.org/learn/articles/daughters-liberty</a:t>
            </a:r>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r>
              <a:rPr lang="en-US" dirty="0">
                <a:ea typeface="Calibri" panose="020F0502020204030204"/>
                <a:cs typeface="Calibri" panose="020F0502020204030204"/>
              </a:rPr>
              <a:t>The Daughters of Liberty</a:t>
            </a:r>
          </a:p>
          <a:p>
            <a:r>
              <a:rPr lang="en-US" dirty="0"/>
              <a:t>Women formed the Daughters of Liberty in 1766 to formalize their political agency during the </a:t>
            </a:r>
            <a:r>
              <a:rPr lang="en-US" dirty="0">
                <a:hlinkClick r:id="rId4"/>
              </a:rPr>
              <a:t>Stamp Act</a:t>
            </a:r>
            <a:r>
              <a:rPr lang="en-US" dirty="0"/>
              <a:t> crisis. They often provided support to the </a:t>
            </a:r>
            <a:r>
              <a:rPr lang="en-US" dirty="0">
                <a:hlinkClick r:id="rId5"/>
              </a:rPr>
              <a:t>Sons of Liberty. </a:t>
            </a:r>
            <a:r>
              <a:rPr lang="en-US" dirty="0"/>
              <a:t>The Stamp Act (1765) placed a tax on cards and dice, as well as mortgages and deeds, wills, newspapers, and pamphlets which women purchased. The Stamp Act also placed taxes on liquor licenses—women being many of the tavern owners in the colonies. The Daughters of Liberty popularized the idea of boycotting the stamps and taxed goods, effectively leading to the repeal of the Stamp Act altogether. Importantly, the Daughters of Liberty gave women a political arena in which to support patriotic movements without necessarily stepping outside of their normal gender roles. Women could translate traditional activities like into decidedly political ones which were widely celebrated and nonthreatening to the status quo. In addition to spinning and boycotting tea, by their dress, consumption, and purchasing power, women could translate their participation in the local and global economies into political action. Some Daughters of Liberty expressed that they “would not even admit the addresses of any gentlemen” who did not also oppose British taxation without representation. Though most active in New England on the eve of the Revolution in the late 1760s, the activities of the Daughters of Liberty set the stage for women’s political involvement and agency during the American Revolution, providing a solid foundation for more women to support the patriot cause in socially acceptable ways.</a:t>
            </a:r>
            <a:endParaRPr lang="en-US" dirty="0">
              <a:ea typeface="Calibri"/>
              <a:cs typeface="Calibri"/>
            </a:endParaRPr>
          </a:p>
          <a:p>
            <a:endParaRPr lang="en-US" dirty="0">
              <a:ea typeface="Calibri"/>
              <a:cs typeface="Calibri"/>
            </a:endParaRPr>
          </a:p>
          <a:p>
            <a:r>
              <a:rPr lang="en-US" i="1" dirty="0">
                <a:ea typeface="Calibri"/>
                <a:cs typeface="Calibri"/>
              </a:rPr>
              <a:t>Possible discussion question: in what ways did the Daughters of Liberty change the way women participated in politics?</a:t>
            </a:r>
          </a:p>
          <a:p>
            <a:endParaRPr lang="en-US" dirty="0"/>
          </a:p>
          <a:p>
            <a:r>
              <a:rPr lang="en-US" dirty="0">
                <a:ea typeface="Calibri"/>
                <a:cs typeface="Calibri"/>
              </a:rPr>
              <a:t>Photo source:</a:t>
            </a:r>
            <a:r>
              <a:rPr lang="en-US" dirty="0"/>
              <a:t> Spinning wheel </a:t>
            </a:r>
            <a:r>
              <a:rPr lang="en-US" dirty="0">
                <a:hlinkClick r:id="rId6"/>
              </a:rPr>
              <a:t>https://www.metmuseum.org/art/collection/search/7748</a:t>
            </a:r>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8</a:t>
            </a:fld>
            <a:endParaRPr lang="en-US"/>
          </a:p>
        </p:txBody>
      </p:sp>
    </p:spTree>
    <p:extLst>
      <p:ext uri="{BB962C8B-B14F-4D97-AF65-F5344CB8AC3E}">
        <p14:creationId xmlns:p14="http://schemas.microsoft.com/office/powerpoint/2010/main" val="3675618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Extra Resources:</a:t>
            </a:r>
            <a:endParaRPr lang="en-US" dirty="0"/>
          </a:p>
          <a:p>
            <a:r>
              <a:rPr lang="en-US" dirty="0">
                <a:ea typeface="Calibri" panose="020F0502020204030204"/>
                <a:cs typeface="Calibri" panose="020F0502020204030204"/>
              </a:rPr>
              <a:t>Mercy Otis Warren biography </a:t>
            </a:r>
            <a:r>
              <a:rPr lang="en-US" dirty="0">
                <a:hlinkClick r:id="rId3"/>
              </a:rPr>
              <a:t>https://www.battlefields.org/learn/biographies/mercy-otis-warren</a:t>
            </a:r>
            <a:endParaRPr lang="en-US" dirty="0"/>
          </a:p>
          <a:p>
            <a:r>
              <a:rPr lang="en-US" dirty="0">
                <a:ea typeface="Calibri"/>
                <a:cs typeface="Calibri"/>
              </a:rPr>
              <a:t>Samuel Adams biography </a:t>
            </a:r>
            <a:r>
              <a:rPr lang="en-US" dirty="0">
                <a:hlinkClick r:id="rId4"/>
              </a:rPr>
              <a:t>https://www.battlefields.org/learn/biographies/samuel-adams</a:t>
            </a:r>
            <a:endParaRPr lang="en-US" dirty="0">
              <a:ea typeface="Calibri"/>
              <a:cs typeface="Calibri"/>
            </a:endParaRPr>
          </a:p>
          <a:p>
            <a:r>
              <a:rPr lang="en-US" dirty="0">
                <a:ea typeface="Calibri"/>
                <a:cs typeface="Calibri"/>
              </a:rPr>
              <a:t>Hercules Mulligan biography </a:t>
            </a:r>
            <a:r>
              <a:rPr lang="en-US" dirty="0">
                <a:hlinkClick r:id="rId5"/>
              </a:rPr>
              <a:t>https://www.battlefields.org/learn/biographies/hercules-mulligan</a:t>
            </a:r>
            <a:endParaRPr lang="en-US" dirty="0"/>
          </a:p>
          <a:p>
            <a:endParaRPr lang="en-US" dirty="0"/>
          </a:p>
          <a:p>
            <a:r>
              <a:rPr lang="en-US" dirty="0">
                <a:cs typeface="Calibri"/>
              </a:rPr>
              <a:t>Mercy Otis Warren</a:t>
            </a:r>
          </a:p>
          <a:p>
            <a:r>
              <a:rPr lang="en-US" dirty="0"/>
              <a:t>Warren was born on September 14, 1728, in West Barnstable, Massachusetts as the first daughter and third of thirteen children of prominent parents. As a young woman, Mercy learned all the subjects available to women in colonial-era America that women were expected to learn. When Mercy turned nine, with her father’s permission, she began to attend classes with her brothers. A merchant and farmer with similar ideals, Mercy married James Warren on November 14, 1754. He would eventually become sheriff, a member of the Massachusetts House of Representatives, and Speaker of the House of the Massachusetts Provincial Congress, allowing Mercy access into the politics of the Revolution. Mercy was well attuned to the changing political climate as the revolution drew near. Mercy corresponded with several notable revolutionaries including George and Martha Washington, Abigail and </a:t>
            </a:r>
            <a:r>
              <a:rPr lang="en-US" dirty="0">
                <a:hlinkClick r:id="rId6"/>
              </a:rPr>
              <a:t>John Adams</a:t>
            </a:r>
            <a:r>
              <a:rPr lang="en-US" dirty="0"/>
              <a:t>, Hannah Winthrop, </a:t>
            </a:r>
            <a:r>
              <a:rPr lang="en-US" dirty="0">
                <a:hlinkClick r:id="rId7"/>
              </a:rPr>
              <a:t>Patrick Henry</a:t>
            </a:r>
            <a:r>
              <a:rPr lang="en-US" dirty="0"/>
              <a:t>, and Catharine Macaulay to which she wrote regularly. In one letter, she wrote, “every domestic enjoyment depends on the unimpaired possession of civil and religious liberty.”</a:t>
            </a:r>
            <a:endParaRPr lang="en-US" dirty="0">
              <a:ea typeface="Calibri"/>
              <a:cs typeface="Calibri"/>
            </a:endParaRPr>
          </a:p>
          <a:p>
            <a:endParaRPr lang="en-US" dirty="0">
              <a:cs typeface="+mn-lt"/>
            </a:endParaRPr>
          </a:p>
          <a:p>
            <a:r>
              <a:rPr lang="en-US" dirty="0"/>
              <a:t>In 1814, Mercy Otis Warren died at age eighty-six in her home in Plymouth, Massachusetts, and is buried at Burial Hill Cemetery. In an era where women were not able to be at the forefront of politics and public action, she broke through the barriers with her publications. These publications reflected her beliefs and political ideologies and inspired others to join the cause of the Revolution. They cemented her place in history as she was one of the first women to publish a nonfiction history of the American Revolution under her own name, as well as the third woman to publish a book of poetry. Her efforts established a precedent for forwarding female thinking that women would continue to follow for centuries.</a:t>
            </a:r>
            <a:endParaRPr lang="en-US" dirty="0">
              <a:cs typeface="Calibri" panose="020F0502020204030204"/>
            </a:endParaRPr>
          </a:p>
          <a:p>
            <a:endParaRPr lang="en-US" dirty="0">
              <a:ea typeface="Calibri"/>
              <a:cs typeface="Calibri"/>
            </a:endParaRPr>
          </a:p>
          <a:p>
            <a:r>
              <a:rPr lang="en-US" dirty="0">
                <a:cs typeface="Calibri"/>
              </a:rPr>
              <a:t>Samuel Adams</a:t>
            </a:r>
          </a:p>
          <a:p>
            <a:r>
              <a:rPr lang="en-US" dirty="0"/>
              <a:t>Born as the son of a church deacon in 1722, Samuel Adams understood from a young age the authority private citizens could hold over politics once properly mobilized. Adams acquired something of a historical reputation—in his own time no less—as a rabble-rouser and propagandist for the independence movement, especially in comparison to his second cousin John, the future president. At the age of fourteen, Adams entered Harvard, ostensibly to study theology and later take up his father's career, but life in college also exposed him to the ideas of the Enlightenment philosophers like John Locke, who held that certain rights and liberties were inherent to humanity, and that government should reflect that truth. He took up a public writing career very early on as a public writer.</a:t>
            </a:r>
            <a:br>
              <a:rPr lang="en-US" dirty="0">
                <a:cs typeface="+mn-lt"/>
              </a:rPr>
            </a:br>
            <a:endParaRPr lang="en-US">
              <a:ea typeface="Calibri"/>
              <a:cs typeface="Calibri"/>
            </a:endParaRPr>
          </a:p>
          <a:p>
            <a:r>
              <a:rPr lang="en-US" dirty="0"/>
              <a:t>Adams' real first foray of active resistance came in 1773, when Parliament passed the Tea Act. In response, an enormous group of disgruntled townsfolk gathered in Boston's Old South Meeting House, where Adams began organizing vigilante groups charged with preventing the tea shipments from ever reaching the docks. According to him in a letter to one Arthur Lee, these meetings were "conducted with decency, unanimity, and spirit." One of these groups, about 100 strong, decided to take even further action by dressing up as Mohawk warriors, sneaking aboard the ships and then dumping the tea into Boston Harbor, an act which became the famous Boston Tea Party.  Similar events also occurred in Philadelphia and Annapolis. It is difficult to assess if Adams was personally involved in the protest, but he certainly celebrated it immediately afterwards, writing, "Our Enemies must acknowledge that these people have acted upon pure and upright Principle." </a:t>
            </a:r>
            <a:endParaRPr lang="en-US" dirty="0">
              <a:ea typeface="Calibri"/>
              <a:cs typeface="Calibri"/>
            </a:endParaRPr>
          </a:p>
          <a:p>
            <a:endParaRPr lang="en-US" dirty="0">
              <a:cs typeface="+mn-lt"/>
            </a:endParaRPr>
          </a:p>
          <a:p>
            <a:r>
              <a:rPr lang="en-US" dirty="0"/>
              <a:t>As tensions between Britain and the colonies spilled over into armed rebellion, Adams remained on the forefront of political affairs. As a delegate to the Continental Congress, Adams acted as both a signer of the Declaration of Independence as well as a framer of the Articles of Confederation, the governing laws of America before the Constitution. After the war, Adams went home to Boston and again flirted between business, writing and politics as a career. After serving as Lieutenant, then Acting Governor for John Hancock, Adams was elected 4th Governor of Massachusetts in 1794. Though elected for four years, he decided to retire early in '97 on account of his health, which also caused the end of his writing career. Samuel Adams passed away in 1803 and remains to this day in the Granary Burying Ground in Boston. </a:t>
            </a:r>
            <a:endParaRPr lang="en-US" dirty="0">
              <a:cs typeface="Calibri" panose="020F0502020204030204"/>
            </a:endParaRPr>
          </a:p>
          <a:p>
            <a:endParaRPr lang="en-US" dirty="0">
              <a:ea typeface="Calibri"/>
              <a:cs typeface="Calibri"/>
            </a:endParaRPr>
          </a:p>
          <a:p>
            <a:r>
              <a:rPr lang="en-US" dirty="0">
                <a:cs typeface="Calibri"/>
              </a:rPr>
              <a:t>Hercules Mulligan</a:t>
            </a:r>
          </a:p>
          <a:p>
            <a:r>
              <a:rPr lang="en-US" dirty="0"/>
              <a:t>Born in 1740 in Coleraine Ireland, he emigrated to New York City with his family at six years old. Quite irrespective of his wife’s British background, Mulligan was a staunch patriot. During the 1770s, Mulligan lived with his close friend </a:t>
            </a:r>
            <a:r>
              <a:rPr lang="en-US" dirty="0">
                <a:hlinkClick r:id="rId8"/>
              </a:rPr>
              <a:t>Alexander Hamilton</a:t>
            </a:r>
            <a:r>
              <a:rPr lang="en-US" dirty="0"/>
              <a:t> and was able to impart some of his flag-waving notions onto the young scholar. In 1774, Mulligan became a tailor and opened a storefront in New York that was frequented by the upper echelons of society. Even high-ranking British officers became regulars at his shop. Successful enough to afford assistance, Mulligan instead preferred to work personally with each of his clients, cultivating genuine relationships with both Americans and </a:t>
            </a:r>
            <a:r>
              <a:rPr lang="en-US" dirty="0" err="1"/>
              <a:t>Brtitish</a:t>
            </a:r>
            <a:r>
              <a:rPr lang="en-US" dirty="0"/>
              <a:t> alike. Despite fraternizing with British officers, the young patriot ensconced himself in treasonous affairs. He was one of the first colonists to join the </a:t>
            </a:r>
            <a:r>
              <a:rPr lang="en-US" dirty="0">
                <a:hlinkClick r:id="rId9"/>
              </a:rPr>
              <a:t>Sons of Liberty</a:t>
            </a:r>
            <a:r>
              <a:rPr lang="en-US" dirty="0"/>
              <a:t>.</a:t>
            </a:r>
            <a:br>
              <a:rPr lang="en-US" dirty="0">
                <a:cs typeface="+mn-lt"/>
              </a:rPr>
            </a:br>
            <a:endParaRPr lang="en-US">
              <a:cs typeface="Calibri"/>
            </a:endParaRPr>
          </a:p>
          <a:p>
            <a:r>
              <a:rPr lang="en-US" dirty="0"/>
              <a:t>When war broke out in 1775, Hercules Mulligan did his part to help the cause. Still in New York, he joined a volunteer militia that stole British cannons and helped lead the Sons of Liberty tear down a statue of </a:t>
            </a:r>
            <a:r>
              <a:rPr lang="en-US" dirty="0">
                <a:hlinkClick r:id="rId10"/>
              </a:rPr>
              <a:t>King George III</a:t>
            </a:r>
            <a:r>
              <a:rPr lang="en-US" dirty="0"/>
              <a:t> in Bowling Green. Once Washington retreated from New York, however, Mulligan was forced to remain in the city and return to his clothing emporium. Mulligan was invited to be a spy for the Continental Army. Throughout the war, Mulligan performed his new role perfectly. By outfitting verbose British officers, appealing to their egos, and asking the right questions, Mulligan gained valuable insight into the enemy’s movements. He could oftentimes deduce the British Army’s next move by inquiring when the officers needed their uniforms back. After gaining such intelligence, Mulligan dispatched his slave, Cato, to ride out to Washington’s headquarters with the news. In 1785, Mulligan continued to fight for democratic ideals and co-founded the New York Manumission Society. He died in 1825 at age 80 and is buried next to Alexander Hamilton in Trinity Church.</a:t>
            </a:r>
            <a:endParaRPr lang="en-US" dirty="0">
              <a:cs typeface="Calibri"/>
            </a:endParaRPr>
          </a:p>
          <a:p>
            <a:endParaRPr lang="en-US" i="1" dirty="0">
              <a:cs typeface="Calibri" panose="020F0502020204030204"/>
            </a:endParaRPr>
          </a:p>
          <a:p>
            <a:r>
              <a:rPr lang="en-US" i="1" dirty="0"/>
              <a:t>Possible discussion question: compare and contrast the ways in these three people were activists for independence.</a:t>
            </a:r>
            <a:endParaRPr lang="en-US" dirty="0">
              <a:cs typeface="Calibri" panose="020F0502020204030204"/>
            </a:endParaRPr>
          </a:p>
          <a:p>
            <a:endParaRPr lang="en-US" i="1" dirty="0">
              <a:cs typeface="Calibri"/>
            </a:endParaRPr>
          </a:p>
          <a:p>
            <a:r>
              <a:rPr lang="en-US" dirty="0">
                <a:cs typeface="Calibri"/>
              </a:rPr>
              <a:t>Photo sources:</a:t>
            </a:r>
            <a:endParaRPr lang="en-US" i="1" dirty="0">
              <a:cs typeface="Calibri"/>
            </a:endParaRPr>
          </a:p>
          <a:p>
            <a:r>
              <a:rPr lang="en-US" dirty="0">
                <a:ea typeface="Calibri"/>
                <a:cs typeface="Calibri"/>
              </a:rPr>
              <a:t>Samuel Adams: </a:t>
            </a:r>
            <a:r>
              <a:rPr lang="en-US" dirty="0">
                <a:hlinkClick r:id="rId11"/>
              </a:rPr>
              <a:t>https://npg.si.edu/object/npg_NPG.76.9?destination=node/63231%3Fedan_q%3Dsamuel%2520adams</a:t>
            </a:r>
            <a:endParaRPr lang="en-US" dirty="0"/>
          </a:p>
          <a:p>
            <a:r>
              <a:rPr lang="en-US" dirty="0">
                <a:ea typeface="Calibri"/>
                <a:cs typeface="Calibri"/>
              </a:rPr>
              <a:t>Hercules Mulligan: </a:t>
            </a:r>
            <a:r>
              <a:rPr lang="en-US" dirty="0">
                <a:hlinkClick r:id="rId12"/>
              </a:rPr>
              <a:t>https://allthatsinteresting.com/hercules-mulligan</a:t>
            </a:r>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9</a:t>
            </a:fld>
            <a:endParaRPr lang="en-US"/>
          </a:p>
        </p:txBody>
      </p:sp>
    </p:spTree>
    <p:extLst>
      <p:ext uri="{BB962C8B-B14F-4D97-AF65-F5344CB8AC3E}">
        <p14:creationId xmlns:p14="http://schemas.microsoft.com/office/powerpoint/2010/main" val="299127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Extra Resources:</a:t>
            </a:r>
          </a:p>
          <a:p>
            <a:r>
              <a:rPr lang="en-US" dirty="0"/>
              <a:t>"The Boston Massacre" article </a:t>
            </a:r>
            <a:r>
              <a:rPr lang="en-US" dirty="0">
                <a:hlinkClick r:id="rId3"/>
              </a:rPr>
              <a:t>https://www.battlefields.org/learn/articles/boston-massacre</a:t>
            </a:r>
          </a:p>
          <a:p>
            <a:r>
              <a:rPr lang="en-US" dirty="0">
                <a:ea typeface="Calibri"/>
                <a:cs typeface="Calibri"/>
              </a:rPr>
              <a:t>"The British Army in Boston" article </a:t>
            </a:r>
            <a:r>
              <a:rPr lang="en-US" dirty="0">
                <a:hlinkClick r:id="rId4"/>
              </a:rPr>
              <a:t>https://www.battlefields.org/learn/articles/british-army-boston</a:t>
            </a:r>
            <a:endParaRPr lang="en-US" dirty="0"/>
          </a:p>
          <a:p>
            <a:r>
              <a:rPr lang="en-US" dirty="0">
                <a:ea typeface="Calibri"/>
                <a:cs typeface="Calibri"/>
              </a:rPr>
              <a:t>"Who Was Crispus Attucks?" video </a:t>
            </a:r>
            <a:r>
              <a:rPr lang="en-US" dirty="0">
                <a:hlinkClick r:id="" action="ppaction://noaction"/>
              </a:rPr>
              <a:t>https://youtu.be/3CmSQqrqyBk</a:t>
            </a:r>
            <a:endParaRPr lang="en-US" dirty="0"/>
          </a:p>
          <a:p>
            <a:endParaRPr lang="en-US" dirty="0">
              <a:ea typeface="Calibri"/>
              <a:cs typeface="Calibri"/>
            </a:endParaRPr>
          </a:p>
          <a:p>
            <a:r>
              <a:rPr lang="en-US" dirty="0">
                <a:ea typeface="Calibri"/>
                <a:cs typeface="Calibri"/>
              </a:rPr>
              <a:t>The Boston Massacre </a:t>
            </a:r>
            <a:r>
              <a:rPr lang="en-US" dirty="0"/>
              <a:t>marked the moment when political tensions between British soldiers and American colonists turned deadly. Patriots argued the event was the massacre of civilians perpetrated by the British Army, while loyalists argued that it was an unfortunate accident, the result of self-defense of the British soldiers from a threatening and dangerous mob. Regardless of what actually happened, the event fanned the flames of political discord and ignited a series of events that would eventually lead to American independence. </a:t>
            </a:r>
            <a:r>
              <a:rPr lang="en-US" dirty="0">
                <a:hlinkClick r:id="rId5"/>
              </a:rPr>
              <a:t>John Adams</a:t>
            </a:r>
            <a:r>
              <a:rPr lang="en-US" dirty="0"/>
              <a:t> believed that “on that night, the foundation of American independence was laid.”</a:t>
            </a:r>
          </a:p>
          <a:p>
            <a:endParaRPr lang="en-US" dirty="0"/>
          </a:p>
          <a:p>
            <a:r>
              <a:rPr lang="en-US" dirty="0"/>
              <a:t>In an attempt to use an excessive amount of force to crack down on these upstart colonials, Great Britain passed the </a:t>
            </a:r>
            <a:r>
              <a:rPr lang="en-US" dirty="0">
                <a:hlinkClick r:id="rId6"/>
              </a:rPr>
              <a:t>Townshend Acts</a:t>
            </a:r>
            <a:r>
              <a:rPr lang="en-US" dirty="0"/>
              <a:t> in 1767 and dispatched the British Army to restore order in Boston.  On October 1, 1768, the British fleet arrived, and hundreds of British soldiers marched into the hostile city. Rather than restore order, this maneuver proved to only worsen relations between the British and Americans. The presence of British regular troops in the streets of Boston enraged colonists, who now felt they were being occupied by a foreign army. British soldiers faced numerous insults and taunting as they patrolled the streets. Angry mobs would frequently protest British soldiers or American loyalists who supported the British policies. Private Hugh White of the 29th Regiment of Foot took up a sentry post outside of the Customs House on King Street, the symbolic center of British taxation. A protesting colonist and Private White engaged in a heated conversation and then Private White swung his musket at Garrick, hitting him on the side of the head. Word traveled through the streets about the altercation and a large mob began to descend on the lone British sentry at the Custom House. Seven British soldiers marched to the sentry’s defense with fixed bayonets. As the nine British soldiers stood guard near the steps to the Custom House, passions enflamed and dozens of more people joined the crowd surrounding the soldiers. Bells began ringing in the city and more people came out of their homes and into the streets. The crowd was estimated to have grown to as many as 300 or 400 people. They were yelling at the British soldiers and throwing rocks, paddles, and snowballs. Preston’s men loaded their muskets in front of the crowd. The crowd became angrier and angrier. At one point a club or stick was thrown at the soldiers and struck one of the British soldiers.  The soldier fell to the ground. He stood back up and yelled, “Damn you, fire!” and fired his musket into the crowd. The musket ball struck Attucks who fell dead to the ground. A few seconds later, the other British soldiers fired into the crowd.  Eleven people were hit, five men were killed and six were wounded. After the smoke cleared, Preston ordered his men to cease fire and called out dozens of soldiers to defend the Custom House. </a:t>
            </a:r>
            <a:endParaRPr lang="en-US" dirty="0">
              <a:ea typeface="Calibri"/>
              <a:cs typeface="Calibri"/>
            </a:endParaRPr>
          </a:p>
          <a:p>
            <a:endParaRPr lang="en-US" i="1" dirty="0"/>
          </a:p>
          <a:p>
            <a:r>
              <a:rPr lang="en-US" i="1" dirty="0"/>
              <a:t>Possible discussion question:  What does the Boston Massacre's uncertain start teach us about the importance of examining multiple perspectives in history?</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10</a:t>
            </a:fld>
            <a:endParaRPr lang="en-US"/>
          </a:p>
        </p:txBody>
      </p:sp>
    </p:spTree>
    <p:extLst>
      <p:ext uri="{BB962C8B-B14F-4D97-AF65-F5344CB8AC3E}">
        <p14:creationId xmlns:p14="http://schemas.microsoft.com/office/powerpoint/2010/main" val="12197526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bg1"/>
            </a:gs>
            <a:gs pos="54000">
              <a:schemeClr val="bg1"/>
            </a:gs>
            <a:gs pos="57531">
              <a:srgbClr val="FBFBFB"/>
            </a:gs>
            <a:gs pos="87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8BF847-AA19-4965-BD0D-169AC4E549B4}"/>
              </a:ext>
            </a:extLst>
          </p:cNvPr>
          <p:cNvSpPr/>
          <p:nvPr userDrawn="1"/>
        </p:nvSpPr>
        <p:spPr>
          <a:xfrm>
            <a:off x="0" y="4157932"/>
            <a:ext cx="12192000" cy="2700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0CBD19-FF76-4ABD-BB26-4CA7EB8D9C57}"/>
              </a:ext>
            </a:extLst>
          </p:cNvPr>
          <p:cNvSpPr>
            <a:spLocks noGrp="1"/>
          </p:cNvSpPr>
          <p:nvPr>
            <p:ph type="ctrTitle" hasCustomPrompt="1"/>
          </p:nvPr>
        </p:nvSpPr>
        <p:spPr>
          <a:xfrm>
            <a:off x="1524000" y="4324294"/>
            <a:ext cx="9144000" cy="1065841"/>
          </a:xfrm>
        </p:spPr>
        <p:txBody>
          <a:bodyPr anchor="b"/>
          <a:lstStyle>
            <a:lvl1pPr algn="ctr">
              <a:defRPr sz="6000" b="0">
                <a:solidFill>
                  <a:schemeClr val="bg1"/>
                </a:solidFill>
                <a:latin typeface="+mj-lt"/>
                <a:cs typeface="Adobe Devanagari" panose="02040503050201020203" pitchFamily="18" charset="0"/>
              </a:defRPr>
            </a:lvl1pPr>
          </a:lstStyle>
          <a:p>
            <a:r>
              <a:rPr lang="en-US"/>
              <a:t>Click to add title</a:t>
            </a:r>
          </a:p>
        </p:txBody>
      </p:sp>
      <p:sp>
        <p:nvSpPr>
          <p:cNvPr id="3" name="Subtitle 2">
            <a:extLst>
              <a:ext uri="{FF2B5EF4-FFF2-40B4-BE49-F238E27FC236}">
                <a16:creationId xmlns:a16="http://schemas.microsoft.com/office/drawing/2014/main" id="{B3FC82CA-864E-448B-AF3A-05F11046B4C0}"/>
              </a:ext>
            </a:extLst>
          </p:cNvPr>
          <p:cNvSpPr>
            <a:spLocks noGrp="1"/>
          </p:cNvSpPr>
          <p:nvPr>
            <p:ph type="subTitle" idx="1" hasCustomPrompt="1"/>
          </p:nvPr>
        </p:nvSpPr>
        <p:spPr>
          <a:xfrm>
            <a:off x="1524000" y="5490865"/>
            <a:ext cx="9144001" cy="969963"/>
          </a:xfrm>
        </p:spPr>
        <p:txBody>
          <a:bodyPr>
            <a:normAutofit/>
          </a:bodyPr>
          <a:lstStyle>
            <a:lvl1pPr marL="0" indent="0" algn="ctr">
              <a:buNone/>
              <a:defRPr sz="3200">
                <a:solidFill>
                  <a:schemeClr val="bg1"/>
                </a:solidFill>
                <a:latin typeface="Adobe Devanagari" panose="02040503050201020203" pitchFamily="18" charset="0"/>
                <a:cs typeface="Adobe Devanagari" panose="020405030502010202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pic>
        <p:nvPicPr>
          <p:cNvPr id="13" name="Picture 12">
            <a:extLst>
              <a:ext uri="{FF2B5EF4-FFF2-40B4-BE49-F238E27FC236}">
                <a16:creationId xmlns:a16="http://schemas.microsoft.com/office/drawing/2014/main" id="{0B76C4BA-354F-4F48-AA0F-4D52E334A1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3457" y="649802"/>
            <a:ext cx="7805085" cy="2882112"/>
          </a:xfrm>
          <a:prstGeom prst="rect">
            <a:avLst/>
          </a:prstGeom>
        </p:spPr>
      </p:pic>
      <p:pic>
        <p:nvPicPr>
          <p:cNvPr id="5" name="Picture 4">
            <a:extLst>
              <a:ext uri="{FF2B5EF4-FFF2-40B4-BE49-F238E27FC236}">
                <a16:creationId xmlns:a16="http://schemas.microsoft.com/office/drawing/2014/main" id="{F29214C5-FB6E-4274-BD09-473D689E5D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79877230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302B5-F41F-474D-B1F4-7BAF2C48F30E}"/>
              </a:ext>
            </a:extLst>
          </p:cNvPr>
          <p:cNvSpPr>
            <a:spLocks noGrp="1"/>
          </p:cNvSpPr>
          <p:nvPr>
            <p:ph type="title" hasCustomPrompt="1"/>
          </p:nvPr>
        </p:nvSpPr>
        <p:spPr/>
        <p:txBody>
          <a:bodyPr/>
          <a:lstStyle>
            <a:lvl1pPr>
              <a:defRPr/>
            </a:lvl1pPr>
          </a:lstStyle>
          <a:p>
            <a:r>
              <a:rPr lang="en-US"/>
              <a:t>Click to add title</a:t>
            </a:r>
          </a:p>
        </p:txBody>
      </p:sp>
      <p:sp>
        <p:nvSpPr>
          <p:cNvPr id="3" name="Vertical Text Placeholder 2">
            <a:extLst>
              <a:ext uri="{FF2B5EF4-FFF2-40B4-BE49-F238E27FC236}">
                <a16:creationId xmlns:a16="http://schemas.microsoft.com/office/drawing/2014/main" id="{67392F5D-D27B-4C4E-84EE-CE00E42DA5C6}"/>
              </a:ext>
            </a:extLst>
          </p:cNvPr>
          <p:cNvSpPr>
            <a:spLocks noGrp="1"/>
          </p:cNvSpPr>
          <p:nvPr>
            <p:ph type="body" orient="vert" idx="1"/>
          </p:nvPr>
        </p:nvSpPr>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FBE38C4-5C1D-4690-BDA5-809BB712F43D}"/>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795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E34B64-E79F-4DEF-904D-A1DBC7923215}"/>
              </a:ext>
            </a:extLst>
          </p:cNvPr>
          <p:cNvSpPr>
            <a:spLocks noGrp="1"/>
          </p:cNvSpPr>
          <p:nvPr>
            <p:ph type="title" orient="vert" hasCustomPrompt="1"/>
          </p:nvPr>
        </p:nvSpPr>
        <p:spPr>
          <a:xfrm>
            <a:off x="8724900" y="365125"/>
            <a:ext cx="2628900" cy="5229917"/>
          </a:xfrm>
        </p:spPr>
        <p:txBody>
          <a:bodyPr vert="eaVert"/>
          <a:lstStyle>
            <a:lvl1pPr>
              <a:defRPr/>
            </a:lvl1pPr>
          </a:lstStyle>
          <a:p>
            <a:r>
              <a:rPr lang="en-US"/>
              <a:t>Click to add title</a:t>
            </a:r>
          </a:p>
        </p:txBody>
      </p:sp>
      <p:sp>
        <p:nvSpPr>
          <p:cNvPr id="3" name="Vertical Text Placeholder 2">
            <a:extLst>
              <a:ext uri="{FF2B5EF4-FFF2-40B4-BE49-F238E27FC236}">
                <a16:creationId xmlns:a16="http://schemas.microsoft.com/office/drawing/2014/main" id="{449E4D2A-1CCA-441B-911C-97ACFFDFCF7E}"/>
              </a:ext>
            </a:extLst>
          </p:cNvPr>
          <p:cNvSpPr>
            <a:spLocks noGrp="1"/>
          </p:cNvSpPr>
          <p:nvPr>
            <p:ph type="body" orient="vert" idx="1"/>
          </p:nvPr>
        </p:nvSpPr>
        <p:spPr>
          <a:xfrm>
            <a:off x="838200" y="365125"/>
            <a:ext cx="7734300" cy="5229917"/>
          </a:xfrm>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CE2B16F2-1394-4247-9D08-D1493E81B0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393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ot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D25211-8C52-41C9-9B39-FB40600A7B43}"/>
              </a:ext>
            </a:extLst>
          </p:cNvPr>
          <p:cNvSpPr/>
          <p:nvPr userDrawn="1"/>
        </p:nvSpPr>
        <p:spPr>
          <a:xfrm>
            <a:off x="0" y="0"/>
            <a:ext cx="12192000" cy="6858000"/>
          </a:xfrm>
          <a:prstGeom prst="rect">
            <a:avLst/>
          </a:prstGeom>
          <a:gradFill flip="none" rotWithShape="1">
            <a:gsLst>
              <a:gs pos="30000">
                <a:schemeClr val="bg1"/>
              </a:gs>
              <a:gs pos="79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301A85D-0B33-497D-8EFF-167479CDA6FD}"/>
              </a:ext>
            </a:extLst>
          </p:cNvPr>
          <p:cNvPicPr>
            <a:picLocks noChangeAspect="1"/>
          </p:cNvPicPr>
          <p:nvPr userDrawn="1"/>
        </p:nvPicPr>
        <p:blipFill>
          <a:blip r:embed="rId2"/>
          <a:stretch>
            <a:fillRect/>
          </a:stretch>
        </p:blipFill>
        <p:spPr>
          <a:xfrm>
            <a:off x="1542565" y="1749921"/>
            <a:ext cx="9106870" cy="3358158"/>
          </a:xfrm>
          <a:prstGeom prst="rect">
            <a:avLst/>
          </a:prstGeom>
        </p:spPr>
      </p:pic>
      <p:pic>
        <p:nvPicPr>
          <p:cNvPr id="5" name="Picture 4">
            <a:extLst>
              <a:ext uri="{FF2B5EF4-FFF2-40B4-BE49-F238E27FC236}">
                <a16:creationId xmlns:a16="http://schemas.microsoft.com/office/drawing/2014/main" id="{D11B3660-33D6-4308-B272-6084FDD214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4023299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8BD4-35D6-4DB8-A9FB-37DA5ADA4318}"/>
              </a:ext>
            </a:extLst>
          </p:cNvPr>
          <p:cNvSpPr>
            <a:spLocks noGrp="1"/>
          </p:cNvSpPr>
          <p:nvPr>
            <p:ph type="title" hasCustomPrompt="1"/>
          </p:nvPr>
        </p:nvSpPr>
        <p:spPr/>
        <p:txBody>
          <a:bodyPr>
            <a:normAutofit/>
          </a:bodyPr>
          <a:lstStyle>
            <a:lvl1pPr>
              <a:defRPr sz="4800"/>
            </a:lvl1pPr>
          </a:lstStyle>
          <a:p>
            <a:r>
              <a:rPr lang="en-US"/>
              <a:t>Click to add title</a:t>
            </a:r>
          </a:p>
        </p:txBody>
      </p:sp>
      <p:sp>
        <p:nvSpPr>
          <p:cNvPr id="3" name="Content Placeholder 2">
            <a:extLst>
              <a:ext uri="{FF2B5EF4-FFF2-40B4-BE49-F238E27FC236}">
                <a16:creationId xmlns:a16="http://schemas.microsoft.com/office/drawing/2014/main" id="{392194AA-2C71-4DE4-A171-A67274C1562A}"/>
              </a:ext>
            </a:extLst>
          </p:cNvPr>
          <p:cNvSpPr>
            <a:spLocks noGrp="1"/>
          </p:cNvSpPr>
          <p:nvPr>
            <p:ph idx="1"/>
          </p:nvPr>
        </p:nvSpPr>
        <p:spPr/>
        <p:txBody>
          <a:bodyPr/>
          <a:lstStyle>
            <a:lvl1pPr>
              <a:defRPr b="1"/>
            </a:lvl1pPr>
            <a:lvl2pPr>
              <a:defRPr>
                <a:solidFill>
                  <a:schemeClr val="accent1"/>
                </a:solidFill>
              </a:defRPr>
            </a:lvl2pPr>
            <a:lvl3pPr>
              <a:defRPr>
                <a:solidFill>
                  <a:schemeClr val="tx1"/>
                </a:solidFill>
              </a:defRPr>
            </a:lvl3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B718D3A6-DBB2-49F0-9AB8-15E0B3B07E35}"/>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42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A10243F-00FA-43A9-A054-285221138B9C}"/>
              </a:ext>
            </a:extLst>
          </p:cNvPr>
          <p:cNvSpPr/>
          <p:nvPr userDrawn="1"/>
        </p:nvSpPr>
        <p:spPr>
          <a:xfrm>
            <a:off x="0" y="4205078"/>
            <a:ext cx="7490604" cy="2544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559417-12F3-4DD7-857D-513FC20D1240}"/>
              </a:ext>
            </a:extLst>
          </p:cNvPr>
          <p:cNvSpPr>
            <a:spLocks noGrp="1"/>
          </p:cNvSpPr>
          <p:nvPr>
            <p:ph type="title" hasCustomPrompt="1"/>
          </p:nvPr>
        </p:nvSpPr>
        <p:spPr>
          <a:xfrm>
            <a:off x="831850" y="2706986"/>
            <a:ext cx="10515600" cy="1855489"/>
          </a:xfrm>
        </p:spPr>
        <p:txBody>
          <a:bodyPr anchor="b"/>
          <a:lstStyle>
            <a:lvl1pPr>
              <a:defRPr sz="6000"/>
            </a:lvl1pPr>
          </a:lstStyle>
          <a:p>
            <a:r>
              <a:rPr lang="en-US"/>
              <a:t>Click to add title</a:t>
            </a:r>
          </a:p>
        </p:txBody>
      </p:sp>
      <p:sp>
        <p:nvSpPr>
          <p:cNvPr id="3" name="Text Placeholder 2">
            <a:extLst>
              <a:ext uri="{FF2B5EF4-FFF2-40B4-BE49-F238E27FC236}">
                <a16:creationId xmlns:a16="http://schemas.microsoft.com/office/drawing/2014/main" id="{70674777-5494-48D4-ADB7-221F50196A73}"/>
              </a:ext>
            </a:extLst>
          </p:cNvPr>
          <p:cNvSpPr>
            <a:spLocks noGrp="1"/>
          </p:cNvSpPr>
          <p:nvPr>
            <p:ph type="body" idx="1" hasCustomPrompt="1"/>
          </p:nvPr>
        </p:nvSpPr>
        <p:spPr>
          <a:xfrm>
            <a:off x="831850" y="4865298"/>
            <a:ext cx="10515600" cy="122435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pic>
        <p:nvPicPr>
          <p:cNvPr id="12" name="Picture 11">
            <a:extLst>
              <a:ext uri="{FF2B5EF4-FFF2-40B4-BE49-F238E27FC236}">
                <a16:creationId xmlns:a16="http://schemas.microsoft.com/office/drawing/2014/main" id="{73901E3B-9DE1-46CD-A251-31A85D349E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15" y="462632"/>
            <a:ext cx="4018536" cy="1483888"/>
          </a:xfrm>
          <a:prstGeom prst="rect">
            <a:avLst/>
          </a:prstGeom>
        </p:spPr>
      </p:pic>
      <p:sp>
        <p:nvSpPr>
          <p:cNvPr id="11" name="Rectangle 10">
            <a:extLst>
              <a:ext uri="{FF2B5EF4-FFF2-40B4-BE49-F238E27FC236}">
                <a16:creationId xmlns:a16="http://schemas.microsoft.com/office/drawing/2014/main" id="{57F6412B-22AF-4819-AA0C-369365C0ADE3}"/>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9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2DCBC-88DD-4DA0-A5FC-B38BC487BE2E}"/>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D5756066-6BA3-416A-9575-10E94D4BE47A}"/>
              </a:ext>
            </a:extLst>
          </p:cNvPr>
          <p:cNvSpPr>
            <a:spLocks noGrp="1"/>
          </p:cNvSpPr>
          <p:nvPr>
            <p:ph sz="half" idx="1"/>
          </p:nvPr>
        </p:nvSpPr>
        <p:spPr>
          <a:xfrm>
            <a:off x="838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2EA0A3-FF05-44E3-A682-35A358D73968}"/>
              </a:ext>
            </a:extLst>
          </p:cNvPr>
          <p:cNvSpPr>
            <a:spLocks noGrp="1"/>
          </p:cNvSpPr>
          <p:nvPr>
            <p:ph sz="half" idx="2"/>
          </p:nvPr>
        </p:nvSpPr>
        <p:spPr>
          <a:xfrm>
            <a:off x="6172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2BE2E12-7EE6-419F-84B3-224F8E70617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0635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EEEC-CA7C-4BEC-9053-DE761AAEBD52}"/>
              </a:ext>
            </a:extLst>
          </p:cNvPr>
          <p:cNvSpPr>
            <a:spLocks noGrp="1"/>
          </p:cNvSpPr>
          <p:nvPr>
            <p:ph type="title" hasCustomPrompt="1"/>
          </p:nvPr>
        </p:nvSpPr>
        <p:spPr>
          <a:xfrm>
            <a:off x="839788" y="365125"/>
            <a:ext cx="10515600" cy="1325563"/>
          </a:xfrm>
        </p:spPr>
        <p:txBody>
          <a:bodyPr/>
          <a:lstStyle>
            <a:lvl1pPr>
              <a:defRPr/>
            </a:lvl1pPr>
          </a:lstStyle>
          <a:p>
            <a:r>
              <a:rPr lang="en-US"/>
              <a:t>Click to add title</a:t>
            </a:r>
          </a:p>
        </p:txBody>
      </p:sp>
      <p:sp>
        <p:nvSpPr>
          <p:cNvPr id="3" name="Text Placeholder 2">
            <a:extLst>
              <a:ext uri="{FF2B5EF4-FFF2-40B4-BE49-F238E27FC236}">
                <a16:creationId xmlns:a16="http://schemas.microsoft.com/office/drawing/2014/main" id="{AF9E2D48-414B-43BB-991F-F0471DA0EE10}"/>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F127716-C01F-44D7-9D4F-7571F43C46E3}"/>
              </a:ext>
            </a:extLst>
          </p:cNvPr>
          <p:cNvSpPr>
            <a:spLocks noGrp="1"/>
          </p:cNvSpPr>
          <p:nvPr>
            <p:ph sz="half" idx="2"/>
          </p:nvPr>
        </p:nvSpPr>
        <p:spPr>
          <a:xfrm>
            <a:off x="839788" y="2505075"/>
            <a:ext cx="5157787"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369EE9-3408-4A85-85B8-BAE89191DC7D}"/>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294DAD-BF95-441E-BB57-B912A300A0B1}"/>
              </a:ext>
            </a:extLst>
          </p:cNvPr>
          <p:cNvSpPr>
            <a:spLocks noGrp="1"/>
          </p:cNvSpPr>
          <p:nvPr>
            <p:ph sz="quarter" idx="4"/>
          </p:nvPr>
        </p:nvSpPr>
        <p:spPr>
          <a:xfrm>
            <a:off x="6172200" y="2505075"/>
            <a:ext cx="5183188"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F8C3B50F-65B6-4862-B28B-46DFC17026D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097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3A8F-1E19-4BB4-84EF-DCD7AC986C19}"/>
              </a:ext>
            </a:extLst>
          </p:cNvPr>
          <p:cNvSpPr>
            <a:spLocks noGrp="1"/>
          </p:cNvSpPr>
          <p:nvPr>
            <p:ph type="title" hasCustomPrompt="1"/>
          </p:nvPr>
        </p:nvSpPr>
        <p:spPr/>
        <p:txBody>
          <a:bodyPr/>
          <a:lstStyle>
            <a:lvl1pPr>
              <a:defRPr/>
            </a:lvl1pPr>
          </a:lstStyle>
          <a:p>
            <a:r>
              <a:rPr lang="en-US"/>
              <a:t>Click to add title</a:t>
            </a:r>
          </a:p>
        </p:txBody>
      </p:sp>
      <p:sp>
        <p:nvSpPr>
          <p:cNvPr id="3" name="Rectangle 2">
            <a:extLst>
              <a:ext uri="{FF2B5EF4-FFF2-40B4-BE49-F238E27FC236}">
                <a16:creationId xmlns:a16="http://schemas.microsoft.com/office/drawing/2014/main" id="{A20FCA14-030F-4CBC-A2C7-9F333FCD84EE}"/>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944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A181A-A3A2-4378-92E6-E50F16C91CDA}"/>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C26669D-8BA1-4195-86FD-E72CC29F232E}"/>
              </a:ext>
            </a:extLst>
          </p:cNvPr>
          <p:cNvSpPr/>
          <p:nvPr userDrawn="1"/>
        </p:nvSpPr>
        <p:spPr>
          <a:xfrm>
            <a:off x="-77638" y="1104181"/>
            <a:ext cx="12269638" cy="5753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640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7DF3-784B-4186-B260-7528F1456024}"/>
              </a:ext>
            </a:extLst>
          </p:cNvPr>
          <p:cNvSpPr>
            <a:spLocks noGrp="1"/>
          </p:cNvSpPr>
          <p:nvPr>
            <p:ph type="title" hasCustomPrompt="1"/>
          </p:nvPr>
        </p:nvSpPr>
        <p:spPr>
          <a:xfrm>
            <a:off x="839788" y="457200"/>
            <a:ext cx="3932237" cy="1600200"/>
          </a:xfrm>
        </p:spPr>
        <p:txBody>
          <a:bodyPr anchor="b"/>
          <a:lstStyle>
            <a:lvl1pPr>
              <a:defRPr sz="3200"/>
            </a:lvl1pPr>
          </a:lstStyle>
          <a:p>
            <a:r>
              <a:rPr lang="en-US"/>
              <a:t>Click to add title</a:t>
            </a:r>
          </a:p>
        </p:txBody>
      </p:sp>
      <p:sp>
        <p:nvSpPr>
          <p:cNvPr id="3" name="Content Placeholder 2">
            <a:extLst>
              <a:ext uri="{FF2B5EF4-FFF2-40B4-BE49-F238E27FC236}">
                <a16:creationId xmlns:a16="http://schemas.microsoft.com/office/drawing/2014/main" id="{78D8BF50-017B-4AAC-B0C9-9E726D316B88}"/>
              </a:ext>
            </a:extLst>
          </p:cNvPr>
          <p:cNvSpPr>
            <a:spLocks noGrp="1"/>
          </p:cNvSpPr>
          <p:nvPr>
            <p:ph idx="1"/>
          </p:nvPr>
        </p:nvSpPr>
        <p:spPr>
          <a:xfrm>
            <a:off x="5183188" y="987425"/>
            <a:ext cx="6172200" cy="4873625"/>
          </a:xfrm>
        </p:spPr>
        <p:txBody>
          <a:bodyPr/>
          <a:lstStyle>
            <a:lvl1pPr>
              <a:defRPr sz="3200"/>
            </a:lvl1pPr>
            <a:lvl2pPr>
              <a:defRPr sz="2800">
                <a:solidFill>
                  <a:schemeClr val="accent1"/>
                </a:solidFill>
              </a:defRPr>
            </a:lvl2pPr>
            <a:lvl3pPr>
              <a:defRPr sz="2400"/>
            </a:lvl3pPr>
            <a:lvl4pPr>
              <a:defRPr sz="2000">
                <a:solidFill>
                  <a:schemeClr val="bg1">
                    <a:lumMod val="50000"/>
                  </a:schemeClr>
                </a:solidFill>
              </a:defRPr>
            </a:lvl4pPr>
            <a:lvl5pPr>
              <a:defRPr sz="2000">
                <a:solidFill>
                  <a:schemeClr val="bg1">
                    <a:lumMod val="50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C61F7C-F3BE-4285-B499-1AF2C3BCF3F8}"/>
              </a:ext>
            </a:extLst>
          </p:cNvPr>
          <p:cNvSpPr>
            <a:spLocks noGrp="1"/>
          </p:cNvSpPr>
          <p:nvPr>
            <p:ph type="body" sz="half" idx="2"/>
          </p:nvPr>
        </p:nvSpPr>
        <p:spPr>
          <a:xfrm>
            <a:off x="839788" y="2057400"/>
            <a:ext cx="3932237" cy="35014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BAE84BB6-2131-4CE4-A11C-97B28C4B17E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310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7A5CC-B401-4CAD-8CEB-F8CABE306320}"/>
              </a:ext>
            </a:extLst>
          </p:cNvPr>
          <p:cNvSpPr>
            <a:spLocks noGrp="1"/>
          </p:cNvSpPr>
          <p:nvPr>
            <p:ph type="title" hasCustomPrompt="1"/>
          </p:nvPr>
        </p:nvSpPr>
        <p:spPr>
          <a:xfrm>
            <a:off x="839788" y="457200"/>
            <a:ext cx="3932237" cy="1600200"/>
          </a:xfrm>
        </p:spPr>
        <p:txBody>
          <a:bodyPr anchor="b"/>
          <a:lstStyle>
            <a:lvl1pPr>
              <a:defRPr sz="3200"/>
            </a:lvl1pPr>
          </a:lstStyle>
          <a:p>
            <a:r>
              <a:rPr lang="en-US"/>
              <a:t>Click to add title</a:t>
            </a:r>
          </a:p>
        </p:txBody>
      </p:sp>
      <p:sp>
        <p:nvSpPr>
          <p:cNvPr id="3" name="Picture Placeholder 2">
            <a:extLst>
              <a:ext uri="{FF2B5EF4-FFF2-40B4-BE49-F238E27FC236}">
                <a16:creationId xmlns:a16="http://schemas.microsoft.com/office/drawing/2014/main" id="{9FD99118-0DF3-4C54-8807-67A069AA04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B7E69E-3577-48CB-A896-DC497EF1939E}"/>
              </a:ext>
            </a:extLst>
          </p:cNvPr>
          <p:cNvSpPr>
            <a:spLocks noGrp="1"/>
          </p:cNvSpPr>
          <p:nvPr>
            <p:ph type="body" sz="half" idx="2"/>
          </p:nvPr>
        </p:nvSpPr>
        <p:spPr>
          <a:xfrm>
            <a:off x="839788" y="2057400"/>
            <a:ext cx="3932237" cy="353764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35B9CDDB-1164-4E2F-ACF4-0352876FE7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2078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49750-D267-4309-9726-22D69C7FB6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add title</a:t>
            </a:r>
          </a:p>
        </p:txBody>
      </p:sp>
      <p:sp>
        <p:nvSpPr>
          <p:cNvPr id="3" name="Text Placeholder 2">
            <a:extLst>
              <a:ext uri="{FF2B5EF4-FFF2-40B4-BE49-F238E27FC236}">
                <a16:creationId xmlns:a16="http://schemas.microsoft.com/office/drawing/2014/main" id="{3DDEA752-C11A-40EC-98B1-CE5AA7782526}"/>
              </a:ext>
            </a:extLst>
          </p:cNvPr>
          <p:cNvSpPr>
            <a:spLocks noGrp="1"/>
          </p:cNvSpPr>
          <p:nvPr>
            <p:ph type="body" idx="1"/>
          </p:nvPr>
        </p:nvSpPr>
        <p:spPr>
          <a:xfrm>
            <a:off x="838200" y="1825625"/>
            <a:ext cx="10515600" cy="37815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4A3F459C-5A1C-4D27-9DAF-BA4FD5BCCDA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1269" y="5849187"/>
            <a:ext cx="2835625" cy="832779"/>
          </a:xfrm>
          <a:prstGeom prst="rect">
            <a:avLst/>
          </a:prstGeom>
        </p:spPr>
      </p:pic>
      <p:pic>
        <p:nvPicPr>
          <p:cNvPr id="5" name="Picture 4">
            <a:extLst>
              <a:ext uri="{FF2B5EF4-FFF2-40B4-BE49-F238E27FC236}">
                <a16:creationId xmlns:a16="http://schemas.microsoft.com/office/drawing/2014/main" id="{0419075F-507D-4DAC-9F02-31AFC0522F2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1097231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www.battlefields.org/learn/primary-sources/no-stamped-paper-be-had"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hyperlink" Target="https://www.battlefields.org/learn/primary-sources/resolutions-stamp-act-congress" TargetMode="External"/><Relationship Id="rId4" Type="http://schemas.openxmlformats.org/officeDocument/2006/relationships/diagramLayout" Target="../diagrams/layout1.xml"/><Relationship Id="rId9" Type="http://schemas.openxmlformats.org/officeDocument/2006/relationships/hyperlink" Target="https://www.battlefields.org/learn/primary-sources/stamp-act-1765"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4E14B-672D-4EBA-9BF0-AC97197BF9E2}"/>
              </a:ext>
            </a:extLst>
          </p:cNvPr>
          <p:cNvSpPr>
            <a:spLocks noGrp="1"/>
          </p:cNvSpPr>
          <p:nvPr>
            <p:ph type="ctrTitle"/>
          </p:nvPr>
        </p:nvSpPr>
        <p:spPr>
          <a:xfrm>
            <a:off x="152466" y="4653273"/>
            <a:ext cx="11887057" cy="870010"/>
          </a:xfrm>
        </p:spPr>
        <p:txBody>
          <a:bodyPr>
            <a:noAutofit/>
          </a:bodyPr>
          <a:lstStyle/>
          <a:p>
            <a:r>
              <a:rPr lang="en-US" sz="4800" dirty="0"/>
              <a:t>Colonial Taxes &amp; Disputes</a:t>
            </a:r>
            <a:endParaRPr lang="en-US" dirty="0"/>
          </a:p>
        </p:txBody>
      </p:sp>
      <p:sp>
        <p:nvSpPr>
          <p:cNvPr id="3" name="Subtitle 2">
            <a:extLst>
              <a:ext uri="{FF2B5EF4-FFF2-40B4-BE49-F238E27FC236}">
                <a16:creationId xmlns:a16="http://schemas.microsoft.com/office/drawing/2014/main" id="{DE7B0C5A-586E-46DF-89F5-5A692ABE860E}"/>
              </a:ext>
            </a:extLst>
          </p:cNvPr>
          <p:cNvSpPr>
            <a:spLocks noGrp="1"/>
          </p:cNvSpPr>
          <p:nvPr>
            <p:ph type="subTitle" idx="1"/>
          </p:nvPr>
        </p:nvSpPr>
        <p:spPr>
          <a:xfrm>
            <a:off x="1523995" y="5523283"/>
            <a:ext cx="9144001" cy="742944"/>
          </a:xfrm>
        </p:spPr>
        <p:txBody>
          <a:bodyPr>
            <a:normAutofit/>
          </a:bodyPr>
          <a:lstStyle/>
          <a:p>
            <a:r>
              <a:rPr lang="en-US" sz="4000"/>
              <a:t>The American Battlefield Trust</a:t>
            </a:r>
          </a:p>
        </p:txBody>
      </p:sp>
    </p:spTree>
    <p:extLst>
      <p:ext uri="{BB962C8B-B14F-4D97-AF65-F5344CB8AC3E}">
        <p14:creationId xmlns:p14="http://schemas.microsoft.com/office/powerpoint/2010/main" val="675481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B67EC-AD08-E817-DD6B-EABF4E80682A}"/>
              </a:ext>
            </a:extLst>
          </p:cNvPr>
          <p:cNvSpPr>
            <a:spLocks noGrp="1"/>
          </p:cNvSpPr>
          <p:nvPr>
            <p:ph type="title"/>
          </p:nvPr>
        </p:nvSpPr>
        <p:spPr>
          <a:xfrm>
            <a:off x="-3896" y="3945065"/>
            <a:ext cx="4156796" cy="2260471"/>
          </a:xfrm>
        </p:spPr>
        <p:txBody>
          <a:bodyPr anchor="ctr">
            <a:normAutofit/>
          </a:bodyPr>
          <a:lstStyle/>
          <a:p>
            <a:r>
              <a:rPr lang="en-US" sz="3600" dirty="0"/>
              <a:t>Boston Massacre</a:t>
            </a:r>
          </a:p>
        </p:txBody>
      </p:sp>
      <p:pic>
        <p:nvPicPr>
          <p:cNvPr id="5" name="Picture 5">
            <a:extLst>
              <a:ext uri="{FF2B5EF4-FFF2-40B4-BE49-F238E27FC236}">
                <a16:creationId xmlns:a16="http://schemas.microsoft.com/office/drawing/2014/main" id="{359F3A8B-267B-D9A4-463D-56F156C48141}"/>
              </a:ext>
            </a:extLst>
          </p:cNvPr>
          <p:cNvPicPr>
            <a:picLocks noChangeAspect="1"/>
          </p:cNvPicPr>
          <p:nvPr/>
        </p:nvPicPr>
        <p:blipFill rotWithShape="1">
          <a:blip r:embed="rId3"/>
          <a:srcRect t="9009" b="900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64C76831-1E28-2C64-79C1-7CF1BA784325}"/>
              </a:ext>
            </a:extLst>
          </p:cNvPr>
          <p:cNvSpPr>
            <a:spLocks noGrp="1"/>
          </p:cNvSpPr>
          <p:nvPr>
            <p:ph idx="1"/>
          </p:nvPr>
        </p:nvSpPr>
        <p:spPr>
          <a:xfrm>
            <a:off x="4045241" y="3804995"/>
            <a:ext cx="7485413" cy="3153990"/>
          </a:xfrm>
        </p:spPr>
        <p:txBody>
          <a:bodyPr vert="horz" lIns="91440" tIns="45720" rIns="91440" bIns="45720" rtlCol="0" anchor="ctr">
            <a:normAutofit/>
          </a:bodyPr>
          <a:lstStyle/>
          <a:p>
            <a:endParaRPr lang="en-US" sz="1800" b="0" dirty="0">
              <a:solidFill>
                <a:schemeClr val="tx1"/>
              </a:solidFill>
            </a:endParaRPr>
          </a:p>
          <a:p>
            <a:endParaRPr lang="en-US" sz="1800"/>
          </a:p>
        </p:txBody>
      </p:sp>
      <p:sp>
        <p:nvSpPr>
          <p:cNvPr id="4" name="TextBox 3">
            <a:extLst>
              <a:ext uri="{FF2B5EF4-FFF2-40B4-BE49-F238E27FC236}">
                <a16:creationId xmlns:a16="http://schemas.microsoft.com/office/drawing/2014/main" id="{3812D31C-86D5-3920-8872-DCBF0029EF32}"/>
              </a:ext>
            </a:extLst>
          </p:cNvPr>
          <p:cNvSpPr txBox="1"/>
          <p:nvPr/>
        </p:nvSpPr>
        <p:spPr>
          <a:xfrm>
            <a:off x="369454" y="5276272"/>
            <a:ext cx="27478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a:solidFill>
                  <a:srgbClr val="C00000"/>
                </a:solidFill>
              </a:rPr>
              <a:t>April 18, 1775</a:t>
            </a:r>
            <a:endParaRPr lang="en-US"/>
          </a:p>
        </p:txBody>
      </p:sp>
      <p:sp>
        <p:nvSpPr>
          <p:cNvPr id="8" name="Content Placeholder 2">
            <a:extLst>
              <a:ext uri="{FF2B5EF4-FFF2-40B4-BE49-F238E27FC236}">
                <a16:creationId xmlns:a16="http://schemas.microsoft.com/office/drawing/2014/main" id="{F8D7E6D8-487A-BD53-A308-34D9CF046602}"/>
              </a:ext>
            </a:extLst>
          </p:cNvPr>
          <p:cNvSpPr txBox="1">
            <a:spLocks/>
          </p:cNvSpPr>
          <p:nvPr/>
        </p:nvSpPr>
        <p:spPr>
          <a:xfrm>
            <a:off x="3340623" y="4074144"/>
            <a:ext cx="8695626" cy="311743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b="0" dirty="0">
                <a:ea typeface="+mn-lt"/>
                <a:cs typeface="+mn-lt"/>
              </a:rPr>
              <a:t>In October of 1768, British soldiers arrived in </a:t>
            </a:r>
            <a:r>
              <a:rPr lang="en-US" sz="1700" b="0" dirty="0">
                <a:solidFill>
                  <a:srgbClr val="C00000"/>
                </a:solidFill>
                <a:ea typeface="+mn-lt"/>
                <a:cs typeface="+mn-lt"/>
              </a:rPr>
              <a:t>Boston </a:t>
            </a:r>
            <a:r>
              <a:rPr lang="en-US" sz="1700" b="0" dirty="0">
                <a:ea typeface="+mn-lt"/>
                <a:cs typeface="+mn-lt"/>
              </a:rPr>
              <a:t>to preserve the peace, which enraged colonists, who now felt they were being occupied by a foreign army. </a:t>
            </a:r>
            <a:endParaRPr lang="en-US" sz="1700">
              <a:ea typeface="+mn-lt"/>
              <a:cs typeface="+mn-lt"/>
            </a:endParaRPr>
          </a:p>
          <a:p>
            <a:r>
              <a:rPr lang="en-US" sz="1700" b="0" dirty="0">
                <a:ea typeface="+mn-lt"/>
                <a:cs typeface="+mn-lt"/>
              </a:rPr>
              <a:t>British soldiers faced numerous insults and taunting. Fights became commonplace. </a:t>
            </a:r>
            <a:endParaRPr lang="en-US" sz="1700">
              <a:ea typeface="+mn-lt"/>
              <a:cs typeface="+mn-lt"/>
            </a:endParaRPr>
          </a:p>
          <a:p>
            <a:r>
              <a:rPr lang="en-US" sz="1700" b="0" dirty="0">
                <a:ea typeface="+mn-lt"/>
                <a:cs typeface="+mn-lt"/>
              </a:rPr>
              <a:t>One altercation between a provocative civilian and a British sentry caused a large mob of 300-400 people to gather, as well as seven British soldiers coming to the rescue. </a:t>
            </a:r>
            <a:endParaRPr lang="en-US" sz="1700"/>
          </a:p>
          <a:p>
            <a:r>
              <a:rPr lang="en-US" sz="1700" b="0" dirty="0">
                <a:ea typeface="+mn-lt"/>
                <a:cs typeface="+mn-lt"/>
              </a:rPr>
              <a:t>At one point a club or stick was thrown at the soldiers and struck one of the British soldiers.  The soldier fell to the ground. He stood back up, shouted, and fired his musket into the crowd. </a:t>
            </a:r>
            <a:endParaRPr lang="en-US" sz="1700">
              <a:ea typeface="+mn-lt"/>
              <a:cs typeface="+mn-lt"/>
            </a:endParaRPr>
          </a:p>
          <a:p>
            <a:r>
              <a:rPr lang="en-US" sz="1700" b="0" dirty="0">
                <a:ea typeface="+mn-lt"/>
                <a:cs typeface="+mn-lt"/>
              </a:rPr>
              <a:t>The other British soldiers fired into the crowd. Eleven people were hit, five men were killed and six were wounded. </a:t>
            </a:r>
            <a:endParaRPr lang="en-US" sz="1700">
              <a:ea typeface="+mn-lt"/>
              <a:cs typeface="+mn-lt"/>
            </a:endParaRPr>
          </a:p>
          <a:p>
            <a:endParaRPr lang="en-US" dirty="0"/>
          </a:p>
          <a:p>
            <a:endParaRPr lang="en-US" sz="1400" b="0" dirty="0"/>
          </a:p>
        </p:txBody>
      </p:sp>
    </p:spTree>
    <p:extLst>
      <p:ext uri="{BB962C8B-B14F-4D97-AF65-F5344CB8AC3E}">
        <p14:creationId xmlns:p14="http://schemas.microsoft.com/office/powerpoint/2010/main" val="2636892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engineering drawing&#10;&#10;Description automatically generated">
            <a:extLst>
              <a:ext uri="{FF2B5EF4-FFF2-40B4-BE49-F238E27FC236}">
                <a16:creationId xmlns:a16="http://schemas.microsoft.com/office/drawing/2014/main" id="{A7DEB2A1-1A94-AEEB-5D16-45099E00EB49}"/>
              </a:ext>
            </a:extLst>
          </p:cNvPr>
          <p:cNvPicPr>
            <a:picLocks noChangeAspect="1"/>
          </p:cNvPicPr>
          <p:nvPr/>
        </p:nvPicPr>
        <p:blipFill rotWithShape="1">
          <a:blip r:embed="rId3"/>
          <a:srcRect t="20877" r="1" b="16888"/>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0BCBF6E-0382-C7DB-72C8-241D2D781150}"/>
              </a:ext>
            </a:extLst>
          </p:cNvPr>
          <p:cNvSpPr>
            <a:spLocks noGrp="1"/>
          </p:cNvSpPr>
          <p:nvPr>
            <p:ph type="title"/>
          </p:nvPr>
        </p:nvSpPr>
        <p:spPr>
          <a:xfrm>
            <a:off x="7531610" y="365125"/>
            <a:ext cx="3822189" cy="1204495"/>
          </a:xfrm>
        </p:spPr>
        <p:txBody>
          <a:bodyPr>
            <a:normAutofit/>
          </a:bodyPr>
          <a:lstStyle/>
          <a:p>
            <a:r>
              <a:rPr lang="en-US" sz="4000" dirty="0"/>
              <a:t>Reactions</a:t>
            </a:r>
          </a:p>
        </p:txBody>
      </p:sp>
      <p:sp>
        <p:nvSpPr>
          <p:cNvPr id="3" name="Content Placeholder 2">
            <a:extLst>
              <a:ext uri="{FF2B5EF4-FFF2-40B4-BE49-F238E27FC236}">
                <a16:creationId xmlns:a16="http://schemas.microsoft.com/office/drawing/2014/main" id="{F62004A4-1701-ED39-204A-F879BA364DF6}"/>
              </a:ext>
            </a:extLst>
          </p:cNvPr>
          <p:cNvSpPr>
            <a:spLocks noGrp="1"/>
          </p:cNvSpPr>
          <p:nvPr>
            <p:ph idx="1"/>
          </p:nvPr>
        </p:nvSpPr>
        <p:spPr>
          <a:xfrm>
            <a:off x="7368853" y="1331891"/>
            <a:ext cx="4828324" cy="5518295"/>
          </a:xfrm>
        </p:spPr>
        <p:txBody>
          <a:bodyPr vert="horz" lIns="91440" tIns="45720" rIns="91440" bIns="45720" rtlCol="0" anchor="t">
            <a:normAutofit/>
          </a:bodyPr>
          <a:lstStyle/>
          <a:p>
            <a:r>
              <a:rPr lang="en-US" sz="2000" b="0" dirty="0"/>
              <a:t>Royal governor </a:t>
            </a:r>
            <a:r>
              <a:rPr lang="en-US" sz="2000" b="0" dirty="0">
                <a:solidFill>
                  <a:srgbClr val="C00000"/>
                </a:solidFill>
              </a:rPr>
              <a:t>Thomas Hutchinson</a:t>
            </a:r>
            <a:r>
              <a:rPr lang="en-US" sz="2000" b="0" dirty="0"/>
              <a:t> promised justice for what had just occurred.</a:t>
            </a:r>
            <a:endParaRPr lang="en-US" dirty="0"/>
          </a:p>
          <a:p>
            <a:r>
              <a:rPr lang="en-US" sz="2000" b="0" dirty="0"/>
              <a:t>The next day, the soldiers involved were arrested and sent to trial for murder.</a:t>
            </a:r>
            <a:endParaRPr lang="en-US"/>
          </a:p>
          <a:p>
            <a:r>
              <a:rPr lang="en-US" sz="2000" b="0" dirty="0">
                <a:ea typeface="+mn-lt"/>
                <a:cs typeface="+mn-lt"/>
              </a:rPr>
              <a:t>Patriot </a:t>
            </a:r>
            <a:r>
              <a:rPr lang="en-US" sz="2000" b="0" dirty="0">
                <a:solidFill>
                  <a:srgbClr val="C00000"/>
                </a:solidFill>
                <a:ea typeface="+mn-lt"/>
                <a:cs typeface="+mn-lt"/>
              </a:rPr>
              <a:t>Paul Revere</a:t>
            </a:r>
            <a:r>
              <a:rPr lang="en-US" sz="2000" b="0" dirty="0">
                <a:ea typeface="+mn-lt"/>
                <a:cs typeface="+mn-lt"/>
              </a:rPr>
              <a:t> made an engraving based on an illustration by Henry Pelham of the event and labeled it, </a:t>
            </a:r>
            <a:r>
              <a:rPr lang="en-US" sz="2000" b="0" dirty="0">
                <a:solidFill>
                  <a:srgbClr val="C00000"/>
                </a:solidFill>
                <a:ea typeface="+mn-lt"/>
                <a:cs typeface="+mn-lt"/>
              </a:rPr>
              <a:t>“The Bloody Massacre.”</a:t>
            </a:r>
            <a:r>
              <a:rPr lang="en-US" sz="2000" b="0" dirty="0">
                <a:ea typeface="+mn-lt"/>
                <a:cs typeface="+mn-lt"/>
              </a:rPr>
              <a:t> This provocative image outraged many colonists as the event soon became known as a massacre.</a:t>
            </a:r>
            <a:endParaRPr lang="en-US" sz="2000" dirty="0">
              <a:ea typeface="+mn-lt"/>
              <a:cs typeface="+mn-lt"/>
            </a:endParaRPr>
          </a:p>
          <a:p>
            <a:endParaRPr lang="en-US" sz="2000" b="0" dirty="0"/>
          </a:p>
          <a:p>
            <a:pPr marL="0" indent="0" algn="ctr">
              <a:buNone/>
            </a:pPr>
            <a:r>
              <a:rPr lang="en-US" sz="2000" i="1" dirty="0">
                <a:solidFill>
                  <a:srgbClr val="C00000"/>
                </a:solidFill>
              </a:rPr>
              <a:t>How could images and newspapers affect public opinion? Is it the same today?</a:t>
            </a:r>
          </a:p>
        </p:txBody>
      </p:sp>
    </p:spTree>
    <p:extLst>
      <p:ext uri="{BB962C8B-B14F-4D97-AF65-F5344CB8AC3E}">
        <p14:creationId xmlns:p14="http://schemas.microsoft.com/office/powerpoint/2010/main" val="3741519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13B7C-174C-0094-2742-94138248E0EE}"/>
              </a:ext>
            </a:extLst>
          </p:cNvPr>
          <p:cNvSpPr>
            <a:spLocks noGrp="1"/>
          </p:cNvSpPr>
          <p:nvPr>
            <p:ph type="title"/>
          </p:nvPr>
        </p:nvSpPr>
        <p:spPr/>
        <p:txBody>
          <a:bodyPr>
            <a:normAutofit/>
          </a:bodyPr>
          <a:lstStyle/>
          <a:p>
            <a:r>
              <a:rPr lang="en-US" dirty="0"/>
              <a:t>Patriot Defending the British?</a:t>
            </a:r>
          </a:p>
        </p:txBody>
      </p:sp>
      <p:sp>
        <p:nvSpPr>
          <p:cNvPr id="3" name="Content Placeholder 2">
            <a:extLst>
              <a:ext uri="{FF2B5EF4-FFF2-40B4-BE49-F238E27FC236}">
                <a16:creationId xmlns:a16="http://schemas.microsoft.com/office/drawing/2014/main" id="{3EDE5056-B157-34C1-18B8-BDFE400E5AC3}"/>
              </a:ext>
            </a:extLst>
          </p:cNvPr>
          <p:cNvSpPr>
            <a:spLocks noGrp="1"/>
          </p:cNvSpPr>
          <p:nvPr>
            <p:ph idx="1"/>
          </p:nvPr>
        </p:nvSpPr>
        <p:spPr>
          <a:xfrm>
            <a:off x="5856624" y="1492090"/>
            <a:ext cx="5604934" cy="4966879"/>
          </a:xfrm>
        </p:spPr>
        <p:txBody>
          <a:bodyPr vert="horz" lIns="91440" tIns="45720" rIns="91440" bIns="45720" rtlCol="0" anchor="t">
            <a:noAutofit/>
          </a:bodyPr>
          <a:lstStyle/>
          <a:p>
            <a:endParaRPr lang="en-US" sz="2000" b="0" dirty="0"/>
          </a:p>
          <a:p>
            <a:r>
              <a:rPr lang="en-US" sz="2000" b="0" dirty="0">
                <a:solidFill>
                  <a:srgbClr val="C00000"/>
                </a:solidFill>
                <a:ea typeface="+mn-lt"/>
                <a:cs typeface="+mn-lt"/>
              </a:rPr>
              <a:t>John Adams</a:t>
            </a:r>
            <a:r>
              <a:rPr lang="en-US" sz="2000" b="0" dirty="0">
                <a:ea typeface="+mn-lt"/>
                <a:cs typeface="+mn-lt"/>
              </a:rPr>
              <a:t> agreed to defend the British soldiers, even though he was a patriot</a:t>
            </a:r>
            <a:endParaRPr lang="en-US" sz="1600" dirty="0">
              <a:ea typeface="+mn-lt"/>
              <a:cs typeface="+mn-lt"/>
            </a:endParaRPr>
          </a:p>
          <a:p>
            <a:r>
              <a:rPr lang="en-US" sz="2000" b="0" dirty="0">
                <a:ea typeface="+mn-lt"/>
                <a:cs typeface="+mn-lt"/>
              </a:rPr>
              <a:t>Despite the public backlash to his defense of the British soldiers, Adams believed it was important to show the British that a fair trial could be held in the colony of Massachusetts, despite the inflamed passions.</a:t>
            </a:r>
            <a:endParaRPr lang="en-US" sz="1600" dirty="0">
              <a:ea typeface="+mn-lt"/>
              <a:cs typeface="+mn-lt"/>
            </a:endParaRPr>
          </a:p>
          <a:p>
            <a:r>
              <a:rPr lang="en-US" sz="2000" b="0" dirty="0">
                <a:ea typeface="+mn-lt"/>
                <a:cs typeface="+mn-lt"/>
              </a:rPr>
              <a:t>After a heated trial, Adams was ultimately victorious in showing the British soldiers were not at fault and had acted in self-defense.</a:t>
            </a:r>
            <a:endParaRPr lang="en-US" sz="1600" dirty="0">
              <a:ea typeface="+mn-lt"/>
              <a:cs typeface="+mn-lt"/>
            </a:endParaRPr>
          </a:p>
          <a:p>
            <a:r>
              <a:rPr lang="en-US" sz="2000" b="0" dirty="0">
                <a:ea typeface="+mn-lt"/>
                <a:cs typeface="+mn-lt"/>
              </a:rPr>
              <a:t>Six soldiers were found not guilty and two were found guilty of the lesser charge of manslaughter.</a:t>
            </a:r>
            <a:endParaRPr lang="en-US" sz="1600">
              <a:solidFill>
                <a:srgbClr val="003F77"/>
              </a:solidFill>
            </a:endParaRPr>
          </a:p>
        </p:txBody>
      </p:sp>
      <p:sp>
        <p:nvSpPr>
          <p:cNvPr id="8" name="TextBox 7">
            <a:extLst>
              <a:ext uri="{FF2B5EF4-FFF2-40B4-BE49-F238E27FC236}">
                <a16:creationId xmlns:a16="http://schemas.microsoft.com/office/drawing/2014/main" id="{8DD3E046-DE3F-DA1C-8964-84A009F4A968}"/>
              </a:ext>
            </a:extLst>
          </p:cNvPr>
          <p:cNvSpPr txBox="1"/>
          <p:nvPr/>
        </p:nvSpPr>
        <p:spPr>
          <a:xfrm>
            <a:off x="286498" y="3593630"/>
            <a:ext cx="245533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ea typeface="+mn-lt"/>
                <a:cs typeface="+mn-lt"/>
              </a:rPr>
              <a:t>Bio text</a:t>
            </a:r>
            <a:endParaRPr lang="en-US" dirty="0"/>
          </a:p>
        </p:txBody>
      </p:sp>
      <p:pic>
        <p:nvPicPr>
          <p:cNvPr id="5" name="Picture 6" descr="A picture containing person, person&#10;&#10;Description automatically generated">
            <a:extLst>
              <a:ext uri="{FF2B5EF4-FFF2-40B4-BE49-F238E27FC236}">
                <a16:creationId xmlns:a16="http://schemas.microsoft.com/office/drawing/2014/main" id="{D9C4CF1A-BA1E-CF11-8453-242CFBA6336C}"/>
              </a:ext>
            </a:extLst>
          </p:cNvPr>
          <p:cNvPicPr>
            <a:picLocks noChangeAspect="1"/>
          </p:cNvPicPr>
          <p:nvPr/>
        </p:nvPicPr>
        <p:blipFill>
          <a:blip r:embed="rId3"/>
          <a:stretch>
            <a:fillRect/>
          </a:stretch>
        </p:blipFill>
        <p:spPr>
          <a:xfrm>
            <a:off x="209910" y="1563193"/>
            <a:ext cx="2743200" cy="3444068"/>
          </a:xfrm>
          <a:prstGeom prst="rect">
            <a:avLst/>
          </a:prstGeom>
          <a:ln w="28575">
            <a:solidFill>
              <a:srgbClr val="C00000"/>
            </a:solidFill>
          </a:ln>
        </p:spPr>
      </p:pic>
      <p:pic>
        <p:nvPicPr>
          <p:cNvPr id="9" name="Picture 9">
            <a:extLst>
              <a:ext uri="{FF2B5EF4-FFF2-40B4-BE49-F238E27FC236}">
                <a16:creationId xmlns:a16="http://schemas.microsoft.com/office/drawing/2014/main" id="{DFDF7061-E762-7A8F-4AE0-B82E788C9110}"/>
              </a:ext>
            </a:extLst>
          </p:cNvPr>
          <p:cNvPicPr>
            <a:picLocks noChangeAspect="1"/>
          </p:cNvPicPr>
          <p:nvPr/>
        </p:nvPicPr>
        <p:blipFill>
          <a:blip r:embed="rId4"/>
          <a:stretch>
            <a:fillRect/>
          </a:stretch>
        </p:blipFill>
        <p:spPr>
          <a:xfrm>
            <a:off x="3176027" y="1559860"/>
            <a:ext cx="2585757" cy="3406588"/>
          </a:xfrm>
          <a:prstGeom prst="rect">
            <a:avLst/>
          </a:prstGeom>
          <a:ln w="28575">
            <a:solidFill>
              <a:srgbClr val="C00000"/>
            </a:solidFill>
          </a:ln>
        </p:spPr>
      </p:pic>
    </p:spTree>
    <p:extLst>
      <p:ext uri="{BB962C8B-B14F-4D97-AF65-F5344CB8AC3E}">
        <p14:creationId xmlns:p14="http://schemas.microsoft.com/office/powerpoint/2010/main" val="3928507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ext, group, bunch, several&#10;&#10;Description automatically generated">
            <a:extLst>
              <a:ext uri="{FF2B5EF4-FFF2-40B4-BE49-F238E27FC236}">
                <a16:creationId xmlns:a16="http://schemas.microsoft.com/office/drawing/2014/main" id="{53281104-99A3-31B6-E1C9-92F96DD3F4CE}"/>
              </a:ext>
            </a:extLst>
          </p:cNvPr>
          <p:cNvPicPr>
            <a:picLocks noChangeAspect="1"/>
          </p:cNvPicPr>
          <p:nvPr/>
        </p:nvPicPr>
        <p:blipFill rotWithShape="1">
          <a:blip r:embed="rId3"/>
          <a:srcRect l="6667" r="6667"/>
          <a:stretch/>
        </p:blipFill>
        <p:spPr>
          <a:xfrm>
            <a:off x="241" y="1"/>
            <a:ext cx="12192000" cy="6857999"/>
          </a:xfrm>
          <a:prstGeom prst="rect">
            <a:avLst/>
          </a:prstGeom>
        </p:spPr>
      </p:pic>
      <p:sp useBgFill="1">
        <p:nvSpPr>
          <p:cNvPr id="11" name="Freeform: Shape 10">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E54877D-0EF9-5123-7801-CE2D6918FDB0}"/>
              </a:ext>
            </a:extLst>
          </p:cNvPr>
          <p:cNvSpPr>
            <a:spLocks noGrp="1"/>
          </p:cNvSpPr>
          <p:nvPr>
            <p:ph type="title"/>
          </p:nvPr>
        </p:nvSpPr>
        <p:spPr>
          <a:xfrm>
            <a:off x="1037809" y="1071350"/>
            <a:ext cx="4775162" cy="1339382"/>
          </a:xfrm>
        </p:spPr>
        <p:txBody>
          <a:bodyPr>
            <a:normAutofit/>
          </a:bodyPr>
          <a:lstStyle/>
          <a:p>
            <a:pPr algn="ctr"/>
            <a:r>
              <a:rPr lang="en-US" sz="3600" dirty="0"/>
              <a:t>Looking Forward</a:t>
            </a:r>
            <a:endParaRPr lang="en-US" dirty="0"/>
          </a:p>
        </p:txBody>
      </p:sp>
      <p:sp>
        <p:nvSpPr>
          <p:cNvPr id="13"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25C3AC1-697F-594B-7C0F-C70C22DD96EE}"/>
              </a:ext>
            </a:extLst>
          </p:cNvPr>
          <p:cNvSpPr>
            <a:spLocks noGrp="1"/>
          </p:cNvSpPr>
          <p:nvPr>
            <p:ph idx="1"/>
          </p:nvPr>
        </p:nvSpPr>
        <p:spPr>
          <a:xfrm>
            <a:off x="842956" y="2539561"/>
            <a:ext cx="5097293" cy="3117436"/>
          </a:xfrm>
        </p:spPr>
        <p:txBody>
          <a:bodyPr vert="horz" lIns="91440" tIns="45720" rIns="91440" bIns="45720" rtlCol="0" anchor="ctr">
            <a:noAutofit/>
          </a:bodyPr>
          <a:lstStyle/>
          <a:p>
            <a:r>
              <a:rPr lang="en-US" sz="1800" b="0" dirty="0"/>
              <a:t>The </a:t>
            </a:r>
            <a:r>
              <a:rPr lang="en-US" sz="1800" b="0" dirty="0">
                <a:solidFill>
                  <a:srgbClr val="C00000"/>
                </a:solidFill>
              </a:rPr>
              <a:t>Stamp Act</a:t>
            </a:r>
            <a:r>
              <a:rPr lang="en-US" sz="1800" b="0" dirty="0"/>
              <a:t> was repealed on March 18, 1766, one year later.</a:t>
            </a:r>
          </a:p>
          <a:p>
            <a:r>
              <a:rPr lang="en-US" sz="1800" b="0" dirty="0">
                <a:ea typeface="+mn-lt"/>
                <a:cs typeface="+mn-lt"/>
              </a:rPr>
              <a:t>With the </a:t>
            </a:r>
            <a:r>
              <a:rPr lang="en-US" sz="1800" b="0" dirty="0">
                <a:solidFill>
                  <a:srgbClr val="C00000"/>
                </a:solidFill>
                <a:ea typeface="+mn-lt"/>
                <a:cs typeface="+mn-lt"/>
              </a:rPr>
              <a:t>Tea Ac</a:t>
            </a:r>
            <a:r>
              <a:rPr lang="en-US" sz="1800" b="0" dirty="0">
                <a:ea typeface="+mn-lt"/>
                <a:cs typeface="+mn-lt"/>
              </a:rPr>
              <a:t>t, passed by Parliament on May 10, 1773, Great Britain granted the </a:t>
            </a:r>
            <a:r>
              <a:rPr lang="en-US" sz="1800" b="0" dirty="0">
                <a:solidFill>
                  <a:srgbClr val="C00000"/>
                </a:solidFill>
                <a:ea typeface="+mn-lt"/>
                <a:cs typeface="+mn-lt"/>
              </a:rPr>
              <a:t>British East India Company</a:t>
            </a:r>
            <a:r>
              <a:rPr lang="en-US" sz="1800" b="0" dirty="0">
                <a:ea typeface="+mn-lt"/>
                <a:cs typeface="+mn-lt"/>
              </a:rPr>
              <a:t> a monopoly on tea sold in the Colonies. </a:t>
            </a:r>
            <a:endParaRPr lang="en-US" sz="1800" b="0" dirty="0"/>
          </a:p>
          <a:p>
            <a:r>
              <a:rPr lang="en-US" sz="1800" b="0" dirty="0">
                <a:ea typeface="+mn-lt"/>
                <a:cs typeface="+mn-lt"/>
              </a:rPr>
              <a:t>In response to the Tea Act, a group of Bostonians dumped hundreds of crates of British tea on December 16, 1773, into Boston Harbor, rather than pay taxes on them.</a:t>
            </a:r>
          </a:p>
          <a:p>
            <a:r>
              <a:rPr lang="en-US" sz="1800" b="0" dirty="0">
                <a:ea typeface="+mn-lt"/>
                <a:cs typeface="+mn-lt"/>
              </a:rPr>
              <a:t>Britain reacted by passing the </a:t>
            </a:r>
            <a:r>
              <a:rPr lang="en-US" sz="1800" b="0" dirty="0">
                <a:solidFill>
                  <a:srgbClr val="C00000"/>
                </a:solidFill>
                <a:ea typeface="+mn-lt"/>
                <a:cs typeface="+mn-lt"/>
              </a:rPr>
              <a:t>Coercive Acts.</a:t>
            </a:r>
            <a:endParaRPr lang="en-US" sz="1800" b="0" dirty="0"/>
          </a:p>
          <a:p>
            <a:endParaRPr lang="en-US"/>
          </a:p>
          <a:p>
            <a:endParaRPr lang="en-US" sz="1400" b="0" dirty="0"/>
          </a:p>
        </p:txBody>
      </p:sp>
    </p:spTree>
    <p:extLst>
      <p:ext uri="{BB962C8B-B14F-4D97-AF65-F5344CB8AC3E}">
        <p14:creationId xmlns:p14="http://schemas.microsoft.com/office/powerpoint/2010/main" val="1679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4" descr="A picture containing text, old, posing, group&#10;&#10;Description automatically generated">
            <a:extLst>
              <a:ext uri="{FF2B5EF4-FFF2-40B4-BE49-F238E27FC236}">
                <a16:creationId xmlns:a16="http://schemas.microsoft.com/office/drawing/2014/main" id="{12D3D80E-A086-E60E-F2AF-5F490A2C6BF4}"/>
              </a:ext>
            </a:extLst>
          </p:cNvPr>
          <p:cNvPicPr>
            <a:picLocks noChangeAspect="1"/>
          </p:cNvPicPr>
          <p:nvPr/>
        </p:nvPicPr>
        <p:blipFill rotWithShape="1">
          <a:blip r:embed="rId3">
            <a:alphaModFix amt="60000"/>
          </a:blip>
          <a:srcRect r="13333" b="-1"/>
          <a:stretch/>
        </p:blipFill>
        <p:spPr>
          <a:xfrm>
            <a:off x="-1" y="10"/>
            <a:ext cx="12192001" cy="6857990"/>
          </a:xfrm>
          <a:prstGeom prst="rect">
            <a:avLst/>
          </a:prstGeom>
        </p:spPr>
      </p:pic>
      <p:sp>
        <p:nvSpPr>
          <p:cNvPr id="2" name="Title 1">
            <a:extLst>
              <a:ext uri="{FF2B5EF4-FFF2-40B4-BE49-F238E27FC236}">
                <a16:creationId xmlns:a16="http://schemas.microsoft.com/office/drawing/2014/main" id="{3233FF36-22F0-88A6-ED6F-20477136BE03}"/>
              </a:ext>
            </a:extLst>
          </p:cNvPr>
          <p:cNvSpPr>
            <a:spLocks noGrp="1"/>
          </p:cNvSpPr>
          <p:nvPr>
            <p:ph type="title"/>
          </p:nvPr>
        </p:nvSpPr>
        <p:spPr>
          <a:xfrm>
            <a:off x="838199" y="-1036791"/>
            <a:ext cx="9503692" cy="3519165"/>
          </a:xfrm>
        </p:spPr>
        <p:txBody>
          <a:bodyPr>
            <a:normAutofit/>
          </a:bodyPr>
          <a:lstStyle/>
          <a:p>
            <a:r>
              <a:rPr lang="en-US">
                <a:solidFill>
                  <a:srgbClr val="FFFFFF"/>
                </a:solidFill>
              </a:rPr>
              <a:t>Conflicting Ideas</a:t>
            </a:r>
            <a:endParaRPr lang="en-US"/>
          </a:p>
        </p:txBody>
      </p:sp>
      <p:sp>
        <p:nvSpPr>
          <p:cNvPr id="3" name="Content Placeholder 2">
            <a:extLst>
              <a:ext uri="{FF2B5EF4-FFF2-40B4-BE49-F238E27FC236}">
                <a16:creationId xmlns:a16="http://schemas.microsoft.com/office/drawing/2014/main" id="{F3621476-A6D2-FDC5-30C1-4D19DF5E0AC0}"/>
              </a:ext>
            </a:extLst>
          </p:cNvPr>
          <p:cNvSpPr>
            <a:spLocks noGrp="1"/>
          </p:cNvSpPr>
          <p:nvPr>
            <p:ph idx="1"/>
          </p:nvPr>
        </p:nvSpPr>
        <p:spPr>
          <a:xfrm>
            <a:off x="528085" y="1036967"/>
            <a:ext cx="11526566" cy="3060410"/>
          </a:xfrm>
        </p:spPr>
        <p:txBody>
          <a:bodyPr vert="horz" lIns="91440" tIns="45720" rIns="91440" bIns="45720" rtlCol="0" anchor="ctr">
            <a:normAutofit/>
          </a:bodyPr>
          <a:lstStyle/>
          <a:p>
            <a:r>
              <a:rPr lang="en-US" sz="3200" b="0" dirty="0">
                <a:solidFill>
                  <a:srgbClr val="FFFFFF"/>
                </a:solidFill>
              </a:rPr>
              <a:t>Between 1763-1770, taxation on goods, British troops stationed in Boston, and impeding British authority on colonial autonomy strained the relationship between the Crown and the colonists.</a:t>
            </a:r>
          </a:p>
          <a:p>
            <a:endParaRPr lang="en-US" sz="2000">
              <a:solidFill>
                <a:srgbClr val="FFFFFF"/>
              </a:solidFill>
            </a:endParaRPr>
          </a:p>
          <a:p>
            <a:pPr>
              <a:buNone/>
            </a:pPr>
            <a:endParaRPr lang="en-US" sz="2000" i="1">
              <a:solidFill>
                <a:srgbClr val="C00000"/>
              </a:solidFill>
            </a:endParaRPr>
          </a:p>
        </p:txBody>
      </p:sp>
      <p:sp>
        <p:nvSpPr>
          <p:cNvPr id="6" name="TextBox 5">
            <a:extLst>
              <a:ext uri="{FF2B5EF4-FFF2-40B4-BE49-F238E27FC236}">
                <a16:creationId xmlns:a16="http://schemas.microsoft.com/office/drawing/2014/main" id="{17F240B4-7FCC-82BF-1CE9-BDC05993CE4A}"/>
              </a:ext>
            </a:extLst>
          </p:cNvPr>
          <p:cNvSpPr txBox="1"/>
          <p:nvPr/>
        </p:nvSpPr>
        <p:spPr>
          <a:xfrm>
            <a:off x="1494146" y="4817264"/>
            <a:ext cx="9021703"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i="1" dirty="0">
                <a:solidFill>
                  <a:schemeClr val="bg1"/>
                </a:solidFill>
              </a:rPr>
              <a:t>What do these conflicts reveal about the differences in "American" and British governmental values?</a:t>
            </a:r>
            <a:endParaRPr lang="en-US" dirty="0">
              <a:solidFill>
                <a:schemeClr val="bg1"/>
              </a:solidFill>
            </a:endParaRPr>
          </a:p>
          <a:p>
            <a:pPr algn="l"/>
            <a:endParaRPr lang="en-US"/>
          </a:p>
        </p:txBody>
      </p:sp>
    </p:spTree>
    <p:extLst>
      <p:ext uri="{BB962C8B-B14F-4D97-AF65-F5344CB8AC3E}">
        <p14:creationId xmlns:p14="http://schemas.microsoft.com/office/powerpoint/2010/main" val="3961919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598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a:extLst>
              <a:ext uri="{FF2B5EF4-FFF2-40B4-BE49-F238E27FC236}">
                <a16:creationId xmlns:a16="http://schemas.microsoft.com/office/drawing/2014/main" id="{A51AA8FF-7966-3A3E-B65E-7C79B824EA75}"/>
              </a:ext>
            </a:extLst>
          </p:cNvPr>
          <p:cNvPicPr>
            <a:picLocks noChangeAspect="1"/>
          </p:cNvPicPr>
          <p:nvPr/>
        </p:nvPicPr>
        <p:blipFill rotWithShape="1">
          <a:blip r:embed="rId3"/>
          <a:srcRect l="15832" t="19269" r="15939" b="24613"/>
          <a:stretch/>
        </p:blipFill>
        <p:spPr>
          <a:xfrm>
            <a:off x="1266683" y="100643"/>
            <a:ext cx="9770580" cy="6750572"/>
          </a:xfrm>
          <a:prstGeom prst="rect">
            <a:avLst/>
          </a:prstGeom>
        </p:spPr>
      </p:pic>
      <p:sp>
        <p:nvSpPr>
          <p:cNvPr id="6" name="TextBox 5">
            <a:extLst>
              <a:ext uri="{FF2B5EF4-FFF2-40B4-BE49-F238E27FC236}">
                <a16:creationId xmlns:a16="http://schemas.microsoft.com/office/drawing/2014/main" id="{779CC76F-6E02-49FA-16AB-3ECC9EB27093}"/>
              </a:ext>
            </a:extLst>
          </p:cNvPr>
          <p:cNvSpPr txBox="1"/>
          <p:nvPr/>
        </p:nvSpPr>
        <p:spPr>
          <a:xfrm>
            <a:off x="20" y="-3673"/>
            <a:ext cx="12191980" cy="6861673"/>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endParaRPr lang="en-US" sz="1300" dirty="0">
              <a:solidFill>
                <a:srgbClr val="FFFFFF"/>
              </a:solidFill>
            </a:endParaRPr>
          </a:p>
        </p:txBody>
      </p:sp>
      <p:sp>
        <p:nvSpPr>
          <p:cNvPr id="2" name="Title 1">
            <a:extLst>
              <a:ext uri="{FF2B5EF4-FFF2-40B4-BE49-F238E27FC236}">
                <a16:creationId xmlns:a16="http://schemas.microsoft.com/office/drawing/2014/main" id="{26FCB4D6-E3BE-EC0B-1A45-1ED8AC5F0536}"/>
              </a:ext>
            </a:extLst>
          </p:cNvPr>
          <p:cNvSpPr>
            <a:spLocks noGrp="1"/>
          </p:cNvSpPr>
          <p:nvPr>
            <p:ph type="title"/>
          </p:nvPr>
        </p:nvSpPr>
        <p:spPr>
          <a:xfrm>
            <a:off x="1639019" y="806060"/>
            <a:ext cx="9144000" cy="2900518"/>
          </a:xfrm>
        </p:spPr>
        <p:txBody>
          <a:bodyPr vert="horz" lIns="91440" tIns="45720" rIns="91440" bIns="45720" rtlCol="0" anchor="b">
            <a:normAutofit/>
          </a:bodyPr>
          <a:lstStyle/>
          <a:p>
            <a:pPr algn="ctr"/>
            <a:r>
              <a:rPr lang="en-US" sz="6000" dirty="0">
                <a:ea typeface="+mj-lt"/>
                <a:cs typeface="+mj-lt"/>
              </a:rPr>
              <a:t>Essential Question</a:t>
            </a:r>
            <a:endParaRPr lang="en-US" dirty="0"/>
          </a:p>
        </p:txBody>
      </p:sp>
      <p:sp>
        <p:nvSpPr>
          <p:cNvPr id="3" name="Content Placeholder 2">
            <a:extLst>
              <a:ext uri="{FF2B5EF4-FFF2-40B4-BE49-F238E27FC236}">
                <a16:creationId xmlns:a16="http://schemas.microsoft.com/office/drawing/2014/main" id="{67B2C255-F88B-D6BB-0660-4F541B891D7D}"/>
              </a:ext>
            </a:extLst>
          </p:cNvPr>
          <p:cNvSpPr>
            <a:spLocks noGrp="1"/>
          </p:cNvSpPr>
          <p:nvPr>
            <p:ph idx="1"/>
          </p:nvPr>
        </p:nvSpPr>
        <p:spPr>
          <a:xfrm>
            <a:off x="1524000" y="4159404"/>
            <a:ext cx="9144000" cy="1098395"/>
          </a:xfrm>
        </p:spPr>
        <p:txBody>
          <a:bodyPr vert="horz" lIns="91440" tIns="45720" rIns="91440" bIns="45720" rtlCol="0" anchor="t">
            <a:normAutofit/>
          </a:bodyPr>
          <a:lstStyle/>
          <a:p>
            <a:pPr marL="0" indent="0" algn="ctr">
              <a:buNone/>
            </a:pPr>
            <a:r>
              <a:rPr lang="en-US" sz="2400" i="1" dirty="0">
                <a:ea typeface="+mn-lt"/>
                <a:cs typeface="+mn-lt"/>
              </a:rPr>
              <a:t>How did British Parliament and the Colonies clash over their ideas of government and liberty?</a:t>
            </a:r>
            <a:endParaRPr lang="en-US" i="1"/>
          </a:p>
        </p:txBody>
      </p:sp>
    </p:spTree>
    <p:extLst>
      <p:ext uri="{BB962C8B-B14F-4D97-AF65-F5344CB8AC3E}">
        <p14:creationId xmlns:p14="http://schemas.microsoft.com/office/powerpoint/2010/main" val="428501757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740DFC-F8F9-145C-4CF5-3575C7B74264}"/>
              </a:ext>
            </a:extLst>
          </p:cNvPr>
          <p:cNvSpPr>
            <a:spLocks noGrp="1"/>
          </p:cNvSpPr>
          <p:nvPr>
            <p:ph type="title"/>
          </p:nvPr>
        </p:nvSpPr>
        <p:spPr>
          <a:xfrm>
            <a:off x="7531610" y="365125"/>
            <a:ext cx="3822189" cy="1899912"/>
          </a:xfrm>
        </p:spPr>
        <p:txBody>
          <a:bodyPr>
            <a:normAutofit/>
          </a:bodyPr>
          <a:lstStyle/>
          <a:p>
            <a:r>
              <a:rPr lang="en-US" sz="4000"/>
              <a:t>Context</a:t>
            </a:r>
          </a:p>
        </p:txBody>
      </p:sp>
      <p:pic>
        <p:nvPicPr>
          <p:cNvPr id="4" name="Picture 4">
            <a:extLst>
              <a:ext uri="{FF2B5EF4-FFF2-40B4-BE49-F238E27FC236}">
                <a16:creationId xmlns:a16="http://schemas.microsoft.com/office/drawing/2014/main" id="{7E1E2443-124C-EB57-884E-B3C0066337A4}"/>
              </a:ext>
            </a:extLst>
          </p:cNvPr>
          <p:cNvPicPr>
            <a:picLocks noChangeAspect="1"/>
          </p:cNvPicPr>
          <p:nvPr/>
        </p:nvPicPr>
        <p:blipFill rotWithShape="1">
          <a:blip r:embed="rId3"/>
          <a:srcRect l="25346" r="25346"/>
          <a:stretch/>
        </p:blipFill>
        <p:spPr>
          <a:xfrm>
            <a:off x="1" y="10"/>
            <a:ext cx="6936390" cy="6857990"/>
          </a:xfrm>
          <a:prstGeom prst="rect">
            <a:avLst/>
          </a:prstGeom>
        </p:spPr>
      </p:pic>
      <p:sp>
        <p:nvSpPr>
          <p:cNvPr id="3" name="Content Placeholder 2">
            <a:extLst>
              <a:ext uri="{FF2B5EF4-FFF2-40B4-BE49-F238E27FC236}">
                <a16:creationId xmlns:a16="http://schemas.microsoft.com/office/drawing/2014/main" id="{47FA6A30-8033-7A87-EF98-89139919D8E5}"/>
              </a:ext>
            </a:extLst>
          </p:cNvPr>
          <p:cNvSpPr>
            <a:spLocks noGrp="1"/>
          </p:cNvSpPr>
          <p:nvPr>
            <p:ph idx="1"/>
          </p:nvPr>
        </p:nvSpPr>
        <p:spPr>
          <a:xfrm>
            <a:off x="7155314" y="1794497"/>
            <a:ext cx="4828781" cy="4382466"/>
          </a:xfrm>
        </p:spPr>
        <p:txBody>
          <a:bodyPr vert="horz" lIns="91440" tIns="45720" rIns="91440" bIns="45720" rtlCol="0" anchor="t">
            <a:noAutofit/>
          </a:bodyPr>
          <a:lstStyle/>
          <a:p>
            <a:r>
              <a:rPr lang="en-US" sz="1800" b="0" dirty="0">
                <a:ea typeface="+mn-lt"/>
                <a:cs typeface="+mn-lt"/>
              </a:rPr>
              <a:t>Royal decrees and charters set up the American colonies, each its own distinct entity with its own legislature and </a:t>
            </a:r>
            <a:r>
              <a:rPr lang="en-US" sz="1800" b="0" dirty="0">
                <a:solidFill>
                  <a:srgbClr val="003F77"/>
                </a:solidFill>
                <a:ea typeface="+mn-lt"/>
                <a:cs typeface="+mn-lt"/>
              </a:rPr>
              <a:t>colonial </a:t>
            </a:r>
            <a:r>
              <a:rPr lang="en-US" sz="1800" b="0" dirty="0">
                <a:ea typeface="+mn-lt"/>
                <a:cs typeface="+mn-lt"/>
              </a:rPr>
              <a:t>governor</a:t>
            </a:r>
          </a:p>
          <a:p>
            <a:r>
              <a:rPr lang="en-US" sz="1800" b="0" dirty="0">
                <a:ea typeface="+mn-lt"/>
                <a:cs typeface="+mn-lt"/>
              </a:rPr>
              <a:t>During the </a:t>
            </a:r>
            <a:r>
              <a:rPr lang="en-US" sz="1800" b="0" dirty="0">
                <a:solidFill>
                  <a:srgbClr val="C00000"/>
                </a:solidFill>
                <a:ea typeface="+mn-lt"/>
                <a:cs typeface="+mn-lt"/>
              </a:rPr>
              <a:t>French and Indian War</a:t>
            </a:r>
            <a:r>
              <a:rPr lang="en-US" sz="1800" b="0" dirty="0">
                <a:ea typeface="+mn-lt"/>
                <a:cs typeface="+mn-lt"/>
              </a:rPr>
              <a:t>, Britain’s national debt nearly doubled and British decided to tax the colonies since the war was won on their behalf</a:t>
            </a:r>
          </a:p>
          <a:p>
            <a:r>
              <a:rPr lang="en-US" sz="1800" b="0" dirty="0">
                <a:ea typeface="+mn-lt"/>
                <a:cs typeface="+mn-lt"/>
              </a:rPr>
              <a:t>Parliament imposed taxes on </a:t>
            </a:r>
            <a:r>
              <a:rPr lang="en-US" sz="1800" b="0">
                <a:ea typeface="+mn-lt"/>
                <a:cs typeface="+mn-lt"/>
              </a:rPr>
              <a:t>necessities that the colonists </a:t>
            </a:r>
            <a:r>
              <a:rPr lang="en-US" sz="1800" b="0" dirty="0">
                <a:ea typeface="+mn-lt"/>
                <a:cs typeface="+mn-lt"/>
              </a:rPr>
              <a:t>considered part of everyday life</a:t>
            </a:r>
          </a:p>
          <a:p>
            <a:r>
              <a:rPr lang="en-US" sz="1800" b="0" dirty="0">
                <a:ea typeface="+mn-lt"/>
                <a:cs typeface="+mn-lt"/>
              </a:rPr>
              <a:t>Though proud English citizens, the colonists viewed themselves as partners in the British Empire, not subjects.</a:t>
            </a:r>
            <a:endParaRPr lang="en-US" sz="1800" b="0" dirty="0">
              <a:solidFill>
                <a:schemeClr val="tx2"/>
              </a:solidFill>
            </a:endParaRPr>
          </a:p>
          <a:p>
            <a:pPr marL="0" indent="0" algn="ctr">
              <a:buNone/>
            </a:pPr>
            <a:r>
              <a:rPr lang="en-US" sz="2000" i="1" dirty="0">
                <a:solidFill>
                  <a:srgbClr val="C00000"/>
                </a:solidFill>
              </a:rPr>
              <a:t>What does "taxation without representation" mean to you?</a:t>
            </a:r>
          </a:p>
          <a:p>
            <a:endParaRPr lang="en-US" sz="1800" b="0" dirty="0">
              <a:solidFill>
                <a:schemeClr val="tx2"/>
              </a:solidFill>
            </a:endParaRPr>
          </a:p>
          <a:p>
            <a:pPr marL="0" indent="0">
              <a:buNone/>
            </a:pPr>
            <a:endParaRPr lang="en-US" sz="1300" b="0" dirty="0"/>
          </a:p>
          <a:p>
            <a:pPr marL="0" indent="0">
              <a:buNone/>
            </a:pPr>
            <a:endParaRPr lang="en-US" sz="1300" b="0" dirty="0"/>
          </a:p>
        </p:txBody>
      </p:sp>
    </p:spTree>
    <p:extLst>
      <p:ext uri="{BB962C8B-B14F-4D97-AF65-F5344CB8AC3E}">
        <p14:creationId xmlns:p14="http://schemas.microsoft.com/office/powerpoint/2010/main" val="2372641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0A322-CAF0-1174-EA6D-10DB763F8550}"/>
              </a:ext>
            </a:extLst>
          </p:cNvPr>
          <p:cNvSpPr>
            <a:spLocks noGrp="1"/>
          </p:cNvSpPr>
          <p:nvPr>
            <p:ph type="title"/>
          </p:nvPr>
        </p:nvSpPr>
        <p:spPr/>
        <p:txBody>
          <a:bodyPr/>
          <a:lstStyle/>
          <a:p>
            <a:r>
              <a:rPr lang="en-US" dirty="0"/>
              <a:t>Stamp Act</a:t>
            </a:r>
          </a:p>
        </p:txBody>
      </p:sp>
      <p:sp>
        <p:nvSpPr>
          <p:cNvPr id="3" name="Content Placeholder 2">
            <a:extLst>
              <a:ext uri="{FF2B5EF4-FFF2-40B4-BE49-F238E27FC236}">
                <a16:creationId xmlns:a16="http://schemas.microsoft.com/office/drawing/2014/main" id="{8AE72284-A94E-ECF1-5258-7AC530D5DF50}"/>
              </a:ext>
            </a:extLst>
          </p:cNvPr>
          <p:cNvSpPr>
            <a:spLocks noGrp="1"/>
          </p:cNvSpPr>
          <p:nvPr>
            <p:ph idx="1"/>
          </p:nvPr>
        </p:nvSpPr>
        <p:spPr>
          <a:xfrm>
            <a:off x="148157" y="1819224"/>
            <a:ext cx="5108204" cy="3781545"/>
          </a:xfrm>
        </p:spPr>
        <p:txBody>
          <a:bodyPr vert="horz" lIns="91440" tIns="45720" rIns="91440" bIns="45720" rtlCol="0" anchor="t">
            <a:noAutofit/>
          </a:bodyPr>
          <a:lstStyle/>
          <a:p>
            <a:r>
              <a:rPr lang="en-US" sz="2400" b="0" dirty="0">
                <a:ea typeface="+mn-lt"/>
                <a:cs typeface="+mn-lt"/>
              </a:rPr>
              <a:t>British parliament enacted the </a:t>
            </a:r>
            <a:r>
              <a:rPr lang="en-US" sz="2400" b="0" dirty="0">
                <a:solidFill>
                  <a:srgbClr val="C00000"/>
                </a:solidFill>
                <a:ea typeface="+mn-lt"/>
                <a:cs typeface="+mn-lt"/>
              </a:rPr>
              <a:t>Stamp Act</a:t>
            </a:r>
            <a:r>
              <a:rPr lang="en-US" sz="2400" b="0" dirty="0">
                <a:ea typeface="+mn-lt"/>
                <a:cs typeface="+mn-lt"/>
              </a:rPr>
              <a:t>, which taxes stamps used on most paper goods</a:t>
            </a:r>
            <a:endParaRPr lang="en-US" sz="2400" dirty="0">
              <a:ea typeface="+mn-lt"/>
              <a:cs typeface="+mn-lt"/>
            </a:endParaRPr>
          </a:p>
          <a:p>
            <a:r>
              <a:rPr lang="en-US" sz="2400" b="0" dirty="0"/>
              <a:t>Bigger impact than the </a:t>
            </a:r>
            <a:r>
              <a:rPr lang="en-US" sz="2400" b="0" dirty="0">
                <a:solidFill>
                  <a:srgbClr val="C00000"/>
                </a:solidFill>
              </a:rPr>
              <a:t>Sugar Act</a:t>
            </a:r>
            <a:r>
              <a:rPr lang="en-US" sz="2400" b="0" dirty="0"/>
              <a:t> and </a:t>
            </a:r>
            <a:r>
              <a:rPr lang="en-US" sz="2400" b="0" dirty="0">
                <a:solidFill>
                  <a:srgbClr val="C00000"/>
                </a:solidFill>
              </a:rPr>
              <a:t>Townshend Revenue Acts</a:t>
            </a:r>
          </a:p>
          <a:p>
            <a:r>
              <a:rPr lang="en-US" sz="2400" b="0" dirty="0"/>
              <a:t>Massachusetts Lieutenant governor </a:t>
            </a:r>
            <a:r>
              <a:rPr lang="en-US" sz="2400" b="0" dirty="0">
                <a:solidFill>
                  <a:srgbClr val="C00000"/>
                </a:solidFill>
              </a:rPr>
              <a:t>Thomas Hutchinson</a:t>
            </a:r>
            <a:r>
              <a:rPr lang="en-US" sz="2400" b="0" dirty="0"/>
              <a:t> opposed the act but had to enforce it</a:t>
            </a:r>
          </a:p>
        </p:txBody>
      </p:sp>
      <p:sp>
        <p:nvSpPr>
          <p:cNvPr id="6" name="TextBox 5">
            <a:extLst>
              <a:ext uri="{FF2B5EF4-FFF2-40B4-BE49-F238E27FC236}">
                <a16:creationId xmlns:a16="http://schemas.microsoft.com/office/drawing/2014/main" id="{085EF05E-A709-5686-D924-8932128F5586}"/>
              </a:ext>
            </a:extLst>
          </p:cNvPr>
          <p:cNvSpPr txBox="1"/>
          <p:nvPr/>
        </p:nvSpPr>
        <p:spPr>
          <a:xfrm>
            <a:off x="962121" y="1346969"/>
            <a:ext cx="27478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dirty="0">
                <a:solidFill>
                  <a:srgbClr val="C00000"/>
                </a:solidFill>
              </a:rPr>
              <a:t>March 22, 1765</a:t>
            </a:r>
            <a:endParaRPr lang="en-US" dirty="0"/>
          </a:p>
        </p:txBody>
      </p:sp>
      <p:pic>
        <p:nvPicPr>
          <p:cNvPr id="7" name="Picture 7">
            <a:extLst>
              <a:ext uri="{FF2B5EF4-FFF2-40B4-BE49-F238E27FC236}">
                <a16:creationId xmlns:a16="http://schemas.microsoft.com/office/drawing/2014/main" id="{D0407A88-D688-EC3F-DCEC-2B2B0CA041F0}"/>
              </a:ext>
            </a:extLst>
          </p:cNvPr>
          <p:cNvPicPr>
            <a:picLocks noChangeAspect="1"/>
          </p:cNvPicPr>
          <p:nvPr/>
        </p:nvPicPr>
        <p:blipFill rotWithShape="1">
          <a:blip r:embed="rId3"/>
          <a:srcRect t="1230" r="35319" b="30000"/>
          <a:stretch/>
        </p:blipFill>
        <p:spPr>
          <a:xfrm>
            <a:off x="5562976" y="512408"/>
            <a:ext cx="5650653" cy="5501577"/>
          </a:xfrm>
          <a:prstGeom prst="rect">
            <a:avLst/>
          </a:prstGeom>
        </p:spPr>
      </p:pic>
    </p:spTree>
    <p:extLst>
      <p:ext uri="{BB962C8B-B14F-4D97-AF65-F5344CB8AC3E}">
        <p14:creationId xmlns:p14="http://schemas.microsoft.com/office/powerpoint/2010/main" val="3811489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7857F-996F-C6BA-ABE6-B0A2ADA1D502}"/>
              </a:ext>
            </a:extLst>
          </p:cNvPr>
          <p:cNvSpPr>
            <a:spLocks noGrp="1"/>
          </p:cNvSpPr>
          <p:nvPr>
            <p:ph type="title"/>
          </p:nvPr>
        </p:nvSpPr>
        <p:spPr/>
        <p:txBody>
          <a:bodyPr/>
          <a:lstStyle/>
          <a:p>
            <a:r>
              <a:rPr lang="en-US" dirty="0"/>
              <a:t>Read the Acts!</a:t>
            </a:r>
          </a:p>
        </p:txBody>
      </p:sp>
      <p:graphicFrame>
        <p:nvGraphicFramePr>
          <p:cNvPr id="5" name="Content Placeholder 2">
            <a:extLst>
              <a:ext uri="{FF2B5EF4-FFF2-40B4-BE49-F238E27FC236}">
                <a16:creationId xmlns:a16="http://schemas.microsoft.com/office/drawing/2014/main" id="{4510A0B0-871D-D7F3-D753-BBB4C6CBF676}"/>
              </a:ext>
            </a:extLst>
          </p:cNvPr>
          <p:cNvGraphicFramePr>
            <a:graphicFrameLocks/>
          </p:cNvGraphicFramePr>
          <p:nvPr>
            <p:extLst>
              <p:ext uri="{D42A27DB-BD31-4B8C-83A1-F6EECF244321}">
                <p14:modId xmlns:p14="http://schemas.microsoft.com/office/powerpoint/2010/main" val="2614165128"/>
              </p:ext>
            </p:extLst>
          </p:nvPr>
        </p:nvGraphicFramePr>
        <p:xfrm>
          <a:off x="252045" y="692394"/>
          <a:ext cx="11580448" cy="55529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0" name="TextBox 89">
            <a:extLst>
              <a:ext uri="{FF2B5EF4-FFF2-40B4-BE49-F238E27FC236}">
                <a16:creationId xmlns:a16="http://schemas.microsoft.com/office/drawing/2014/main" id="{9270B691-7335-13A6-39AD-663A7A56066D}"/>
              </a:ext>
            </a:extLst>
          </p:cNvPr>
          <p:cNvSpPr txBox="1"/>
          <p:nvPr/>
        </p:nvSpPr>
        <p:spPr>
          <a:xfrm>
            <a:off x="3888924" y="1739478"/>
            <a:ext cx="44921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hlinkClick r:id="rId8"/>
              </a:rPr>
              <a:t>No Stamped Paper to be Had</a:t>
            </a:r>
            <a:endParaRPr lang="en-US" dirty="0"/>
          </a:p>
        </p:txBody>
      </p:sp>
      <p:sp>
        <p:nvSpPr>
          <p:cNvPr id="364" name="TextBox 363">
            <a:extLst>
              <a:ext uri="{FF2B5EF4-FFF2-40B4-BE49-F238E27FC236}">
                <a16:creationId xmlns:a16="http://schemas.microsoft.com/office/drawing/2014/main" id="{1B61A52A-74C6-B8E4-A797-15B9B1568E34}"/>
              </a:ext>
            </a:extLst>
          </p:cNvPr>
          <p:cNvSpPr txBox="1"/>
          <p:nvPr/>
        </p:nvSpPr>
        <p:spPr>
          <a:xfrm>
            <a:off x="1013778" y="1768232"/>
            <a:ext cx="364392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hlinkClick r:id="rId9"/>
              </a:rPr>
              <a:t>Stamp Act</a:t>
            </a:r>
            <a:endParaRPr lang="en-US"/>
          </a:p>
        </p:txBody>
      </p:sp>
      <p:sp>
        <p:nvSpPr>
          <p:cNvPr id="365" name="TextBox 364">
            <a:extLst>
              <a:ext uri="{FF2B5EF4-FFF2-40B4-BE49-F238E27FC236}">
                <a16:creationId xmlns:a16="http://schemas.microsoft.com/office/drawing/2014/main" id="{02182BFE-05A7-FEC9-9804-3CDCE3E80D5B}"/>
              </a:ext>
            </a:extLst>
          </p:cNvPr>
          <p:cNvSpPr txBox="1"/>
          <p:nvPr/>
        </p:nvSpPr>
        <p:spPr>
          <a:xfrm>
            <a:off x="8466369" y="1768232"/>
            <a:ext cx="364392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hlinkClick r:id="rId10"/>
              </a:rPr>
              <a:t>Stamp Act Congress</a:t>
            </a:r>
            <a:r>
              <a:rPr lang="en-US" sz="2400" dirty="0"/>
              <a:t> </a:t>
            </a:r>
          </a:p>
        </p:txBody>
      </p:sp>
      <p:sp>
        <p:nvSpPr>
          <p:cNvPr id="18" name="TextBox 1">
            <a:extLst>
              <a:ext uri="{FF2B5EF4-FFF2-40B4-BE49-F238E27FC236}">
                <a16:creationId xmlns:a16="http://schemas.microsoft.com/office/drawing/2014/main" id="{3D102B3E-6A09-F026-0138-A4236271810A}"/>
              </a:ext>
            </a:extLst>
          </p:cNvPr>
          <p:cNvSpPr txBox="1"/>
          <p:nvPr/>
        </p:nvSpPr>
        <p:spPr>
          <a:xfrm>
            <a:off x="8728363" y="4745181"/>
            <a:ext cx="274781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i="1" dirty="0">
                <a:solidFill>
                  <a:srgbClr val="C00000"/>
                </a:solidFill>
                <a:ea typeface="+mn-lt"/>
                <a:cs typeface="+mn-lt"/>
              </a:rPr>
              <a:t>October 19, 1765</a:t>
            </a:r>
            <a:endParaRPr lang="en-US" sz="2000" i="1">
              <a:solidFill>
                <a:srgbClr val="C00000"/>
              </a:solidFill>
            </a:endParaRPr>
          </a:p>
        </p:txBody>
      </p:sp>
      <p:sp>
        <p:nvSpPr>
          <p:cNvPr id="19" name="TextBox 1">
            <a:extLst>
              <a:ext uri="{FF2B5EF4-FFF2-40B4-BE49-F238E27FC236}">
                <a16:creationId xmlns:a16="http://schemas.microsoft.com/office/drawing/2014/main" id="{75048067-C4CE-BD57-0467-43E5DB59D8F9}"/>
              </a:ext>
            </a:extLst>
          </p:cNvPr>
          <p:cNvSpPr txBox="1"/>
          <p:nvPr/>
        </p:nvSpPr>
        <p:spPr>
          <a:xfrm>
            <a:off x="4762499" y="4745181"/>
            <a:ext cx="274781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i="1" dirty="0">
                <a:solidFill>
                  <a:srgbClr val="C00000"/>
                </a:solidFill>
                <a:ea typeface="+mn-lt"/>
                <a:cs typeface="+mn-lt"/>
              </a:rPr>
              <a:t>November 7, 1765</a:t>
            </a:r>
            <a:endParaRPr lang="en-US" sz="2000" i="1">
              <a:solidFill>
                <a:srgbClr val="C00000"/>
              </a:solidFill>
            </a:endParaRPr>
          </a:p>
        </p:txBody>
      </p:sp>
      <p:sp>
        <p:nvSpPr>
          <p:cNvPr id="20" name="TextBox 1">
            <a:extLst>
              <a:ext uri="{FF2B5EF4-FFF2-40B4-BE49-F238E27FC236}">
                <a16:creationId xmlns:a16="http://schemas.microsoft.com/office/drawing/2014/main" id="{02A2A39D-D905-4EDE-BAA0-44D81E93807D}"/>
              </a:ext>
            </a:extLst>
          </p:cNvPr>
          <p:cNvSpPr txBox="1"/>
          <p:nvPr/>
        </p:nvSpPr>
        <p:spPr>
          <a:xfrm>
            <a:off x="837044" y="4745181"/>
            <a:ext cx="274781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i="1" dirty="0">
                <a:solidFill>
                  <a:srgbClr val="C00000"/>
                </a:solidFill>
                <a:ea typeface="+mn-lt"/>
                <a:cs typeface="+mn-lt"/>
              </a:rPr>
              <a:t>March 22, 1765</a:t>
            </a:r>
          </a:p>
        </p:txBody>
      </p:sp>
    </p:spTree>
    <p:extLst>
      <p:ext uri="{BB962C8B-B14F-4D97-AF65-F5344CB8AC3E}">
        <p14:creationId xmlns:p14="http://schemas.microsoft.com/office/powerpoint/2010/main" val="504204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2F0E9-F3E7-650F-0DF6-C43C24D28841}"/>
              </a:ext>
            </a:extLst>
          </p:cNvPr>
          <p:cNvSpPr>
            <a:spLocks noGrp="1"/>
          </p:cNvSpPr>
          <p:nvPr>
            <p:ph type="title"/>
          </p:nvPr>
        </p:nvSpPr>
        <p:spPr/>
        <p:txBody>
          <a:bodyPr/>
          <a:lstStyle/>
          <a:p>
            <a:r>
              <a:rPr lang="en-US" dirty="0"/>
              <a:t>Stamp Act Congress</a:t>
            </a:r>
          </a:p>
        </p:txBody>
      </p:sp>
      <p:sp>
        <p:nvSpPr>
          <p:cNvPr id="3" name="Content Placeholder 2">
            <a:extLst>
              <a:ext uri="{FF2B5EF4-FFF2-40B4-BE49-F238E27FC236}">
                <a16:creationId xmlns:a16="http://schemas.microsoft.com/office/drawing/2014/main" id="{AA6601E6-FB10-2012-3EF3-8142B8D55C7C}"/>
              </a:ext>
            </a:extLst>
          </p:cNvPr>
          <p:cNvSpPr>
            <a:spLocks noGrp="1"/>
          </p:cNvSpPr>
          <p:nvPr>
            <p:ph idx="1"/>
          </p:nvPr>
        </p:nvSpPr>
        <p:spPr>
          <a:xfrm>
            <a:off x="4295422" y="1345848"/>
            <a:ext cx="7820378" cy="4924544"/>
          </a:xfrm>
        </p:spPr>
        <p:txBody>
          <a:bodyPr vert="horz" lIns="91440" tIns="45720" rIns="91440" bIns="45720" rtlCol="0" anchor="t">
            <a:noAutofit/>
          </a:bodyPr>
          <a:lstStyle/>
          <a:p>
            <a:r>
              <a:rPr lang="en-US" sz="2200" b="0" dirty="0">
                <a:ea typeface="+mn-lt"/>
                <a:cs typeface="+mn-lt"/>
              </a:rPr>
              <a:t>In response to the Stamp Act, nine colonial assemblies rallied to file petitions of grievance to London </a:t>
            </a:r>
            <a:endParaRPr lang="en-US" sz="2200" b="0"/>
          </a:p>
          <a:p>
            <a:r>
              <a:rPr lang="en-US" sz="2200" b="0" dirty="0">
                <a:ea typeface="+mn-lt"/>
                <a:cs typeface="+mn-lt"/>
              </a:rPr>
              <a:t>The </a:t>
            </a:r>
            <a:r>
              <a:rPr lang="en-US" sz="2200" b="0" dirty="0">
                <a:solidFill>
                  <a:srgbClr val="C00000"/>
                </a:solidFill>
                <a:ea typeface="+mn-lt"/>
                <a:cs typeface="+mn-lt"/>
              </a:rPr>
              <a:t>Declaration of Rights and Grievances </a:t>
            </a:r>
            <a:r>
              <a:rPr lang="en-US" sz="2200" b="0" dirty="0">
                <a:ea typeface="+mn-lt"/>
                <a:cs typeface="+mn-lt"/>
              </a:rPr>
              <a:t>laid out that the colonies would remain subordinate to Parliament but they expected the liberties understood within the English Constitution to be afforded to them too. </a:t>
            </a:r>
            <a:endParaRPr lang="en-US" sz="2200" b="0"/>
          </a:p>
          <a:p>
            <a:r>
              <a:rPr lang="en-US" sz="2200" b="0" dirty="0">
                <a:ea typeface="+mn-lt"/>
                <a:cs typeface="+mn-lt"/>
              </a:rPr>
              <a:t>Resolutions were adopted on October 14, but quickly floundered as some leading delegated refused to sign them</a:t>
            </a:r>
          </a:p>
          <a:p>
            <a:r>
              <a:rPr lang="en-US" sz="2200" b="0" dirty="0">
                <a:ea typeface="+mn-lt"/>
                <a:cs typeface="+mn-lt"/>
              </a:rPr>
              <a:t>British authorities were shocked, bewildered, and anxious</a:t>
            </a:r>
          </a:p>
          <a:p>
            <a:r>
              <a:rPr lang="en-US" sz="2200" b="0" dirty="0">
                <a:solidFill>
                  <a:srgbClr val="003F77"/>
                </a:solidFill>
                <a:ea typeface="+mn-lt"/>
                <a:cs typeface="+mn-lt"/>
              </a:rPr>
              <a:t>The Congress</a:t>
            </a:r>
            <a:r>
              <a:rPr lang="en-US" sz="2200" b="0" dirty="0">
                <a:ea typeface="+mn-lt"/>
                <a:cs typeface="+mn-lt"/>
              </a:rPr>
              <a:t> dissolved on October 24, and on November 1 when the Stamp Act was to become law, several bands of </a:t>
            </a:r>
            <a:r>
              <a:rPr lang="en-US" sz="2200" b="0" dirty="0">
                <a:solidFill>
                  <a:srgbClr val="C00000"/>
                </a:solidFill>
                <a:ea typeface="+mn-lt"/>
                <a:cs typeface="+mn-lt"/>
              </a:rPr>
              <a:t>Sons of Liberty</a:t>
            </a:r>
            <a:r>
              <a:rPr lang="en-US" sz="2200" b="0" dirty="0">
                <a:ea typeface="+mn-lt"/>
                <a:cs typeface="+mn-lt"/>
              </a:rPr>
              <a:t> throughout port towns staged mock funerals showcasing liberty dying by the new taxes. </a:t>
            </a:r>
            <a:endParaRPr lang="en-US" sz="2200" b="0" dirty="0"/>
          </a:p>
        </p:txBody>
      </p:sp>
      <p:pic>
        <p:nvPicPr>
          <p:cNvPr id="5" name="Picture 5" descr="A close-up of a newspaper&#10;&#10;Description automatically generated">
            <a:extLst>
              <a:ext uri="{FF2B5EF4-FFF2-40B4-BE49-F238E27FC236}">
                <a16:creationId xmlns:a16="http://schemas.microsoft.com/office/drawing/2014/main" id="{C26E8778-3850-538B-88E4-A66636D3D4B8}"/>
              </a:ext>
            </a:extLst>
          </p:cNvPr>
          <p:cNvPicPr>
            <a:picLocks noChangeAspect="1"/>
          </p:cNvPicPr>
          <p:nvPr/>
        </p:nvPicPr>
        <p:blipFill rotWithShape="1">
          <a:blip r:embed="rId3"/>
          <a:srcRect r="-829" b="73293"/>
          <a:stretch/>
        </p:blipFill>
        <p:spPr>
          <a:xfrm>
            <a:off x="558899" y="1787878"/>
            <a:ext cx="3437679" cy="3965206"/>
          </a:xfrm>
          <a:prstGeom prst="rect">
            <a:avLst/>
          </a:prstGeom>
        </p:spPr>
      </p:pic>
      <p:sp>
        <p:nvSpPr>
          <p:cNvPr id="8" name="TextBox 7">
            <a:extLst>
              <a:ext uri="{FF2B5EF4-FFF2-40B4-BE49-F238E27FC236}">
                <a16:creationId xmlns:a16="http://schemas.microsoft.com/office/drawing/2014/main" id="{8BDEEE18-E04D-D7BF-9BD5-EAEF5B199547}"/>
              </a:ext>
            </a:extLst>
          </p:cNvPr>
          <p:cNvSpPr txBox="1"/>
          <p:nvPr/>
        </p:nvSpPr>
        <p:spPr>
          <a:xfrm>
            <a:off x="559313" y="1346969"/>
            <a:ext cx="27478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dirty="0">
                <a:solidFill>
                  <a:srgbClr val="C00000"/>
                </a:solidFill>
              </a:rPr>
              <a:t>October 7-24, 1765</a:t>
            </a:r>
          </a:p>
        </p:txBody>
      </p:sp>
    </p:spTree>
    <p:extLst>
      <p:ext uri="{BB962C8B-B14F-4D97-AF65-F5344CB8AC3E}">
        <p14:creationId xmlns:p14="http://schemas.microsoft.com/office/powerpoint/2010/main" val="1449550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ainting of a person holding an orange&#10;&#10;Description automatically generated">
            <a:extLst>
              <a:ext uri="{FF2B5EF4-FFF2-40B4-BE49-F238E27FC236}">
                <a16:creationId xmlns:a16="http://schemas.microsoft.com/office/drawing/2014/main" id="{0913C44D-8BE7-8BA6-23D2-62FB37593968}"/>
              </a:ext>
            </a:extLst>
          </p:cNvPr>
          <p:cNvPicPr>
            <a:picLocks noChangeAspect="1"/>
          </p:cNvPicPr>
          <p:nvPr/>
        </p:nvPicPr>
        <p:blipFill rotWithShape="1">
          <a:blip r:embed="rId3"/>
          <a:srcRect t="15420" b="32984"/>
          <a:stretch/>
        </p:blipFill>
        <p:spPr>
          <a:xfrm>
            <a:off x="2522356" y="10"/>
            <a:ext cx="9669642" cy="6857990"/>
          </a:xfrm>
          <a:prstGeom prst="rect">
            <a:avLst/>
          </a:prstGeom>
        </p:spPr>
      </p:pic>
      <p:sp>
        <p:nvSpPr>
          <p:cNvPr id="26" name="Rectangle 2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906DBC1-1FE2-52E6-8613-4B23DAA49F02}"/>
              </a:ext>
            </a:extLst>
          </p:cNvPr>
          <p:cNvSpPr>
            <a:spLocks noGrp="1"/>
          </p:cNvSpPr>
          <p:nvPr>
            <p:ph type="title"/>
          </p:nvPr>
        </p:nvSpPr>
        <p:spPr>
          <a:xfrm>
            <a:off x="838200" y="261216"/>
            <a:ext cx="3822189" cy="1899912"/>
          </a:xfrm>
        </p:spPr>
        <p:txBody>
          <a:bodyPr>
            <a:normAutofit/>
          </a:bodyPr>
          <a:lstStyle/>
          <a:p>
            <a:r>
              <a:rPr lang="en-US" sz="4000"/>
              <a:t>Sons of Liberty</a:t>
            </a:r>
          </a:p>
        </p:txBody>
      </p:sp>
      <p:sp>
        <p:nvSpPr>
          <p:cNvPr id="3" name="Content Placeholder 2">
            <a:extLst>
              <a:ext uri="{FF2B5EF4-FFF2-40B4-BE49-F238E27FC236}">
                <a16:creationId xmlns:a16="http://schemas.microsoft.com/office/drawing/2014/main" id="{06E292A4-9467-CF46-1E08-42BDED5FF637}"/>
              </a:ext>
            </a:extLst>
          </p:cNvPr>
          <p:cNvSpPr>
            <a:spLocks noGrp="1"/>
          </p:cNvSpPr>
          <p:nvPr>
            <p:ph idx="1"/>
          </p:nvPr>
        </p:nvSpPr>
        <p:spPr>
          <a:xfrm>
            <a:off x="378581" y="1615757"/>
            <a:ext cx="4832141" cy="4561206"/>
          </a:xfrm>
        </p:spPr>
        <p:txBody>
          <a:bodyPr vert="horz" lIns="91440" tIns="45720" rIns="91440" bIns="45720" rtlCol="0" anchor="t">
            <a:noAutofit/>
          </a:bodyPr>
          <a:lstStyle/>
          <a:p>
            <a:r>
              <a:rPr lang="en-US" sz="2000" b="0" dirty="0">
                <a:ea typeface="+mn-lt"/>
                <a:cs typeface="+mn-lt"/>
              </a:rPr>
              <a:t>In Massachusetts, merchants and dockworkers formed the </a:t>
            </a:r>
            <a:r>
              <a:rPr lang="en-US" sz="2000" b="0" dirty="0">
                <a:solidFill>
                  <a:srgbClr val="C00000"/>
                </a:solidFill>
                <a:ea typeface="+mn-lt"/>
                <a:cs typeface="+mn-lt"/>
              </a:rPr>
              <a:t>Sons of Liberty</a:t>
            </a:r>
            <a:r>
              <a:rPr lang="en-US" sz="2000" b="0" dirty="0">
                <a:ea typeface="+mn-lt"/>
                <a:cs typeface="+mn-lt"/>
              </a:rPr>
              <a:t> in anticipation of fending off British tax collectors and enforcement. </a:t>
            </a:r>
            <a:endParaRPr lang="en-US" sz="2000">
              <a:ea typeface="+mn-lt"/>
              <a:cs typeface="+mn-lt"/>
            </a:endParaRPr>
          </a:p>
          <a:p>
            <a:r>
              <a:rPr lang="en-US" sz="2000" b="0" dirty="0">
                <a:ea typeface="+mn-lt"/>
                <a:cs typeface="+mn-lt"/>
              </a:rPr>
              <a:t>The Sons of Liberty instigated riots, destroyed property, and attacked colonial officials in Boston </a:t>
            </a:r>
            <a:endParaRPr lang="en-US" sz="2000"/>
          </a:p>
          <a:p>
            <a:r>
              <a:rPr lang="en-US" sz="2000" b="0" dirty="0">
                <a:ea typeface="+mn-lt"/>
                <a:cs typeface="+mn-lt"/>
              </a:rPr>
              <a:t>What was originally organized in Boston by a local brewer turned politician, </a:t>
            </a:r>
            <a:r>
              <a:rPr lang="en-US" sz="2000" b="0" dirty="0">
                <a:solidFill>
                  <a:srgbClr val="C00000"/>
                </a:solidFill>
                <a:ea typeface="+mn-lt"/>
                <a:cs typeface="+mn-lt"/>
              </a:rPr>
              <a:t>Samuel Adams</a:t>
            </a:r>
            <a:r>
              <a:rPr lang="en-US" sz="2000" b="0" dirty="0">
                <a:ea typeface="+mn-lt"/>
                <a:cs typeface="+mn-lt"/>
              </a:rPr>
              <a:t>, quickly snowballed into a larger network of resistance to the British Crown.</a:t>
            </a:r>
          </a:p>
          <a:p>
            <a:endParaRPr lang="en-US" sz="1600" b="0" dirty="0"/>
          </a:p>
          <a:p>
            <a:pPr marL="0" indent="0" algn="ctr">
              <a:buNone/>
            </a:pPr>
            <a:r>
              <a:rPr lang="en-US" sz="2000" i="1" dirty="0">
                <a:solidFill>
                  <a:srgbClr val="C00000"/>
                </a:solidFill>
              </a:rPr>
              <a:t>What similarities/differences do you see between the Stamp Act Congress and the Sons of Liberty?</a:t>
            </a:r>
          </a:p>
        </p:txBody>
      </p:sp>
    </p:spTree>
    <p:extLst>
      <p:ext uri="{BB962C8B-B14F-4D97-AF65-F5344CB8AC3E}">
        <p14:creationId xmlns:p14="http://schemas.microsoft.com/office/powerpoint/2010/main" val="2641924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7CFF04-72AB-13F0-A496-C759229EA30F}"/>
              </a:ext>
            </a:extLst>
          </p:cNvPr>
          <p:cNvSpPr>
            <a:spLocks noGrp="1"/>
          </p:cNvSpPr>
          <p:nvPr>
            <p:ph type="title"/>
          </p:nvPr>
        </p:nvSpPr>
        <p:spPr>
          <a:xfrm>
            <a:off x="3246030" y="609600"/>
            <a:ext cx="5553788" cy="1351472"/>
          </a:xfrm>
        </p:spPr>
        <p:txBody>
          <a:bodyPr>
            <a:normAutofit/>
          </a:bodyPr>
          <a:lstStyle/>
          <a:p>
            <a:pPr algn="ctr"/>
            <a:r>
              <a:rPr lang="en-US" sz="3000" b="1" i="1" dirty="0">
                <a:solidFill>
                  <a:srgbClr val="C00000"/>
                </a:solidFill>
                <a:ea typeface="+mj-lt"/>
                <a:cs typeface="+mj-lt"/>
              </a:rPr>
              <a:t>“With ladies on our side, we can make every Tory tremble.”</a:t>
            </a:r>
            <a:endParaRPr lang="en-US" sz="3000" b="1" i="1">
              <a:solidFill>
                <a:srgbClr val="C00000"/>
              </a:solidFill>
            </a:endParaRPr>
          </a:p>
        </p:txBody>
      </p:sp>
      <p:pic>
        <p:nvPicPr>
          <p:cNvPr id="4" name="Picture 4">
            <a:extLst>
              <a:ext uri="{FF2B5EF4-FFF2-40B4-BE49-F238E27FC236}">
                <a16:creationId xmlns:a16="http://schemas.microsoft.com/office/drawing/2014/main" id="{94DE856B-AD45-CF76-CB69-A9C421290AD0}"/>
              </a:ext>
            </a:extLst>
          </p:cNvPr>
          <p:cNvPicPr>
            <a:picLocks noChangeAspect="1"/>
          </p:cNvPicPr>
          <p:nvPr/>
        </p:nvPicPr>
        <p:blipFill rotWithShape="1">
          <a:blip r:embed="rId3"/>
          <a:srcRect l="27866" r="45863" b="-1"/>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Content Placeholder 2">
            <a:extLst>
              <a:ext uri="{FF2B5EF4-FFF2-40B4-BE49-F238E27FC236}">
                <a16:creationId xmlns:a16="http://schemas.microsoft.com/office/drawing/2014/main" id="{59AE3D22-5FBC-BC80-5E9E-07022DD82195}"/>
              </a:ext>
            </a:extLst>
          </p:cNvPr>
          <p:cNvSpPr>
            <a:spLocks noGrp="1"/>
          </p:cNvSpPr>
          <p:nvPr>
            <p:ph idx="1"/>
          </p:nvPr>
        </p:nvSpPr>
        <p:spPr>
          <a:xfrm>
            <a:off x="3651510" y="2147357"/>
            <a:ext cx="5023281" cy="4101042"/>
          </a:xfrm>
        </p:spPr>
        <p:txBody>
          <a:bodyPr vert="horz" lIns="91440" tIns="45720" rIns="91440" bIns="45720" rtlCol="0" anchor="t">
            <a:noAutofit/>
          </a:bodyPr>
          <a:lstStyle/>
          <a:p>
            <a:r>
              <a:rPr lang="en-US" sz="1600" b="0" dirty="0">
                <a:ea typeface="+mn-lt"/>
                <a:cs typeface="+mn-lt"/>
              </a:rPr>
              <a:t>Women formed the </a:t>
            </a:r>
            <a:r>
              <a:rPr lang="en-US" sz="1600" b="0" dirty="0">
                <a:solidFill>
                  <a:srgbClr val="C00000"/>
                </a:solidFill>
                <a:ea typeface="+mn-lt"/>
                <a:cs typeface="+mn-lt"/>
              </a:rPr>
              <a:t>Daughters of Liberty</a:t>
            </a:r>
            <a:r>
              <a:rPr lang="en-US" sz="1600" b="0" dirty="0">
                <a:ea typeface="+mn-lt"/>
                <a:cs typeface="+mn-lt"/>
              </a:rPr>
              <a:t> in 1766 to formalize their political agency during the Stamp Act crisis. </a:t>
            </a:r>
            <a:endParaRPr lang="en-US" sz="1600">
              <a:ea typeface="+mn-lt"/>
              <a:cs typeface="+mn-lt"/>
            </a:endParaRPr>
          </a:p>
          <a:p>
            <a:pPr lvl="1"/>
            <a:r>
              <a:rPr lang="en-US" sz="1600" dirty="0">
                <a:solidFill>
                  <a:schemeClr val="tx1"/>
                </a:solidFill>
              </a:rPr>
              <a:t>Often supported the </a:t>
            </a:r>
            <a:r>
              <a:rPr lang="en-US" sz="1600" dirty="0">
                <a:solidFill>
                  <a:srgbClr val="C00000"/>
                </a:solidFill>
              </a:rPr>
              <a:t>Sons of Liberty</a:t>
            </a:r>
          </a:p>
          <a:p>
            <a:r>
              <a:rPr lang="en-US" sz="1600" b="0" dirty="0">
                <a:ea typeface="+mn-lt"/>
                <a:cs typeface="+mn-lt"/>
              </a:rPr>
              <a:t>Popularized the idea of boycotting stamps and taxed goods</a:t>
            </a:r>
          </a:p>
          <a:p>
            <a:pPr lvl="1"/>
            <a:r>
              <a:rPr lang="en-US" sz="1600" dirty="0">
                <a:solidFill>
                  <a:schemeClr val="tx1"/>
                </a:solidFill>
                <a:ea typeface="+mn-lt"/>
                <a:cs typeface="+mn-lt"/>
              </a:rPr>
              <a:t>Lead to </a:t>
            </a:r>
            <a:r>
              <a:rPr lang="en-US" sz="1600" b="0" dirty="0">
                <a:solidFill>
                  <a:schemeClr val="tx1"/>
                </a:solidFill>
                <a:ea typeface="+mn-lt"/>
                <a:cs typeface="+mn-lt"/>
              </a:rPr>
              <a:t>the repeal of the </a:t>
            </a:r>
            <a:r>
              <a:rPr lang="en-US" sz="1600" b="0" dirty="0">
                <a:solidFill>
                  <a:srgbClr val="C00000"/>
                </a:solidFill>
                <a:ea typeface="+mn-lt"/>
                <a:cs typeface="+mn-lt"/>
              </a:rPr>
              <a:t>Stamp Act </a:t>
            </a:r>
            <a:endParaRPr lang="en-US" sz="1600">
              <a:solidFill>
                <a:srgbClr val="C00000"/>
              </a:solidFill>
            </a:endParaRPr>
          </a:p>
          <a:p>
            <a:r>
              <a:rPr lang="en-US" sz="1600" b="0" dirty="0">
                <a:ea typeface="+mn-lt"/>
                <a:cs typeface="+mn-lt"/>
              </a:rPr>
              <a:t>In response to the </a:t>
            </a:r>
            <a:r>
              <a:rPr lang="en-US" sz="1600" b="0" dirty="0">
                <a:solidFill>
                  <a:srgbClr val="C00000"/>
                </a:solidFill>
                <a:ea typeface="+mn-lt"/>
                <a:cs typeface="+mn-lt"/>
              </a:rPr>
              <a:t>Townshend Acts</a:t>
            </a:r>
            <a:r>
              <a:rPr lang="en-US" sz="1600" b="0" dirty="0">
                <a:ea typeface="+mn-lt"/>
                <a:cs typeface="+mn-lt"/>
              </a:rPr>
              <a:t>, the Daughters of Liberty organized wide-spread nonimportant movements, encouraging women and men to sign nonimportation agreements and circular letters. </a:t>
            </a:r>
          </a:p>
          <a:p>
            <a:r>
              <a:rPr lang="en-US" sz="1600" b="0" dirty="0">
                <a:ea typeface="+mn-lt"/>
                <a:cs typeface="+mn-lt"/>
              </a:rPr>
              <a:t>Gave women a political arena in which to support patriotic movements without necessarily stepping outside of their normal gender roles.</a:t>
            </a:r>
          </a:p>
          <a:p>
            <a:r>
              <a:rPr lang="en-US" sz="1600" b="0" dirty="0"/>
              <a:t>"</a:t>
            </a:r>
            <a:r>
              <a:rPr lang="en-US" sz="1600" b="0" dirty="0">
                <a:solidFill>
                  <a:srgbClr val="C00000"/>
                </a:solidFill>
              </a:rPr>
              <a:t>Spinning bees</a:t>
            </a:r>
            <a:r>
              <a:rPr lang="en-US" sz="1600" b="0" dirty="0"/>
              <a:t>" to make their own clothes and boycott British imports</a:t>
            </a:r>
          </a:p>
        </p:txBody>
      </p:sp>
      <p:pic>
        <p:nvPicPr>
          <p:cNvPr id="5" name="Picture 5" descr="A picture containing chair, wheel, sketch, furniture&#10;&#10;Description automatically generated">
            <a:extLst>
              <a:ext uri="{FF2B5EF4-FFF2-40B4-BE49-F238E27FC236}">
                <a16:creationId xmlns:a16="http://schemas.microsoft.com/office/drawing/2014/main" id="{F5A95805-4CD4-07B2-C9A8-9CA7951ABEF3}"/>
              </a:ext>
            </a:extLst>
          </p:cNvPr>
          <p:cNvPicPr>
            <a:picLocks noChangeAspect="1"/>
          </p:cNvPicPr>
          <p:nvPr/>
        </p:nvPicPr>
        <p:blipFill rotWithShape="1">
          <a:blip r:embed="rId4"/>
          <a:srcRect l="6073" r="7241"/>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937361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FD496-592A-33C7-CE37-A3F000712F9F}"/>
              </a:ext>
            </a:extLst>
          </p:cNvPr>
          <p:cNvSpPr>
            <a:spLocks noGrp="1"/>
          </p:cNvSpPr>
          <p:nvPr>
            <p:ph type="title"/>
          </p:nvPr>
        </p:nvSpPr>
        <p:spPr/>
        <p:txBody>
          <a:bodyPr/>
          <a:lstStyle/>
          <a:p>
            <a:r>
              <a:rPr lang="en-US" dirty="0"/>
              <a:t>Notable People</a:t>
            </a:r>
          </a:p>
        </p:txBody>
      </p:sp>
      <p:sp>
        <p:nvSpPr>
          <p:cNvPr id="4" name="Title 1">
            <a:extLst>
              <a:ext uri="{FF2B5EF4-FFF2-40B4-BE49-F238E27FC236}">
                <a16:creationId xmlns:a16="http://schemas.microsoft.com/office/drawing/2014/main" id="{71A662E9-B63C-47B7-AE66-B65EE6C1F041}"/>
              </a:ext>
            </a:extLst>
          </p:cNvPr>
          <p:cNvSpPr>
            <a:spLocks noGrp="1"/>
          </p:cNvSpPr>
          <p:nvPr/>
        </p:nvSpPr>
        <p:spPr>
          <a:xfrm>
            <a:off x="5049787" y="532172"/>
            <a:ext cx="393223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solidFill>
                  <a:srgbClr val="003F77"/>
                </a:solidFill>
                <a:latin typeface="Georgia"/>
              </a:rPr>
              <a:t>Samuel Adams</a:t>
            </a:r>
            <a:endParaRPr lang="en-US" dirty="0"/>
          </a:p>
        </p:txBody>
      </p:sp>
      <p:sp>
        <p:nvSpPr>
          <p:cNvPr id="6" name="Title 1">
            <a:extLst>
              <a:ext uri="{FF2B5EF4-FFF2-40B4-BE49-F238E27FC236}">
                <a16:creationId xmlns:a16="http://schemas.microsoft.com/office/drawing/2014/main" id="{D64E2FD9-B5C2-E3E1-0EDF-3C553DCBEDEB}"/>
              </a:ext>
            </a:extLst>
          </p:cNvPr>
          <p:cNvSpPr txBox="1">
            <a:spLocks/>
          </p:cNvSpPr>
          <p:nvPr/>
        </p:nvSpPr>
        <p:spPr>
          <a:xfrm>
            <a:off x="8218634" y="566444"/>
            <a:ext cx="3932237" cy="16002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t>Hercules Mulligan</a:t>
            </a:r>
          </a:p>
        </p:txBody>
      </p:sp>
      <p:sp>
        <p:nvSpPr>
          <p:cNvPr id="8" name="Title 1">
            <a:extLst>
              <a:ext uri="{FF2B5EF4-FFF2-40B4-BE49-F238E27FC236}">
                <a16:creationId xmlns:a16="http://schemas.microsoft.com/office/drawing/2014/main" id="{2C7DD4E5-0ADE-2727-777C-393D24423525}"/>
              </a:ext>
            </a:extLst>
          </p:cNvPr>
          <p:cNvSpPr txBox="1">
            <a:spLocks/>
          </p:cNvSpPr>
          <p:nvPr/>
        </p:nvSpPr>
        <p:spPr>
          <a:xfrm>
            <a:off x="839856" y="534397"/>
            <a:ext cx="3932237" cy="16002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t>Mercy Otis Warren</a:t>
            </a:r>
            <a:endParaRPr lang="en-US" dirty="0"/>
          </a:p>
        </p:txBody>
      </p:sp>
      <p:pic>
        <p:nvPicPr>
          <p:cNvPr id="11" name="Picture 11" descr="A picture containing text, book&#10;&#10;Description automatically generated">
            <a:extLst>
              <a:ext uri="{FF2B5EF4-FFF2-40B4-BE49-F238E27FC236}">
                <a16:creationId xmlns:a16="http://schemas.microsoft.com/office/drawing/2014/main" id="{E5D70166-AF88-DBD1-7E8E-2DB6F9E0351B}"/>
              </a:ext>
            </a:extLst>
          </p:cNvPr>
          <p:cNvPicPr>
            <a:picLocks noChangeAspect="1"/>
          </p:cNvPicPr>
          <p:nvPr/>
        </p:nvPicPr>
        <p:blipFill>
          <a:blip r:embed="rId3"/>
          <a:stretch>
            <a:fillRect/>
          </a:stretch>
        </p:blipFill>
        <p:spPr>
          <a:xfrm>
            <a:off x="5271169" y="2208726"/>
            <a:ext cx="2369389" cy="3375730"/>
          </a:xfrm>
          <a:prstGeom prst="rect">
            <a:avLst/>
          </a:prstGeom>
          <a:ln w="28575">
            <a:solidFill>
              <a:srgbClr val="C00000"/>
            </a:solidFill>
          </a:ln>
        </p:spPr>
      </p:pic>
      <p:pic>
        <p:nvPicPr>
          <p:cNvPr id="12" name="Picture 12" descr="A picture containing person, dress&#10;&#10;Description automatically generated">
            <a:extLst>
              <a:ext uri="{FF2B5EF4-FFF2-40B4-BE49-F238E27FC236}">
                <a16:creationId xmlns:a16="http://schemas.microsoft.com/office/drawing/2014/main" id="{6BEB2224-E006-D7BE-98E5-2EB680E1CECD}"/>
              </a:ext>
            </a:extLst>
          </p:cNvPr>
          <p:cNvPicPr>
            <a:picLocks noChangeAspect="1"/>
          </p:cNvPicPr>
          <p:nvPr/>
        </p:nvPicPr>
        <p:blipFill>
          <a:blip r:embed="rId4"/>
          <a:stretch>
            <a:fillRect/>
          </a:stretch>
        </p:blipFill>
        <p:spPr>
          <a:xfrm>
            <a:off x="746173" y="2166716"/>
            <a:ext cx="3850256" cy="3132337"/>
          </a:xfrm>
          <a:prstGeom prst="rect">
            <a:avLst/>
          </a:prstGeom>
          <a:ln w="28575">
            <a:solidFill>
              <a:srgbClr val="C00000"/>
            </a:solidFill>
          </a:ln>
        </p:spPr>
      </p:pic>
      <p:pic>
        <p:nvPicPr>
          <p:cNvPr id="5" name="Picture 6">
            <a:extLst>
              <a:ext uri="{FF2B5EF4-FFF2-40B4-BE49-F238E27FC236}">
                <a16:creationId xmlns:a16="http://schemas.microsoft.com/office/drawing/2014/main" id="{96CCFD9A-98C5-1903-0E6E-482319C428F5}"/>
              </a:ext>
            </a:extLst>
          </p:cNvPr>
          <p:cNvPicPr>
            <a:picLocks noChangeAspect="1"/>
          </p:cNvPicPr>
          <p:nvPr/>
        </p:nvPicPr>
        <p:blipFill>
          <a:blip r:embed="rId5"/>
          <a:stretch>
            <a:fillRect/>
          </a:stretch>
        </p:blipFill>
        <p:spPr>
          <a:xfrm>
            <a:off x="8216901" y="2211375"/>
            <a:ext cx="3649517" cy="3133750"/>
          </a:xfrm>
          <a:prstGeom prst="rect">
            <a:avLst/>
          </a:prstGeom>
          <a:ln w="28575">
            <a:solidFill>
              <a:srgbClr val="C00000"/>
            </a:solidFill>
          </a:ln>
        </p:spPr>
      </p:pic>
    </p:spTree>
    <p:extLst>
      <p:ext uri="{BB962C8B-B14F-4D97-AF65-F5344CB8AC3E}">
        <p14:creationId xmlns:p14="http://schemas.microsoft.com/office/powerpoint/2010/main" val="486713551"/>
      </p:ext>
    </p:extLst>
  </p:cSld>
  <p:clrMapOvr>
    <a:masterClrMapping/>
  </p:clrMapOvr>
</p:sld>
</file>

<file path=ppt/theme/theme1.xml><?xml version="1.0" encoding="utf-8"?>
<a:theme xmlns:a="http://schemas.openxmlformats.org/drawingml/2006/main" name="Office Theme">
  <a:themeElements>
    <a:clrScheme name="American Battlefield Trust">
      <a:dk1>
        <a:srgbClr val="003F77"/>
      </a:dk1>
      <a:lt1>
        <a:sysClr val="window" lastClr="FFFFFF"/>
      </a:lt1>
      <a:dk2>
        <a:srgbClr val="003F77"/>
      </a:dk2>
      <a:lt2>
        <a:srgbClr val="E7E6E6"/>
      </a:lt2>
      <a:accent1>
        <a:srgbClr val="C00000"/>
      </a:accent1>
      <a:accent2>
        <a:srgbClr val="DEA900"/>
      </a:accent2>
      <a:accent3>
        <a:srgbClr val="538135"/>
      </a:accent3>
      <a:accent4>
        <a:srgbClr val="0563C1"/>
      </a:accent4>
      <a:accent5>
        <a:srgbClr val="5B9BD5"/>
      </a:accent5>
      <a:accent6>
        <a:srgbClr val="BDD7EE"/>
      </a:accent6>
      <a:hlink>
        <a:srgbClr val="0563C1"/>
      </a:hlink>
      <a:folHlink>
        <a:srgbClr val="954F72"/>
      </a:folHlink>
    </a:clrScheme>
    <a:fontScheme name="American Battlefield Trust">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68FF4A6ED4174B9CA6630ED60B7B10" ma:contentTypeVersion="18" ma:contentTypeDescription="Create a new document." ma:contentTypeScope="" ma:versionID="794113e266b32fb0d70d7ae2dd30478c">
  <xsd:schema xmlns:xsd="http://www.w3.org/2001/XMLSchema" xmlns:xs="http://www.w3.org/2001/XMLSchema" xmlns:p="http://schemas.microsoft.com/office/2006/metadata/properties" xmlns:ns2="99639bad-cfa9-4ce6-b936-580a309075cc" xmlns:ns3="962a2ba3-4e85-4590-8cac-33237e5999cc" targetNamespace="http://schemas.microsoft.com/office/2006/metadata/properties" ma:root="true" ma:fieldsID="957c7b666f945396924b7d25ff406f93" ns2:_="" ns3:_="">
    <xsd:import namespace="99639bad-cfa9-4ce6-b936-580a309075cc"/>
    <xsd:import namespace="962a2ba3-4e85-4590-8cac-33237e5999c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639bad-cfa9-4ce6-b936-580a309075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4b2ad94-8a05-4b2b-a460-e2f326edf0b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62a2ba3-4e85-4590-8cac-33237e5999c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407a600-a0f0-4922-adaa-ff6d68c60e13}" ma:internalName="TaxCatchAll" ma:showField="CatchAllData" ma:web="962a2ba3-4e85-4590-8cac-33237e5999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9639bad-cfa9-4ce6-b936-580a309075cc">
      <Terms xmlns="http://schemas.microsoft.com/office/infopath/2007/PartnerControls"/>
    </lcf76f155ced4ddcb4097134ff3c332f>
    <TaxCatchAll xmlns="962a2ba3-4e85-4590-8cac-33237e5999cc" xsi:nil="true"/>
  </documentManagement>
</p:properties>
</file>

<file path=customXml/itemProps1.xml><?xml version="1.0" encoding="utf-8"?>
<ds:datastoreItem xmlns:ds="http://schemas.openxmlformats.org/officeDocument/2006/customXml" ds:itemID="{2B2E805A-DF37-438B-B1AF-E943278C0E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639bad-cfa9-4ce6-b936-580a309075cc"/>
    <ds:schemaRef ds:uri="962a2ba3-4e85-4590-8cac-33237e5999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B3825F3-42FC-426E-9BC5-80FD5901A77B}">
  <ds:schemaRefs>
    <ds:schemaRef ds:uri="http://schemas.microsoft.com/sharepoint/v3/contenttype/forms"/>
  </ds:schemaRefs>
</ds:datastoreItem>
</file>

<file path=customXml/itemProps3.xml><?xml version="1.0" encoding="utf-8"?>
<ds:datastoreItem xmlns:ds="http://schemas.openxmlformats.org/officeDocument/2006/customXml" ds:itemID="{90973A7F-0549-4C79-B043-8A0905A1909B}">
  <ds:schemaRefs>
    <ds:schemaRef ds:uri="962a2ba3-4e85-4590-8cac-33237e5999cc"/>
    <ds:schemaRef ds:uri="99639bad-cfa9-4ce6-b936-580a309075c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15</Slides>
  <Notes>13</Notes>
  <HiddenSlides>0</HiddenSlide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Colonial Taxes &amp; Disputes</vt:lpstr>
      <vt:lpstr>Essential Question</vt:lpstr>
      <vt:lpstr>Context</vt:lpstr>
      <vt:lpstr>Stamp Act</vt:lpstr>
      <vt:lpstr>Read the Acts!</vt:lpstr>
      <vt:lpstr>Stamp Act Congress</vt:lpstr>
      <vt:lpstr>Sons of Liberty</vt:lpstr>
      <vt:lpstr>“With ladies on our side, we can make every Tory tremble.”</vt:lpstr>
      <vt:lpstr>Notable People</vt:lpstr>
      <vt:lpstr>Boston Massacre</vt:lpstr>
      <vt:lpstr>Reactions</vt:lpstr>
      <vt:lpstr>Patriot Defending the British?</vt:lpstr>
      <vt:lpstr>Looking Forward</vt:lpstr>
      <vt:lpstr>Conflicting Ideas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Fight and Fight Again</dc:title>
  <dc:creator>Dan Davis</dc:creator>
  <cp:revision>1666</cp:revision>
  <dcterms:created xsi:type="dcterms:W3CDTF">2019-06-11T12:13:11Z</dcterms:created>
  <dcterms:modified xsi:type="dcterms:W3CDTF">2024-01-16T22:35:04Z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0x0101001968FF4A6ED4174B9CA6630ED60B7B10</vt:lpwstr>
  </property>
  <property fmtid="{D5CDD505-2E9C-101B-9397-08002B2CF9AE}" pid="3" name="MediaServiceImageTags">
    <vt:lpwstr/>
  </property>
</Properties>
</file>