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sldIdLst>
    <p:sldId id="256" r:id="rId5"/>
    <p:sldId id="937" r:id="rId6"/>
    <p:sldId id="922" r:id="rId7"/>
    <p:sldId id="985" r:id="rId8"/>
    <p:sldId id="984" r:id="rId9"/>
    <p:sldId id="992" r:id="rId10"/>
    <p:sldId id="986" r:id="rId11"/>
    <p:sldId id="988" r:id="rId12"/>
    <p:sldId id="987" r:id="rId13"/>
    <p:sldId id="989" r:id="rId14"/>
    <p:sldId id="990" r:id="rId15"/>
    <p:sldId id="974" r:id="rId16"/>
    <p:sldId id="975" r:id="rId17"/>
    <p:sldId id="982" r:id="rId18"/>
    <p:sldId id="983" r:id="rId19"/>
    <p:sldId id="976" r:id="rId20"/>
    <p:sldId id="977" r:id="rId21"/>
    <p:sldId id="978" r:id="rId22"/>
    <p:sldId id="979" r:id="rId23"/>
    <p:sldId id="980" r:id="rId24"/>
    <p:sldId id="991" r:id="rId25"/>
    <p:sldId id="948" r:id="rId26"/>
    <p:sldId id="9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54493-40ED-DFB9-EE7E-357784BE63CF}" v="502" dt="2022-01-19T19:13:21.104"/>
    <p1510:client id="{0FB61EB8-05F0-FAA2-BF82-25500B426AA0}" v="72" dt="2022-01-20T18:40:29.597"/>
    <p1510:client id="{33344811-E90E-0D05-BB2B-F3744B03F344}" v="3" dt="2022-01-27T19:47:37.235"/>
    <p1510:client id="{49CCF1BE-73FC-F30F-AAEA-D645F44B80D9}" v="3" dt="2021-12-16T16:56:48.304"/>
    <p1510:client id="{6DF59BC6-C742-B91E-C146-7766753600EF}" v="57" dt="2022-01-26T22:25:58.324"/>
    <p1510:client id="{6E36572C-24C5-5B53-90CC-665E68D47742}" v="14" dt="2022-01-31T14:58:02.310"/>
    <p1510:client id="{818638AB-0879-39B7-FAD8-E763EBCDFEAC}" v="262" dt="2022-01-19T20:21:08.600"/>
    <p1510:client id="{8CC6D7D6-CB06-35BB-98BF-3FB6B164B558}" v="202" dt="2022-01-21T23:00:54.845"/>
    <p1510:client id="{9B24AFC7-0FC0-5C50-FDFD-5D66F919C114}" v="159" dt="2022-01-18T18:06:57.941"/>
    <p1510:client id="{A68F6545-0596-1791-FE1E-63FB3F29A473}" v="159" dt="2022-01-20T23:01:36.309"/>
    <p1510:client id="{BDC7E743-6349-7739-57CE-F68CC361C898}" v="1019" dt="2022-01-27T17:44:43.374"/>
    <p1510:client id="{BDF53EE2-0D23-0F23-D104-C5DFC49BAA4F}" v="304" dt="2021-12-14T21:46:07.035"/>
    <p1510:client id="{C7881816-470B-EF27-04EA-18B4E4D158DC}" v="378" dt="2022-01-18T22:17:23.084"/>
    <p1510:client id="{CC493632-E0A6-BFA4-2F40-71057768168E}" v="375" dt="2022-01-14T22:03:22.129"/>
    <p1510:client id="{D9183539-39AC-607A-CB90-846A5C94DE4A}" v="21" dt="2022-01-24T17:42:46.580"/>
    <p1510:client id="{E4E50DDB-FF03-EA86-B43F-CF2640FD19DE}" v="50" dt="2022-02-08T19:59:46.875"/>
    <p1510:client id="{FB649277-3F71-4BE7-6DCA-CCC30DE582A2}" v="1095" dt="2021-12-15T22:39:29.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4048" autoAdjust="0"/>
  </p:normalViewPr>
  <p:slideViewPr>
    <p:cSldViewPr snapToGrid="0">
      <p:cViewPr varScale="1">
        <p:scale>
          <a:sx n="96" d="100"/>
          <a:sy n="96" d="100"/>
        </p:scale>
        <p:origin x="1158" y="78"/>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attlefields.org/learn/articles/what-minutema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Woundedatbrandywine.jp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battlefields.org/learn/articles/medicine-has-scarcely-entered-its-threshold-medicine-1700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mrevmuseum.org/collection/linen-hunting-shir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eorgewashingtoninauguralbuttons.com/1776-1783american-torybritish-crown-loyalis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mrevmuseum.org/collection/thomas-noyes-s-cocked-ha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dontroiani.com/storage/galleries/March2019/DHma28EBMoUr3LBcP2yd.jpg" TargetMode="External"/><Relationship Id="rId5" Type="http://schemas.openxmlformats.org/officeDocument/2006/relationships/hyperlink" Target="http://dontroiani.com/storage/galleries/March2019/LcNSeeh9WQotgoEakHdL.jpg" TargetMode="External"/><Relationship Id="rId4" Type="http://schemas.openxmlformats.org/officeDocument/2006/relationships/hyperlink" Target="http://dontroiani.com/storage/galleries/March2019/P9AF8jYzDs9arCoDIlhn.jp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ps.gov/articles/000/valley-forge-footwear-4.ht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ollections.dar.org/mDetail.aspx?rID=62.142.A%20%20%20%20%20%20%20%20%20%20%20%20&amp;db=objects&amp;dir=DARCOLL&amp;osearch=shoe%2520buckles&amp;list=res&amp;rname=&amp;rimage=&amp;page=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ortticonderoga.org/news/benjamin-warners-knapsac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amrevmuseum.org/collection/william-waller-s-powder-horn" TargetMode="External"/><Relationship Id="rId3" Type="http://schemas.openxmlformats.org/officeDocument/2006/relationships/hyperlink" Target="https://www.battlefields.org/learn/articles/small-arms-across-three-wars" TargetMode="External"/><Relationship Id="rId7" Type="http://schemas.openxmlformats.org/officeDocument/2006/relationships/hyperlink" Target="https://www.amrevmuseum.org/collection/british-officer-s-saber"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worthpoint.com/worthopedia/revolutionary-war-american-bayonet-1863851748" TargetMode="External"/><Relationship Id="rId5" Type="http://schemas.openxmlformats.org/officeDocument/2006/relationships/hyperlink" Target="https://www.battlefields.org/learn/articles/guns-ticonderoga" TargetMode="External"/><Relationship Id="rId4" Type="http://schemas.openxmlformats.org/officeDocument/2006/relationships/hyperlink" Target="https://www.battlefields.org/learn/articles/artillery-across-three-war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tlefields.org/learn/articles/militia-minutemen-and-continentals-american-military-force-american-revolu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biographies/deborah-samps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attlefields.org/learn/topics/women-wa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articles/10-facts-native-america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attlefields.org/learn/topics/here-from-the-star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ttlefields.org/learn/articles/african-americans-armed-forces-timelin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attlefields.org/learn/articles/10-facts-black-patriots-american-revolu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ttlefields.org/learn/articles/morristown-winter-encampmen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youtu.be/x3NLLgTVLIA" TargetMode="External"/><Relationship Id="rId4" Type="http://schemas.openxmlformats.org/officeDocument/2006/relationships/hyperlink" Target="https://www.battlefields.org/learn/articles/valley-forge-encampmen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0JLvRJzvOic"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battlefields.org/learn/articles/revolutionary-war-strategy" TargetMode="External"/><Relationship Id="rId4" Type="http://schemas.openxmlformats.org/officeDocument/2006/relationships/hyperlink" Target="https://www.battlefields.org/learn/articles/american-revolution-timelin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Interior_HMS_Jersey_1855.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attlefields.org/learn/articles/chained-and-tried-fate-loyalist-prisoners-kettle-cree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This slide offers a quick video overview of the concept of Citizen Soldier.</a:t>
            </a:r>
          </a:p>
          <a:p>
            <a:endParaRPr lang="en-US" dirty="0">
              <a:cs typeface="Calibri"/>
            </a:endParaRPr>
          </a:p>
          <a:p>
            <a:r>
              <a:rPr lang="en-US" dirty="0">
                <a:cs typeface="Calibri"/>
              </a:rPr>
              <a:t>The Revolutionay War started on April 19, 1775 with the Battles of Lexington and Concord in Massachusetts. The Siege of Yorktown in Virginia in 1781 was a major defeat for the British and led to the Treaty of Paris which officially ended the war in 1783.</a:t>
            </a:r>
          </a:p>
          <a:p>
            <a:endParaRPr lang="en-US" dirty="0">
              <a:cs typeface="Calibri"/>
            </a:endParaRPr>
          </a:p>
          <a:p>
            <a:r>
              <a:rPr lang="en-US" dirty="0">
                <a:cs typeface="Calibri"/>
              </a:rPr>
              <a:t>Prior to the Revolutionary War, 13 American colonies belonged to Britian. INSERT LINK TO 13 COLONIES ARTICLE THAT IS WAITING TO BE PUBLISHED. Taxation without representation in the British Parliament was one of the many causes of conflict between the colonies and the Britian. After various appeals and attempts at reconciliation without success, and the American colonies united and rebelled, seeking liberty.</a:t>
            </a:r>
          </a:p>
          <a:p>
            <a:endParaRPr lang="en-US" dirty="0">
              <a:cs typeface="Calibri"/>
            </a:endParaRPr>
          </a:p>
          <a:p>
            <a:r>
              <a:rPr lang="en-US" dirty="0">
                <a:cs typeface="Calibri"/>
              </a:rPr>
              <a:t>At the end of the Revolutionary War, the American colonies won their independence from Britian and became the first 13 states of the United States. The Declaration of Independence backed with the American victory led to the formation of the United States of America.</a:t>
            </a:r>
          </a:p>
          <a:p>
            <a:endParaRPr lang="en-US" dirty="0">
              <a:cs typeface="Calibri"/>
            </a:endParaRPr>
          </a:p>
          <a:p>
            <a:r>
              <a:rPr lang="en-US" dirty="0">
                <a:cs typeface="Calibri"/>
              </a:rPr>
              <a:t>Also see our "What is a Minuteman? article. </a:t>
            </a:r>
            <a:r>
              <a:rPr lang="en-US" dirty="0">
                <a:hlinkClick r:id="rId3"/>
              </a:rPr>
              <a:t>https://www.battlefields.org/learn/articles/what-minuteman</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648075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nearly a century removed from the adoption and understanding of germ theory. Disease cost more soldiers their lives than bullets and bayonets. Civilians often assisted wounded soldiers from both sides after a battle. Field hospitals were established after a battle, but these normally consisted of barns, houses, or any other structure that provided shelter. The idea of a hospital as we know it today was vastly different than those of the 18th century. </a:t>
            </a:r>
            <a:endParaRPr lang="en-US" dirty="0"/>
          </a:p>
          <a:p>
            <a:endParaRPr lang="en-US" dirty="0">
              <a:cs typeface="Calibri"/>
            </a:endParaRPr>
          </a:p>
          <a:p>
            <a:r>
              <a:rPr lang="en-US" dirty="0">
                <a:cs typeface="Calibri"/>
              </a:rPr>
              <a:t>Photo credit: </a:t>
            </a:r>
            <a:r>
              <a:rPr lang="en-US" dirty="0">
                <a:hlinkClick r:id="rId3"/>
              </a:rPr>
              <a:t>https://commons.wikimedia.org/wiki/File:Woundedatbrandywine.jpg</a:t>
            </a:r>
            <a:endParaRPr lang="en-US" dirty="0">
              <a:cs typeface="Calibri"/>
            </a:endParaRPr>
          </a:p>
          <a:p>
            <a:endParaRPr lang="en-US" dirty="0">
              <a:cs typeface="Calibri"/>
            </a:endParaRPr>
          </a:p>
          <a:p>
            <a:r>
              <a:rPr lang="en-US" dirty="0">
                <a:cs typeface="Calibri"/>
              </a:rPr>
              <a:t>Learn more about the medical care of the age.</a:t>
            </a:r>
          </a:p>
          <a:p>
            <a:r>
              <a:rPr lang="en-US" dirty="0">
                <a:cs typeface="Calibri"/>
              </a:rPr>
              <a:t>Medicine in the 1700's (Article): </a:t>
            </a:r>
            <a:r>
              <a:rPr lang="en-US" dirty="0">
                <a:hlinkClick r:id="rId4"/>
              </a:rPr>
              <a:t>https://www.battlefields.org/learn/articles/medicine-has-scarcely-entered-its-threshold-medicine-1700s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3071754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31531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Uniformity in uniforms in the colonial military units varied greatly. Uniform pieces varied from soldier to soldier. Pieces included: hunting shirts, uniform coats, breeches, stockings, overalls, leggings, shoes, and other parts and pieces. The Continental Army tried to create a more standardized uniform which was supposed to provided to the enlisted soldiers. In reality, the uniforms were often delayed and soldiers waited a long time for new clothing.</a:t>
            </a:r>
            <a:endParaRPr lang="en-US" dirty="0"/>
          </a:p>
          <a:p>
            <a:endParaRPr lang="en" dirty="0">
              <a:cs typeface="Calibri"/>
            </a:endParaRPr>
          </a:p>
          <a:p>
            <a:r>
              <a:rPr lang="en" dirty="0">
                <a:cs typeface="Calibri"/>
              </a:rPr>
              <a:t>Left: Hunting Shirt</a:t>
            </a:r>
          </a:p>
          <a:p>
            <a:r>
              <a:rPr lang="en" dirty="0">
                <a:cs typeface="Calibri"/>
              </a:rPr>
              <a:t>Middle: Continental Army Uniform</a:t>
            </a:r>
          </a:p>
          <a:p>
            <a:r>
              <a:rPr lang="en" dirty="0">
                <a:cs typeface="Calibri"/>
              </a:rPr>
              <a:t>Right: George Washington's Uniform</a:t>
            </a:r>
          </a:p>
          <a:p>
            <a:endParaRPr lang="en" i="1" dirty="0"/>
          </a:p>
          <a:p>
            <a:r>
              <a:rPr lang="en" i="1" dirty="0"/>
              <a:t>The State Museum of Pennsylvania</a:t>
            </a:r>
            <a:r>
              <a:rPr lang="en" dirty="0"/>
              <a:t>, 18 Aug. 2015, statemuseumpa.org/</a:t>
            </a:r>
            <a:r>
              <a:rPr lang="en" dirty="0" err="1"/>
              <a:t>washingtons</a:t>
            </a:r>
            <a:r>
              <a:rPr lang="en" dirty="0"/>
              <a:t>-army-buttons/</a:t>
            </a:r>
            <a:endParaRPr lang="en-US">
              <a:cs typeface="Calibri" panose="020F0502020204030204"/>
            </a:endParaRPr>
          </a:p>
          <a:p>
            <a:r>
              <a:rPr lang="en" dirty="0">
                <a:hlinkClick r:id="rId3"/>
              </a:rPr>
              <a:t>https://www.amrevmuseum.org/collection/linen-hunting-shirt</a:t>
            </a:r>
            <a:endParaRPr lang="en" dirty="0">
              <a:cs typeface="Calibri"/>
              <a:hlinkClick r:id="rId3"/>
            </a:endParaRPr>
          </a:p>
          <a:p>
            <a:r>
              <a:rPr lang="en" dirty="0"/>
              <a:t>https://www.si.edu/object/george-washingtons-uniform%3Anmah_434863</a:t>
            </a:r>
            <a:endParaRPr lang="en"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373586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British soldiers and officers had standard uniforms designed for their regiments. They were typically red, though some of the units enlisting Loyalists adopted a green jacket. Some Americans called the British "</a:t>
            </a:r>
            <a:r>
              <a:rPr lang="en" dirty="0" err="1">
                <a:cs typeface="Calibri"/>
              </a:rPr>
              <a:t>Lobsterbacks</a:t>
            </a:r>
            <a:r>
              <a:rPr lang="en" dirty="0">
                <a:cs typeface="Calibri"/>
              </a:rPr>
              <a:t>" because of the bright red uniforms. The British also discovered that their red uniforms made them easier targets during an ambush or on a battlefield.</a:t>
            </a:r>
            <a:endParaRPr lang="en" i="1" dirty="0"/>
          </a:p>
          <a:p>
            <a:endParaRPr lang="en" dirty="0">
              <a:cs typeface="Calibri"/>
            </a:endParaRPr>
          </a:p>
          <a:p>
            <a:endParaRPr lang="en" dirty="0">
              <a:cs typeface="Calibri"/>
            </a:endParaRPr>
          </a:p>
          <a:p>
            <a:r>
              <a:rPr lang="en">
                <a:cs typeface="Calibri"/>
              </a:rPr>
              <a:t>Middle: Governor's Independent Company of Cadets</a:t>
            </a:r>
            <a:endParaRPr lang="en" dirty="0">
              <a:cs typeface="Calibri"/>
            </a:endParaRPr>
          </a:p>
          <a:p>
            <a:r>
              <a:rPr lang="en">
                <a:cs typeface="Calibri"/>
              </a:rPr>
              <a:t>Right: Uniform of a captain in the Queen's Ranger Dragoons</a:t>
            </a:r>
            <a:endParaRPr lang="en" dirty="0">
              <a:cs typeface="Calibri"/>
            </a:endParaRPr>
          </a:p>
          <a:p>
            <a:endParaRPr lang="en" i="1" dirty="0"/>
          </a:p>
          <a:p>
            <a:r>
              <a:rPr lang="en" dirty="0">
                <a:hlinkClick r:id="rId3"/>
              </a:rPr>
              <a:t>https://www.georgewashingtoninauguralbuttons.com/1776-1783american-torybritish-crown-loyalist/</a:t>
            </a:r>
            <a:endParaRPr lang="en" dirty="0"/>
          </a:p>
          <a:p>
            <a:r>
              <a:rPr lang="en" dirty="0"/>
              <a:t>https://www.fortticonderoga.org/news/seeing-red/</a:t>
            </a:r>
            <a:endParaRPr lang="en" dirty="0">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21655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As other European countries became involved in the Revolutionary War, their soldiers arrived in other distinctive uniforms. Similar to the British, these other Europeans tended to have specific uniforms for the regimental soldiers</a:t>
            </a:r>
            <a:endParaRPr lang="en" dirty="0"/>
          </a:p>
          <a:p>
            <a:r>
              <a:rPr lang="en" dirty="0">
                <a:cs typeface="Calibri" panose="020F0502020204030204"/>
              </a:rPr>
              <a:t>The image on the left shows the uniform of a Hessian (German) soldier who had been hired to fight with the British.</a:t>
            </a:r>
          </a:p>
          <a:p>
            <a:r>
              <a:rPr lang="en" dirty="0">
                <a:cs typeface="Calibri" panose="020F0502020204030204"/>
              </a:rPr>
              <a:t>On the right, a French infantryman stands at attention.</a:t>
            </a:r>
          </a:p>
          <a:p>
            <a:endParaRPr lang="en" dirty="0"/>
          </a:p>
          <a:p>
            <a:r>
              <a:rPr lang="en" dirty="0"/>
              <a:t>https://emuseum.nyhistory.org/objects/16135/uniforms-of-the-american-revolution-corporal-grenadier-com?ctx=3f012fc2e8bf0b01d21dd862f40bebf4303d2830&amp;idx=1</a:t>
            </a:r>
            <a:endParaRPr lang="en-US">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422177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Men's pants during the Revolutionary War period were short, usually just below the knees. They were worn with long stockings. The style came from European fashions and since it was part of everyday clothing, the style was adopted into the uniforms. (Sometimes tall boots would cover the stockings.)</a:t>
            </a:r>
            <a:endParaRPr lang="en" dirty="0"/>
          </a:p>
          <a:p>
            <a:endParaRPr lang="en" dirty="0"/>
          </a:p>
          <a:p>
            <a:r>
              <a:rPr lang="en" dirty="0">
                <a:cs typeface="Calibri"/>
              </a:rPr>
              <a:t>Photo Credit:</a:t>
            </a:r>
            <a:endParaRPr lang="en" dirty="0"/>
          </a:p>
          <a:p>
            <a:r>
              <a:rPr lang="en" dirty="0"/>
              <a:t>https://www.revwartalk.com/buckskin-breeches/</a:t>
            </a:r>
            <a:endParaRPr lang="en-US">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407848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While the Tricorn Hat (two pictures at the bottom) is most associated with the Revolutionary War, soldiers actually wore a variety of hats, helmets, and shakos. For militiamen, it usually depended on what they had at home and chose to wear to war. More structured regiments in the Continental, British, and European ally armies had a style of hat that corresponded with their uniform or matched their battlefield purpose (intimidation, cavalry, artillery, etc.) Notice the lack of brims on the hats. Few of the military issued hats of the day offered much protection for the eyes and face from the sun. </a:t>
            </a:r>
            <a:endParaRPr lang="en" dirty="0"/>
          </a:p>
          <a:p>
            <a:endParaRPr lang="en"/>
          </a:p>
          <a:p>
            <a:r>
              <a:rPr lang="en" dirty="0">
                <a:cs typeface="Calibri" panose="020F0502020204030204"/>
              </a:rPr>
              <a:t>Image Credits:</a:t>
            </a:r>
            <a:endParaRPr lang="en" dirty="0"/>
          </a:p>
          <a:p>
            <a:r>
              <a:rPr lang="en" dirty="0"/>
              <a:t>http://www.cr.nps.gov/museum/exhibits/revwar/image_gal/morrimg/hatcocked.html  </a:t>
            </a:r>
            <a:endParaRPr lang="en" dirty="0">
              <a:cs typeface="Calibri"/>
            </a:endParaRPr>
          </a:p>
          <a:p>
            <a:r>
              <a:rPr lang="en" dirty="0">
                <a:hlinkClick r:id="rId3"/>
              </a:rPr>
              <a:t>https://www.amrevmuseum.org/collection/thomas-noyes-s-cocked-hat</a:t>
            </a:r>
            <a:endParaRPr lang="en" dirty="0"/>
          </a:p>
          <a:p>
            <a:r>
              <a:rPr lang="en" dirty="0"/>
              <a:t>http://dontroiani.com/storage/galleries/March2019/quRLJYyq3EUtExqowMO3.jpg</a:t>
            </a:r>
            <a:endParaRPr lang="en" dirty="0">
              <a:cs typeface="Calibri" panose="020F0502020204030204"/>
            </a:endParaRPr>
          </a:p>
          <a:p>
            <a:r>
              <a:rPr lang="en" dirty="0">
                <a:hlinkClick r:id="rId4"/>
              </a:rPr>
              <a:t>http://dontroiani.com/storage/galleries/March2019/P9AF8jYzDs9arCoDIlhn.jpg</a:t>
            </a:r>
            <a:endParaRPr lang="en" dirty="0">
              <a:cs typeface="Calibri"/>
              <a:hlinkClick r:id="rId4"/>
            </a:endParaRPr>
          </a:p>
          <a:p>
            <a:r>
              <a:rPr lang="en" dirty="0">
                <a:hlinkClick r:id="rId5"/>
              </a:rPr>
              <a:t>http://dontroiani.com/storage/galleries/March2019/LcNSeeh9WQotgoEakHdL.jpg</a:t>
            </a:r>
            <a:endParaRPr lang="en" dirty="0"/>
          </a:p>
          <a:p>
            <a:r>
              <a:rPr lang="en" dirty="0">
                <a:hlinkClick r:id="rId6"/>
              </a:rPr>
              <a:t>http://dontroiani.com/storage/galleries/March2019/DHma28EBMoUr3LBcP2yd.jpg</a:t>
            </a:r>
            <a:endParaRPr lang="en" dirty="0"/>
          </a:p>
          <a:p>
            <a:r>
              <a:rPr lang="en" dirty="0">
                <a:cs typeface="Calibri" panose="020F0502020204030204"/>
              </a:rPr>
              <a:t>Morgan's Ranger Riflemen</a:t>
            </a:r>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121771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Shoes and boots were made by hand from leather and shoes were usually fastened with metal buckles. Footwear was often in short supply for the militias and Continental Army during the Revolutionary War. During several winters, George Washington led his army through cold, and many of his soldiers marched shoeless in the snow.</a:t>
            </a:r>
            <a:endParaRPr lang="en" dirty="0"/>
          </a:p>
          <a:p>
            <a:endParaRPr lang="en" dirty="0"/>
          </a:p>
          <a:p>
            <a:r>
              <a:rPr lang="en" dirty="0">
                <a:cs typeface="Calibri"/>
              </a:rPr>
              <a:t>Photo Credits:</a:t>
            </a:r>
            <a:endParaRPr lang="en" dirty="0"/>
          </a:p>
          <a:p>
            <a:r>
              <a:rPr lang="en" dirty="0">
                <a:hlinkClick r:id="rId3"/>
              </a:rPr>
              <a:t>https://www.nps.gov/articles/000/valley-forge-footwear-4.htm</a:t>
            </a:r>
            <a:endParaRPr lang="en-US">
              <a:cs typeface="Calibri" panose="020F0502020204030204"/>
            </a:endParaRPr>
          </a:p>
          <a:p>
            <a:r>
              <a:rPr lang="en" dirty="0">
                <a:hlinkClick r:id="rId4"/>
              </a:rPr>
              <a:t>https://collections.dar.org/mDetail.aspx?rID=62.142.A%20%20%20%20%20%20%20%20%20%20%20%20&amp;db=objects&amp;dir=DARCOLL&amp;osearch=shoe%2520buckles&amp;list=res&amp;rname=&amp;rimage=&amp;page=1</a:t>
            </a:r>
            <a:endParaRPr lang="en" dirty="0"/>
          </a:p>
          <a:p>
            <a:r>
              <a:rPr lang="en" dirty="0"/>
              <a:t>https://blog.elmc.co/view-post/the-us-combat-boot</a:t>
            </a:r>
            <a:endParaRPr lang="en" dirty="0">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395334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A soldier carried his personal items, perhaps some extra clothing, and food in his haversack or knapsack. (Knapsacks were usually a little larger than haversacks). What do you think you would carry in your haversack if you were a Revolutionary War soldier?</a:t>
            </a:r>
            <a:endParaRPr lang="en" dirty="0"/>
          </a:p>
          <a:p>
            <a:endParaRPr lang="en" dirty="0">
              <a:cs typeface="Calibri"/>
            </a:endParaRPr>
          </a:p>
          <a:p>
            <a:r>
              <a:rPr lang="en" dirty="0">
                <a:cs typeface="Calibri"/>
              </a:rPr>
              <a:t>Photo Credits:</a:t>
            </a:r>
            <a:endParaRPr lang="en" dirty="0"/>
          </a:p>
          <a:p>
            <a:r>
              <a:rPr lang="en" dirty="0"/>
              <a:t>Fox, Christopher D. “The History of Benjamin Warner's Knapsack.” </a:t>
            </a:r>
            <a:r>
              <a:rPr lang="en" i="1" dirty="0"/>
              <a:t>Fort Ticonderoga</a:t>
            </a:r>
            <a:r>
              <a:rPr lang="en" dirty="0"/>
              <a:t>, 21 June 2019, </a:t>
            </a:r>
            <a:r>
              <a:rPr lang="en" dirty="0">
                <a:hlinkClick r:id="rId3"/>
              </a:rPr>
              <a:t>www.fortticonderoga.org/news/benjamin-warners-knapsack/</a:t>
            </a:r>
            <a:r>
              <a:rPr lang="en" dirty="0"/>
              <a:t>.</a:t>
            </a:r>
            <a:endParaRPr lang="en-US" dirty="0"/>
          </a:p>
          <a:p>
            <a:r>
              <a:rPr lang="en" dirty="0"/>
              <a:t>Artwork by Don Troiani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299208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Revolutionary War soldiers carried and fought with a variety of weapons. </a:t>
            </a:r>
            <a:endParaRPr lang="en" dirty="0"/>
          </a:p>
          <a:p>
            <a:r>
              <a:rPr lang="en" dirty="0">
                <a:cs typeface="Calibri" panose="020F0502020204030204"/>
              </a:rPr>
              <a:t>Muskets were the typical firearm of the period. There were some pistols. The firearms were not know for their accuracy and they also had a short range of fire which meant the troops had to get close to fire at the enemy.</a:t>
            </a:r>
          </a:p>
          <a:p>
            <a:r>
              <a:rPr lang="en" dirty="0">
                <a:cs typeface="Calibri" panose="020F0502020204030204"/>
              </a:rPr>
              <a:t>Bayonets were attached to the barrel end of the muskets and were used in hand-to-hand combat.</a:t>
            </a:r>
          </a:p>
          <a:p>
            <a:r>
              <a:rPr lang="en" dirty="0">
                <a:cs typeface="Calibri" panose="020F0502020204030204"/>
              </a:rPr>
              <a:t>Powder horns carried gunpowder which was essential for making cartridges (paper wadding, musket ball, gunpowder) to shoot out of the musket. Soldiers often spent part of their time in camp making bullets or cartridges.</a:t>
            </a:r>
          </a:p>
          <a:p>
            <a:r>
              <a:rPr lang="en" dirty="0">
                <a:cs typeface="Calibri" panose="020F0502020204030204"/>
              </a:rPr>
              <a:t>Officers carried swords both as a weapon and as a symbol of authority. Cavalry (horse-soldiers) used heavy curved swords called sabers.</a:t>
            </a:r>
          </a:p>
          <a:p>
            <a:r>
              <a:rPr lang="en" dirty="0">
                <a:cs typeface="Calibri" panose="020F0502020204030204"/>
              </a:rPr>
              <a:t>Tomahawks – a Native American and frontier weapon – were used in hand-to-hand combat.</a:t>
            </a:r>
          </a:p>
          <a:p>
            <a:endParaRPr lang="en" dirty="0">
              <a:cs typeface="Calibri" panose="020F0502020204030204"/>
            </a:endParaRPr>
          </a:p>
          <a:p>
            <a:r>
              <a:rPr lang="en" dirty="0">
                <a:cs typeface="Calibri" panose="020F0502020204030204"/>
              </a:rPr>
              <a:t>Extra Resource:</a:t>
            </a:r>
          </a:p>
          <a:p>
            <a:r>
              <a:rPr lang="en" dirty="0">
                <a:cs typeface="Calibri" panose="020F0502020204030204"/>
              </a:rPr>
              <a:t>Small Arms Across Three Wars (Article): </a:t>
            </a:r>
            <a:r>
              <a:rPr lang="en" dirty="0">
                <a:hlinkClick r:id="rId3"/>
              </a:rPr>
              <a:t>https://www.battlefields.org/learn/articles/small-arms-across-three-wars</a:t>
            </a:r>
            <a:endParaRPr lang="en" dirty="0"/>
          </a:p>
          <a:p>
            <a:r>
              <a:rPr lang="en" dirty="0">
                <a:cs typeface="Calibri"/>
              </a:rPr>
              <a:t>Artillery Across Three Wars (Article): </a:t>
            </a:r>
            <a:r>
              <a:rPr lang="en" dirty="0">
                <a:hlinkClick r:id="rId4"/>
              </a:rPr>
              <a:t>https://www.battlefields.org/learn/articles/artillery-across-three-wars</a:t>
            </a:r>
            <a:r>
              <a:rPr lang="en" dirty="0"/>
              <a:t> </a:t>
            </a:r>
          </a:p>
          <a:p>
            <a:r>
              <a:rPr lang="en" dirty="0">
                <a:cs typeface="Calibri"/>
              </a:rPr>
              <a:t>The Guns of Ticonderoga (Article about cannon): </a:t>
            </a:r>
            <a:r>
              <a:rPr lang="en" dirty="0">
                <a:hlinkClick r:id="rId5"/>
              </a:rPr>
              <a:t>https://www.battlefields.org/learn/articles/guns-ticonderoga</a:t>
            </a:r>
            <a:endParaRPr lang="en" dirty="0"/>
          </a:p>
          <a:p>
            <a:endParaRPr lang="en" dirty="0"/>
          </a:p>
          <a:p>
            <a:endParaRPr lang="en" dirty="0">
              <a:cs typeface="Calibri"/>
            </a:endParaRPr>
          </a:p>
          <a:p>
            <a:r>
              <a:rPr lang="en" dirty="0">
                <a:cs typeface="Calibri"/>
              </a:rPr>
              <a:t>Photo Credits:</a:t>
            </a:r>
            <a:endParaRPr lang="en" dirty="0"/>
          </a:p>
          <a:p>
            <a:r>
              <a:rPr lang="en" dirty="0"/>
              <a:t>https://www.nps.gov/stri/upload/18thCMusketManual2010-01-21.pdf </a:t>
            </a:r>
            <a:endParaRPr lang="en-US">
              <a:cs typeface="Calibri" panose="020F0502020204030204"/>
            </a:endParaRPr>
          </a:p>
          <a:p>
            <a:r>
              <a:rPr lang="en" dirty="0">
                <a:hlinkClick r:id="rId6"/>
              </a:rPr>
              <a:t>https://www.worthpoint.com/worthopedia/revolutionary-war-american-bayonet-1863851748</a:t>
            </a:r>
            <a:endParaRPr lang="en" dirty="0"/>
          </a:p>
          <a:p>
            <a:r>
              <a:rPr lang="en" dirty="0">
                <a:hlinkClick r:id="rId7"/>
              </a:rPr>
              <a:t>https://www.amrevmuseum.org/collection/british-officer-s-saber</a:t>
            </a:r>
            <a:endParaRPr lang="en" dirty="0"/>
          </a:p>
          <a:p>
            <a:r>
              <a:rPr lang="en" dirty="0">
                <a:hlinkClick r:id="rId8"/>
              </a:rPr>
              <a:t>https://www.amrevmuseum.org/collection/william-waller-s-powder-horn</a:t>
            </a:r>
            <a:endParaRPr lang="en" dirty="0"/>
          </a:p>
          <a:p>
            <a:r>
              <a:rPr lang="en" dirty="0"/>
              <a:t>https://www.invaluable.com/auction-lot/revolutionary-war-era-pipe-tomahawk-with-original-1163-c-a1d4fd3891</a:t>
            </a:r>
            <a:endParaRPr lang="en" dirty="0">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61818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This question sets the tone for today's lesson. The next few slides will provide information, then the uniform items can be explore either on the slides or from the Traveling Trunk.</a:t>
            </a:r>
            <a:endParaRPr lang="en-US" i="1">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63557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Revolutionary War did not end at Yorktown in October of 1781. In fact, it took until November of 1783 for the British to finally evacuate the colonies. </a:t>
            </a:r>
          </a:p>
          <a:p>
            <a:endParaRPr lang="en-US" dirty="0">
              <a:cs typeface="Calibri"/>
            </a:endParaRPr>
          </a:p>
          <a:p>
            <a:r>
              <a:rPr lang="en-US" dirty="0">
                <a:cs typeface="Calibri"/>
              </a:rPr>
              <a:t>The United States Army in 1783 was vastly different than what we know today. After the conclusion of the Revolutionary War, soldiers returned home, the size of the army shrank at one point to consist of less than 1,000 officers and men. Some of the soldiers participated in local militia units or stayed in a region that they marched or campaigned through, such as many of the Hessian soldiers who stayed in America rather than returning to Europe. </a:t>
            </a:r>
            <a:endParaRPr lang="en-US"/>
          </a:p>
          <a:p>
            <a:endParaRPr lang="en-US" dirty="0">
              <a:cs typeface="Calibri"/>
            </a:endParaRPr>
          </a:p>
          <a:p>
            <a:r>
              <a:rPr lang="en-US" dirty="0">
                <a:cs typeface="Calibri"/>
              </a:rPr>
              <a:t>Many soldiers applied for pensions through their state or the United States government. Some enslaved Blacks were freed after their service in the Continental Army, while others were forced back into slavery, having to go to court and petition for their freedom, which was promised in return for their service. </a:t>
            </a:r>
          </a:p>
          <a:p>
            <a:endParaRPr lang="en-US" dirty="0">
              <a:cs typeface="Calibri"/>
            </a:endParaRPr>
          </a:p>
          <a:p>
            <a:r>
              <a:rPr lang="en-US" dirty="0">
                <a:cs typeface="Calibri"/>
              </a:rPr>
              <a:t>Soldiers and their families sought normality once more, as the politicians met in 1787 to draft the United States Constitution and form the government that we know today. </a:t>
            </a:r>
          </a:p>
          <a:p>
            <a:endParaRPr lang="en-US" dirty="0">
              <a:cs typeface="Calibri"/>
            </a:endParaRPr>
          </a:p>
          <a:p>
            <a:r>
              <a:rPr lang="en-US" dirty="0">
                <a:cs typeface="Calibri"/>
              </a:rPr>
              <a:t>Extra Resources:</a:t>
            </a: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121057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 utilize the "</a:t>
            </a:r>
            <a:r>
              <a:rPr lang="en-US" dirty="0"/>
              <a:t>Militia, Minutemen, and Continentals: The American Military Force in the American Revolution," article </a:t>
            </a:r>
          </a:p>
          <a:p>
            <a:r>
              <a:rPr lang="en-US" dirty="0"/>
              <a:t> </a:t>
            </a:r>
            <a:r>
              <a:rPr lang="en-US" dirty="0">
                <a:hlinkClick r:id="rId3"/>
              </a:rPr>
              <a:t>https://www.battlefields.org/learn/articles/militia-minutemen-and-continentals-american-military-force-american-revolution</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52075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Biography of Deborah Sampson, </a:t>
            </a:r>
            <a:r>
              <a:rPr lang="en-US" dirty="0">
                <a:hlinkClick r:id="rId3"/>
              </a:rPr>
              <a:t>https://www.battlefields.org/learn/biographies/deborah-sampson</a:t>
            </a:r>
            <a:endParaRPr lang="en-US"/>
          </a:p>
          <a:p>
            <a:endParaRPr lang="en-US" dirty="0"/>
          </a:p>
          <a:p>
            <a:r>
              <a:rPr lang="en-US" dirty="0">
                <a:cs typeface="Calibri" panose="020F0502020204030204"/>
              </a:rPr>
              <a:t>Learn more about "Women in War" </a:t>
            </a:r>
            <a:r>
              <a:rPr lang="en-US" dirty="0">
                <a:hlinkClick r:id="rId4"/>
              </a:rPr>
              <a:t>https://www.battlefields.org/learn/topics/women-war</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413861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Students can read on their own, or you can discuss as a class, </a:t>
            </a:r>
            <a:r>
              <a:rPr lang="en-US" dirty="0"/>
              <a:t>"10 Facts About Native Americans," </a:t>
            </a:r>
            <a:r>
              <a:rPr lang="en-US" dirty="0">
                <a:hlinkClick r:id="rId3"/>
              </a:rPr>
              <a:t>https://www.battlefields.org/learn/articles/10-facts-native-americans</a:t>
            </a:r>
            <a:endParaRPr lang="en-US" dirty="0">
              <a:cs typeface="Calibri"/>
            </a:endParaRPr>
          </a:p>
          <a:p>
            <a:endParaRPr lang="en-US" dirty="0">
              <a:cs typeface="Calibri"/>
            </a:endParaRPr>
          </a:p>
          <a:p>
            <a:r>
              <a:rPr lang="en-US" dirty="0">
                <a:cs typeface="Calibri"/>
              </a:rPr>
              <a:t>For additional information, utilize out Native American education hub. </a:t>
            </a:r>
            <a:r>
              <a:rPr lang="en-US" dirty="0">
                <a:cs typeface="Calibri"/>
                <a:hlinkClick r:id="rId4"/>
              </a:rPr>
              <a:t>https</a:t>
            </a:r>
            <a:r>
              <a:rPr lang="en-US" dirty="0">
                <a:hlinkClick r:id="rId4"/>
              </a:rPr>
              <a:t>://www.battlefields.org/learn/topics/here-from-the-start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97126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Continental Army was an integrated army. Mixed units of white, Native American, free and enslaved Black soldiers were not uncommon. As much as 10% of Washington's army at Valley Forge consisted of Black soldiers. This was the last integrated army until the Korean War in the 1950s. </a:t>
            </a:r>
            <a:endParaRPr lang="en-US" dirty="0"/>
          </a:p>
          <a:p>
            <a:endParaRPr lang="en-US" dirty="0">
              <a:cs typeface="Calibri"/>
            </a:endParaRPr>
          </a:p>
          <a:p>
            <a:r>
              <a:rPr lang="en-US" dirty="0">
                <a:cs typeface="Calibri"/>
              </a:rPr>
              <a:t>The picture above are reenactors portraying the 1st Rhode Island Regiment. Starting in January of 1777, free and enslaved Blacks joined the unit. While this is arguably the most famous of all the integrated units, it was not the only integrated unit, nor was it the first. </a:t>
            </a:r>
          </a:p>
          <a:p>
            <a:endParaRPr lang="en-US">
              <a:cs typeface="Calibri"/>
            </a:endParaRPr>
          </a:p>
          <a:p>
            <a:r>
              <a:rPr lang="en-US" dirty="0">
                <a:hlinkClick r:id="rId3"/>
              </a:rPr>
              <a:t>https://www.battlefields.org/learn/articles/african-americans-armed-forces-timeline</a:t>
            </a:r>
            <a:endParaRPr lang="en-US" dirty="0">
              <a:cs typeface="Calibri"/>
              <a:hlinkClick r:id="rId3"/>
            </a:endParaRPr>
          </a:p>
          <a:p>
            <a:r>
              <a:rPr lang="en-US" dirty="0">
                <a:hlinkClick r:id="rId4"/>
              </a:rPr>
              <a:t>https://www.battlefields.org/learn/articles/10-facts-black-patriots-american-revolution</a:t>
            </a:r>
            <a:endParaRPr lang="en-US">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176594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If the army was moving into more permanent camps, such as during the winter months, they also had to build huts and log houses which became part of their daily life until they were completed. Making sure that temporary campsites, or longer ones like at Valley Forge, did not spread illness and disease, soldiers' daily routine also included keeping the camp and themselves clean. Bathing, acquiring clean linens, shaving, and covering over old sinks (bathroom trenches) and digging new ones were all daily necessities, but some instances depended on supplies available and time to complete. </a:t>
            </a:r>
          </a:p>
          <a:p>
            <a:endParaRPr lang="en" dirty="0">
              <a:cs typeface="Calibri"/>
            </a:endParaRPr>
          </a:p>
          <a:p>
            <a:r>
              <a:rPr lang="en" dirty="0">
                <a:cs typeface="Calibri"/>
              </a:rPr>
              <a:t>Extra Resources:</a:t>
            </a:r>
            <a:br>
              <a:rPr lang="en" dirty="0">
                <a:cs typeface="+mn-lt"/>
              </a:rPr>
            </a:br>
            <a:r>
              <a:rPr lang="en" dirty="0">
                <a:cs typeface="Calibri"/>
              </a:rPr>
              <a:t>Morristown Winter Encampment (Article) </a:t>
            </a:r>
            <a:r>
              <a:rPr lang="en" dirty="0">
                <a:hlinkClick r:id="rId3"/>
              </a:rPr>
              <a:t>https://www.battlefields.org/learn/articles/morristown-winter-encampment</a:t>
            </a:r>
            <a:endParaRPr lang="en" dirty="0">
              <a:cs typeface="Calibri"/>
            </a:endParaRPr>
          </a:p>
          <a:p>
            <a:r>
              <a:rPr lang="en" dirty="0">
                <a:cs typeface="Calibri"/>
              </a:rPr>
              <a:t>Valley Forge Encampment (Article) </a:t>
            </a:r>
            <a:r>
              <a:rPr lang="en" dirty="0">
                <a:hlinkClick r:id="rId4"/>
              </a:rPr>
              <a:t>https://www.battlefields.org/learn/articles/valley-forge-encampment</a:t>
            </a:r>
            <a:endParaRPr lang="en" dirty="0"/>
          </a:p>
          <a:p>
            <a:r>
              <a:rPr lang="en" dirty="0">
                <a:cs typeface="Calibri"/>
              </a:rPr>
              <a:t>Valley Forge (1 minute Video) </a:t>
            </a:r>
            <a:r>
              <a:rPr lang="en" dirty="0">
                <a:hlinkClick r:id="rId5"/>
              </a:rPr>
              <a:t>https://youtu.be/x3NLLgTVLIA</a:t>
            </a:r>
            <a:r>
              <a:rPr lang="en" dirty="0"/>
              <a:t> </a:t>
            </a:r>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72041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compared to future American wars, the battles of the Revolutionary War were comparatively small and short engagements. Soldiers spent the vast majority of their time in camps, performing routine duties such as chopping wood, guarding the camp, cooking food, and killing their own boredom. </a:t>
            </a:r>
          </a:p>
          <a:p>
            <a:endParaRPr lang="en-US" dirty="0">
              <a:cs typeface="Calibri"/>
            </a:endParaRPr>
          </a:p>
          <a:p>
            <a:r>
              <a:rPr lang="en-US" dirty="0">
                <a:cs typeface="Calibri"/>
              </a:rPr>
              <a:t>If time permits, this Animate Map of the Revolutionary gives a good overview of the campaigns and battles (18 minutes): </a:t>
            </a:r>
            <a:r>
              <a:rPr lang="en-US" dirty="0">
                <a:hlinkClick r:id="rId3"/>
              </a:rPr>
              <a:t>https://youtu.be/0JLvRJzvOic</a:t>
            </a:r>
            <a:endParaRPr lang="en-US" dirty="0">
              <a:cs typeface="Calibri"/>
            </a:endParaRPr>
          </a:p>
          <a:p>
            <a:endParaRPr lang="en-US" dirty="0"/>
          </a:p>
          <a:p>
            <a:r>
              <a:rPr lang="en-US" dirty="0">
                <a:cs typeface="Calibri"/>
              </a:rPr>
              <a:t>Extra Resources: </a:t>
            </a:r>
          </a:p>
          <a:p>
            <a:r>
              <a:rPr lang="en-US" dirty="0">
                <a:cs typeface="Calibri"/>
              </a:rPr>
              <a:t>Revolutionary War Timeline: </a:t>
            </a:r>
            <a:r>
              <a:rPr lang="en-US" dirty="0">
                <a:hlinkClick r:id="rId4"/>
              </a:rPr>
              <a:t>https://www.battlefields.org/learn/articles/american-revolution-timeline</a:t>
            </a:r>
            <a:endParaRPr lang="en-US" dirty="0"/>
          </a:p>
          <a:p>
            <a:r>
              <a:rPr lang="en-US" dirty="0">
                <a:cs typeface="Calibri"/>
              </a:rPr>
              <a:t>Revolutionary War Strategy (Article): </a:t>
            </a:r>
            <a:r>
              <a:rPr lang="en-US" dirty="0">
                <a:hlinkClick r:id="rId5"/>
              </a:rPr>
              <a:t>https://www.battlefields.org/learn/articles/revolutionary-war-strategy</a:t>
            </a:r>
            <a:endParaRPr lang="en-US" dirty="0">
              <a:cs typeface="Calibri"/>
              <a:hlinkClick r:id="rId5"/>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82402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Prisoners were treated unevenly during the war. General and high-ranking officers were often invited to dine with prominent enemy soldiers and civilians. They, too, had free reign of cities and were largely housed in private homes or comfortable accommodations. Enlisted men and lower-ranking officers were often treated poorly by their captors. Food rations were poor, accommodations even worse. While prisoner exchanges took place, higher ranking officer tended to be exchanged much more quickly than the common soldier.</a:t>
            </a:r>
            <a:endParaRPr lang="en-US" dirty="0"/>
          </a:p>
          <a:p>
            <a:endParaRPr lang="en-US" dirty="0">
              <a:cs typeface="Calibri"/>
            </a:endParaRPr>
          </a:p>
          <a:p>
            <a:r>
              <a:rPr lang="en-US" dirty="0">
                <a:cs typeface="Calibri"/>
              </a:rPr>
              <a:t>Photo Credit: </a:t>
            </a:r>
            <a:r>
              <a:rPr lang="en-US" dirty="0">
                <a:hlinkClick r:id="rId3"/>
              </a:rPr>
              <a:t>https://commons.wikimedia.org/wiki/File:Interior_HMS_Jersey_1855.jpg</a:t>
            </a:r>
            <a:r>
              <a:rPr lang="en-US" dirty="0">
                <a:cs typeface="Calibri"/>
              </a:rPr>
              <a:t> </a:t>
            </a:r>
          </a:p>
          <a:p>
            <a:endParaRPr lang="en-US" dirty="0">
              <a:cs typeface="Calibri"/>
            </a:endParaRPr>
          </a:p>
          <a:p>
            <a:r>
              <a:rPr lang="en-US" dirty="0">
                <a:cs typeface="Calibri"/>
              </a:rPr>
              <a:t>Extra Resources:</a:t>
            </a:r>
          </a:p>
          <a:p>
            <a:r>
              <a:rPr lang="en-US" dirty="0">
                <a:cs typeface="Calibri"/>
              </a:rPr>
              <a:t>ADD CONVENTION ARMY ARTICLE LINK</a:t>
            </a:r>
          </a:p>
          <a:p>
            <a:r>
              <a:rPr lang="en-US" dirty="0">
                <a:cs typeface="Calibri"/>
              </a:rPr>
              <a:t>Chained &amp; Tried: The Fate of Loyalist Prisoners at Kettle Creek (Article): </a:t>
            </a:r>
            <a:r>
              <a:rPr lang="en-US" dirty="0">
                <a:hlinkClick r:id="rId4"/>
              </a:rPr>
              <a:t>https://www.battlefields.org/learn/articles/chained-and-tried-fate-loyalist-prisoners-kettle-creek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2585207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ki6I1FOU6NY?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97365" y="4640823"/>
            <a:ext cx="10117583" cy="1521720"/>
          </a:xfrm>
        </p:spPr>
        <p:txBody>
          <a:bodyPr>
            <a:noAutofit/>
          </a:bodyPr>
          <a:lstStyle/>
          <a:p>
            <a:r>
              <a:rPr lang="en-US" sz="4800" b="1" dirty="0">
                <a:solidFill>
                  <a:schemeClr val="bg2"/>
                </a:solidFill>
                <a:ea typeface="+mj-lt"/>
                <a:cs typeface="+mj-lt"/>
              </a:rPr>
              <a:t>Revolutionary War </a:t>
            </a:r>
            <a:br>
              <a:rPr lang="en-US" sz="4800" b="1" dirty="0">
                <a:solidFill>
                  <a:schemeClr val="bg2"/>
                </a:solidFill>
                <a:ea typeface="+mj-lt"/>
                <a:cs typeface="+mj-lt"/>
              </a:rPr>
            </a:br>
            <a:r>
              <a:rPr lang="en-US" sz="4800" b="1" dirty="0">
                <a:solidFill>
                  <a:schemeClr val="bg2"/>
                </a:solidFill>
                <a:ea typeface="+mj-lt"/>
                <a:cs typeface="+mj-lt"/>
              </a:rPr>
              <a:t>Soldiers</a:t>
            </a:r>
            <a:endParaRPr lang="en-US" sz="4800" b="1" dirty="0">
              <a:solidFill>
                <a:schemeClr val="bg2"/>
              </a:solidFill>
            </a:endParaRP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4FEC-F575-45A7-9B95-1CD618E2D7B3}"/>
              </a:ext>
            </a:extLst>
          </p:cNvPr>
          <p:cNvSpPr>
            <a:spLocks noGrp="1"/>
          </p:cNvSpPr>
          <p:nvPr>
            <p:ph type="title"/>
          </p:nvPr>
        </p:nvSpPr>
        <p:spPr/>
        <p:txBody>
          <a:bodyPr/>
          <a:lstStyle/>
          <a:p>
            <a:r>
              <a:rPr lang="en-US" dirty="0"/>
              <a:t>Prisoners of War</a:t>
            </a:r>
          </a:p>
        </p:txBody>
      </p:sp>
      <p:sp>
        <p:nvSpPr>
          <p:cNvPr id="3" name="Content Placeholder 2">
            <a:extLst>
              <a:ext uri="{FF2B5EF4-FFF2-40B4-BE49-F238E27FC236}">
                <a16:creationId xmlns:a16="http://schemas.microsoft.com/office/drawing/2014/main" id="{9C8A2D01-14F3-4E97-873D-8E59F4B80520}"/>
              </a:ext>
            </a:extLst>
          </p:cNvPr>
          <p:cNvSpPr>
            <a:spLocks noGrp="1"/>
          </p:cNvSpPr>
          <p:nvPr>
            <p:ph sz="half" idx="1"/>
          </p:nvPr>
        </p:nvSpPr>
        <p:spPr/>
        <p:txBody>
          <a:bodyPr vert="horz" lIns="91440" tIns="45720" rIns="91440" bIns="45720" rtlCol="0" anchor="t">
            <a:normAutofit/>
          </a:bodyPr>
          <a:lstStyle/>
          <a:p>
            <a:r>
              <a:rPr lang="en-US" dirty="0"/>
              <a:t>Prisoners on both sides during the Revolutionary War had uncertain fates.</a:t>
            </a:r>
          </a:p>
          <a:p>
            <a:r>
              <a:rPr lang="en-US" dirty="0"/>
              <a:t>The British put some of their prisoners on deadly prison ships (pictured).</a:t>
            </a:r>
          </a:p>
          <a:p>
            <a:r>
              <a:rPr lang="en-US" dirty="0"/>
              <a:t>Sometimes prisoners were exchanged.</a:t>
            </a:r>
          </a:p>
        </p:txBody>
      </p:sp>
      <p:pic>
        <p:nvPicPr>
          <p:cNvPr id="5" name="Picture 5" descr="A picture containing text, book, old, vintage&#10;&#10;Description automatically generated">
            <a:extLst>
              <a:ext uri="{FF2B5EF4-FFF2-40B4-BE49-F238E27FC236}">
                <a16:creationId xmlns:a16="http://schemas.microsoft.com/office/drawing/2014/main" id="{831CF0FE-AAEF-4EC2-8E83-00F428F0B2F8}"/>
              </a:ext>
            </a:extLst>
          </p:cNvPr>
          <p:cNvPicPr>
            <a:picLocks noGrp="1" noChangeAspect="1"/>
          </p:cNvPicPr>
          <p:nvPr>
            <p:ph sz="half" idx="2"/>
          </p:nvPr>
        </p:nvPicPr>
        <p:blipFill>
          <a:blip r:embed="rId3"/>
          <a:stretch>
            <a:fillRect/>
          </a:stretch>
        </p:blipFill>
        <p:spPr>
          <a:xfrm>
            <a:off x="6211680" y="1825625"/>
            <a:ext cx="5102639" cy="3850898"/>
          </a:xfrm>
        </p:spPr>
      </p:pic>
    </p:spTree>
    <p:extLst>
      <p:ext uri="{BB962C8B-B14F-4D97-AF65-F5344CB8AC3E}">
        <p14:creationId xmlns:p14="http://schemas.microsoft.com/office/powerpoint/2010/main" val="233096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9B8-3D73-4C3B-AC42-CDF2E96FABEF}"/>
              </a:ext>
            </a:extLst>
          </p:cNvPr>
          <p:cNvSpPr>
            <a:spLocks noGrp="1"/>
          </p:cNvSpPr>
          <p:nvPr>
            <p:ph type="title"/>
          </p:nvPr>
        </p:nvSpPr>
        <p:spPr/>
        <p:txBody>
          <a:bodyPr/>
          <a:lstStyle/>
          <a:p>
            <a:r>
              <a:rPr lang="en-US" dirty="0"/>
              <a:t>Wounded Soldiers</a:t>
            </a:r>
          </a:p>
        </p:txBody>
      </p:sp>
      <p:sp>
        <p:nvSpPr>
          <p:cNvPr id="3" name="Content Placeholder 2">
            <a:extLst>
              <a:ext uri="{FF2B5EF4-FFF2-40B4-BE49-F238E27FC236}">
                <a16:creationId xmlns:a16="http://schemas.microsoft.com/office/drawing/2014/main" id="{AFD52898-C40A-47A0-87A1-3AE727704FBF}"/>
              </a:ext>
            </a:extLst>
          </p:cNvPr>
          <p:cNvSpPr>
            <a:spLocks noGrp="1"/>
          </p:cNvSpPr>
          <p:nvPr>
            <p:ph sz="half" idx="1"/>
          </p:nvPr>
        </p:nvSpPr>
        <p:spPr/>
        <p:txBody>
          <a:bodyPr vert="horz" lIns="91440" tIns="45720" rIns="91440" bIns="45720" rtlCol="0" anchor="t">
            <a:normAutofit/>
          </a:bodyPr>
          <a:lstStyle/>
          <a:p>
            <a:r>
              <a:rPr lang="en-US" dirty="0"/>
              <a:t>Many soldiers died of their injuries.</a:t>
            </a:r>
          </a:p>
          <a:p>
            <a:r>
              <a:rPr lang="en-US" dirty="0"/>
              <a:t>Surgeons tried to treat, operate, and bandage injuries.</a:t>
            </a:r>
          </a:p>
          <a:p>
            <a:r>
              <a:rPr lang="en-US" dirty="0"/>
              <a:t>Doctors did not understand that germs cause infection and they did not have good medicines or any </a:t>
            </a:r>
            <a:r>
              <a:rPr lang="en-US" dirty="0">
                <a:ea typeface="+mn-lt"/>
                <a:cs typeface="+mn-lt"/>
              </a:rPr>
              <a:t>anesthetics.</a:t>
            </a:r>
          </a:p>
        </p:txBody>
      </p:sp>
      <p:pic>
        <p:nvPicPr>
          <p:cNvPr id="6" name="Picture 6" descr="A picture containing text, grass, book, outdoor&#10;&#10;Description automatically generated">
            <a:extLst>
              <a:ext uri="{FF2B5EF4-FFF2-40B4-BE49-F238E27FC236}">
                <a16:creationId xmlns:a16="http://schemas.microsoft.com/office/drawing/2014/main" id="{4FBA51A0-F163-47F7-A4CB-64B9AED6EF12}"/>
              </a:ext>
            </a:extLst>
          </p:cNvPr>
          <p:cNvPicPr>
            <a:picLocks noGrp="1" noChangeAspect="1"/>
          </p:cNvPicPr>
          <p:nvPr>
            <p:ph sz="half" idx="2"/>
          </p:nvPr>
        </p:nvPicPr>
        <p:blipFill>
          <a:blip r:embed="rId3"/>
          <a:stretch>
            <a:fillRect/>
          </a:stretch>
        </p:blipFill>
        <p:spPr>
          <a:xfrm>
            <a:off x="6172200" y="1941832"/>
            <a:ext cx="5181600" cy="3618484"/>
          </a:xfrm>
        </p:spPr>
      </p:pic>
    </p:spTree>
    <p:extLst>
      <p:ext uri="{BB962C8B-B14F-4D97-AF65-F5344CB8AC3E}">
        <p14:creationId xmlns:p14="http://schemas.microsoft.com/office/powerpoint/2010/main" val="351378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5F35-FD09-46B5-833B-0E162964E15E}"/>
              </a:ext>
            </a:extLst>
          </p:cNvPr>
          <p:cNvSpPr>
            <a:spLocks noGrp="1"/>
          </p:cNvSpPr>
          <p:nvPr>
            <p:ph type="title"/>
          </p:nvPr>
        </p:nvSpPr>
        <p:spPr>
          <a:xfrm>
            <a:off x="838200" y="1746086"/>
            <a:ext cx="10515600" cy="3057142"/>
          </a:xfrm>
        </p:spPr>
        <p:txBody>
          <a:bodyPr>
            <a:noAutofit/>
          </a:bodyPr>
          <a:lstStyle/>
          <a:p>
            <a:pPr algn="ctr"/>
            <a:r>
              <a:rPr lang="en" sz="3200" b="1" dirty="0">
                <a:solidFill>
                  <a:srgbClr val="C00000"/>
                </a:solidFill>
                <a:ea typeface="+mj-lt"/>
                <a:cs typeface="+mj-lt"/>
              </a:rPr>
              <a:t>ESSENTIAL QUESTIONS</a:t>
            </a:r>
            <a:br>
              <a:rPr lang="en" sz="3200" b="1" dirty="0">
                <a:solidFill>
                  <a:srgbClr val="C00000"/>
                </a:solidFill>
                <a:ea typeface="+mj-lt"/>
                <a:cs typeface="+mj-lt"/>
              </a:rPr>
            </a:br>
            <a:br>
              <a:rPr lang="en" sz="3200" b="1" dirty="0">
                <a:ea typeface="+mj-lt"/>
                <a:cs typeface="+mj-lt"/>
              </a:rPr>
            </a:br>
            <a:r>
              <a:rPr lang="en" sz="3200" dirty="0">
                <a:ea typeface="+mj-lt"/>
                <a:cs typeface="+mj-lt"/>
              </a:rPr>
              <a:t>What did the soldiers need to survive in combat and on the march? What were the uses for each of these items? </a:t>
            </a:r>
            <a:endParaRPr lang="en-US" sz="3200" dirty="0">
              <a:ea typeface="+mj-lt"/>
              <a:cs typeface="+mj-lt"/>
            </a:endParaRPr>
          </a:p>
          <a:p>
            <a:pPr algn="ctr"/>
            <a:endParaRPr lang="en-US" sz="3200" dirty="0">
              <a:solidFill>
                <a:schemeClr val="accent1"/>
              </a:solidFill>
            </a:endParaRPr>
          </a:p>
        </p:txBody>
      </p:sp>
    </p:spTree>
    <p:extLst>
      <p:ext uri="{BB962C8B-B14F-4D97-AF65-F5344CB8AC3E}">
        <p14:creationId xmlns:p14="http://schemas.microsoft.com/office/powerpoint/2010/main" val="2944600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68F2-39F0-448D-8233-C6017EC1DFAF}"/>
              </a:ext>
            </a:extLst>
          </p:cNvPr>
          <p:cNvSpPr>
            <a:spLocks noGrp="1"/>
          </p:cNvSpPr>
          <p:nvPr>
            <p:ph type="title"/>
          </p:nvPr>
        </p:nvSpPr>
        <p:spPr/>
        <p:txBody>
          <a:bodyPr/>
          <a:lstStyle/>
          <a:p>
            <a:r>
              <a:rPr lang="en-US" dirty="0"/>
              <a:t>American Uniform Jackets</a:t>
            </a:r>
          </a:p>
        </p:txBody>
      </p:sp>
      <p:pic>
        <p:nvPicPr>
          <p:cNvPr id="4" name="Picture 4" descr="A picture containing wall, person, person, indoor&#10;&#10;Description automatically generated">
            <a:extLst>
              <a:ext uri="{FF2B5EF4-FFF2-40B4-BE49-F238E27FC236}">
                <a16:creationId xmlns:a16="http://schemas.microsoft.com/office/drawing/2014/main" id="{84FB3659-074F-4F2B-BA2F-FAF30979CCD0}"/>
              </a:ext>
            </a:extLst>
          </p:cNvPr>
          <p:cNvPicPr>
            <a:picLocks noGrp="1" noChangeAspect="1"/>
          </p:cNvPicPr>
          <p:nvPr>
            <p:ph idx="1"/>
          </p:nvPr>
        </p:nvPicPr>
        <p:blipFill>
          <a:blip r:embed="rId3"/>
          <a:stretch>
            <a:fillRect/>
          </a:stretch>
        </p:blipFill>
        <p:spPr>
          <a:xfrm>
            <a:off x="4511488" y="1714466"/>
            <a:ext cx="4663857" cy="4790422"/>
          </a:xfrm>
        </p:spPr>
      </p:pic>
      <p:pic>
        <p:nvPicPr>
          <p:cNvPr id="3" name="Picture 4">
            <a:extLst>
              <a:ext uri="{FF2B5EF4-FFF2-40B4-BE49-F238E27FC236}">
                <a16:creationId xmlns:a16="http://schemas.microsoft.com/office/drawing/2014/main" id="{86D61484-FA3A-4E59-805E-AB81632AED1F}"/>
              </a:ext>
            </a:extLst>
          </p:cNvPr>
          <p:cNvPicPr>
            <a:picLocks noChangeAspect="1"/>
          </p:cNvPicPr>
          <p:nvPr/>
        </p:nvPicPr>
        <p:blipFill rotWithShape="1">
          <a:blip r:embed="rId4"/>
          <a:srcRect l="22449" r="22449" b="-2899"/>
          <a:stretch/>
        </p:blipFill>
        <p:spPr>
          <a:xfrm>
            <a:off x="380668" y="1689654"/>
            <a:ext cx="3797563" cy="3997823"/>
          </a:xfrm>
          <a:prstGeom prst="rect">
            <a:avLst/>
          </a:prstGeom>
        </p:spPr>
      </p:pic>
      <p:pic>
        <p:nvPicPr>
          <p:cNvPr id="5" name="Picture 5">
            <a:extLst>
              <a:ext uri="{FF2B5EF4-FFF2-40B4-BE49-F238E27FC236}">
                <a16:creationId xmlns:a16="http://schemas.microsoft.com/office/drawing/2014/main" id="{D89976EF-F812-4BAD-B841-148EA8CF7272}"/>
              </a:ext>
            </a:extLst>
          </p:cNvPr>
          <p:cNvPicPr>
            <a:picLocks noChangeAspect="1"/>
          </p:cNvPicPr>
          <p:nvPr/>
        </p:nvPicPr>
        <p:blipFill rotWithShape="1">
          <a:blip r:embed="rId5"/>
          <a:srcRect l="20576" r="18930" b="-272"/>
          <a:stretch/>
        </p:blipFill>
        <p:spPr>
          <a:xfrm>
            <a:off x="9469045" y="531159"/>
            <a:ext cx="2326308" cy="5795688"/>
          </a:xfrm>
          <a:prstGeom prst="rect">
            <a:avLst/>
          </a:prstGeom>
        </p:spPr>
      </p:pic>
    </p:spTree>
    <p:extLst>
      <p:ext uri="{BB962C8B-B14F-4D97-AF65-F5344CB8AC3E}">
        <p14:creationId xmlns:p14="http://schemas.microsoft.com/office/powerpoint/2010/main" val="192369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68F2-39F0-448D-8233-C6017EC1DFAF}"/>
              </a:ext>
            </a:extLst>
          </p:cNvPr>
          <p:cNvSpPr>
            <a:spLocks noGrp="1"/>
          </p:cNvSpPr>
          <p:nvPr>
            <p:ph type="title"/>
          </p:nvPr>
        </p:nvSpPr>
        <p:spPr/>
        <p:txBody>
          <a:bodyPr/>
          <a:lstStyle/>
          <a:p>
            <a:r>
              <a:rPr lang="en-US" dirty="0"/>
              <a:t>British Uniform Jackets</a:t>
            </a:r>
          </a:p>
        </p:txBody>
      </p:sp>
      <p:pic>
        <p:nvPicPr>
          <p:cNvPr id="7" name="Picture 7">
            <a:extLst>
              <a:ext uri="{FF2B5EF4-FFF2-40B4-BE49-F238E27FC236}">
                <a16:creationId xmlns:a16="http://schemas.microsoft.com/office/drawing/2014/main" id="{E80E0747-F1DE-492A-B234-98D4364F4B7A}"/>
              </a:ext>
            </a:extLst>
          </p:cNvPr>
          <p:cNvPicPr>
            <a:picLocks noGrp="1" noChangeAspect="1"/>
          </p:cNvPicPr>
          <p:nvPr>
            <p:ph idx="1"/>
          </p:nvPr>
        </p:nvPicPr>
        <p:blipFill>
          <a:blip r:embed="rId3"/>
          <a:stretch>
            <a:fillRect/>
          </a:stretch>
        </p:blipFill>
        <p:spPr>
          <a:xfrm>
            <a:off x="834278" y="1444625"/>
            <a:ext cx="2818777" cy="4176656"/>
          </a:xfrm>
        </p:spPr>
      </p:pic>
      <p:pic>
        <p:nvPicPr>
          <p:cNvPr id="4" name="Picture 4" descr="A picture containing clothing, person, green, suit&#10;&#10;Description automatically generated">
            <a:extLst>
              <a:ext uri="{FF2B5EF4-FFF2-40B4-BE49-F238E27FC236}">
                <a16:creationId xmlns:a16="http://schemas.microsoft.com/office/drawing/2014/main" id="{DEB40A78-0CEC-4A34-969C-879AA9BAEA05}"/>
              </a:ext>
            </a:extLst>
          </p:cNvPr>
          <p:cNvPicPr>
            <a:picLocks noChangeAspect="1"/>
          </p:cNvPicPr>
          <p:nvPr/>
        </p:nvPicPr>
        <p:blipFill>
          <a:blip r:embed="rId4"/>
          <a:stretch>
            <a:fillRect/>
          </a:stretch>
        </p:blipFill>
        <p:spPr>
          <a:xfrm>
            <a:off x="9199453" y="1498600"/>
            <a:ext cx="2231537" cy="4114800"/>
          </a:xfrm>
          <a:prstGeom prst="rect">
            <a:avLst/>
          </a:prstGeom>
        </p:spPr>
      </p:pic>
      <p:pic>
        <p:nvPicPr>
          <p:cNvPr id="3" name="Picture 4">
            <a:extLst>
              <a:ext uri="{FF2B5EF4-FFF2-40B4-BE49-F238E27FC236}">
                <a16:creationId xmlns:a16="http://schemas.microsoft.com/office/drawing/2014/main" id="{737F6CA4-74B2-42F8-A2B5-518D6BB0C463}"/>
              </a:ext>
            </a:extLst>
          </p:cNvPr>
          <p:cNvPicPr>
            <a:picLocks noChangeAspect="1"/>
          </p:cNvPicPr>
          <p:nvPr/>
        </p:nvPicPr>
        <p:blipFill>
          <a:blip r:embed="rId5"/>
          <a:stretch>
            <a:fillRect/>
          </a:stretch>
        </p:blipFill>
        <p:spPr>
          <a:xfrm>
            <a:off x="5256389" y="1502658"/>
            <a:ext cx="2328333" cy="4163129"/>
          </a:xfrm>
          <a:prstGeom prst="rect">
            <a:avLst/>
          </a:prstGeom>
        </p:spPr>
      </p:pic>
    </p:spTree>
    <p:extLst>
      <p:ext uri="{BB962C8B-B14F-4D97-AF65-F5344CB8AC3E}">
        <p14:creationId xmlns:p14="http://schemas.microsoft.com/office/powerpoint/2010/main" val="782358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10;&#10;Description automatically generated">
            <a:extLst>
              <a:ext uri="{FF2B5EF4-FFF2-40B4-BE49-F238E27FC236}">
                <a16:creationId xmlns:a16="http://schemas.microsoft.com/office/drawing/2014/main" id="{1A1AD711-68F5-4978-A2AC-FDF85F61EED0}"/>
              </a:ext>
            </a:extLst>
          </p:cNvPr>
          <p:cNvPicPr>
            <a:picLocks noChangeAspect="1"/>
          </p:cNvPicPr>
          <p:nvPr/>
        </p:nvPicPr>
        <p:blipFill>
          <a:blip r:embed="rId3"/>
          <a:stretch>
            <a:fillRect/>
          </a:stretch>
        </p:blipFill>
        <p:spPr>
          <a:xfrm>
            <a:off x="71054" y="1476430"/>
            <a:ext cx="17459843" cy="5112472"/>
          </a:xfrm>
          <a:prstGeom prst="rect">
            <a:avLst/>
          </a:prstGeom>
        </p:spPr>
      </p:pic>
      <p:sp>
        <p:nvSpPr>
          <p:cNvPr id="2" name="Title 1">
            <a:extLst>
              <a:ext uri="{FF2B5EF4-FFF2-40B4-BE49-F238E27FC236}">
                <a16:creationId xmlns:a16="http://schemas.microsoft.com/office/drawing/2014/main" id="{9DCC68F2-39F0-448D-8233-C6017EC1DFAF}"/>
              </a:ext>
            </a:extLst>
          </p:cNvPr>
          <p:cNvSpPr>
            <a:spLocks noGrp="1"/>
          </p:cNvSpPr>
          <p:nvPr>
            <p:ph type="title"/>
          </p:nvPr>
        </p:nvSpPr>
        <p:spPr/>
        <p:txBody>
          <a:bodyPr/>
          <a:lstStyle/>
          <a:p>
            <a:r>
              <a:rPr lang="en-US" dirty="0"/>
              <a:t>European Uniform Jackets</a:t>
            </a:r>
          </a:p>
        </p:txBody>
      </p:sp>
      <p:pic>
        <p:nvPicPr>
          <p:cNvPr id="8" name="Picture 8">
            <a:extLst>
              <a:ext uri="{FF2B5EF4-FFF2-40B4-BE49-F238E27FC236}">
                <a16:creationId xmlns:a16="http://schemas.microsoft.com/office/drawing/2014/main" id="{4C9EAE31-A558-4CA2-AC75-BC6CA690C14F}"/>
              </a:ext>
            </a:extLst>
          </p:cNvPr>
          <p:cNvPicPr>
            <a:picLocks noGrp="1" noChangeAspect="1"/>
          </p:cNvPicPr>
          <p:nvPr>
            <p:ph idx="1"/>
          </p:nvPr>
        </p:nvPicPr>
        <p:blipFill>
          <a:blip r:embed="rId4"/>
          <a:stretch>
            <a:fillRect/>
          </a:stretch>
        </p:blipFill>
        <p:spPr>
          <a:xfrm>
            <a:off x="3468048" y="1476168"/>
            <a:ext cx="3199002" cy="5115044"/>
          </a:xfrm>
        </p:spPr>
      </p:pic>
    </p:spTree>
    <p:extLst>
      <p:ext uri="{BB962C8B-B14F-4D97-AF65-F5344CB8AC3E}">
        <p14:creationId xmlns:p14="http://schemas.microsoft.com/office/powerpoint/2010/main" val="2452949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D376-EF0F-445D-8364-9960E36C5DF8}"/>
              </a:ext>
            </a:extLst>
          </p:cNvPr>
          <p:cNvSpPr>
            <a:spLocks noGrp="1"/>
          </p:cNvSpPr>
          <p:nvPr>
            <p:ph type="title"/>
          </p:nvPr>
        </p:nvSpPr>
        <p:spPr/>
        <p:txBody>
          <a:bodyPr/>
          <a:lstStyle/>
          <a:p>
            <a:r>
              <a:rPr lang="en-US" dirty="0"/>
              <a:t>Breeches and Stockings</a:t>
            </a:r>
          </a:p>
        </p:txBody>
      </p:sp>
      <p:pic>
        <p:nvPicPr>
          <p:cNvPr id="4" name="Picture 4">
            <a:extLst>
              <a:ext uri="{FF2B5EF4-FFF2-40B4-BE49-F238E27FC236}">
                <a16:creationId xmlns:a16="http://schemas.microsoft.com/office/drawing/2014/main" id="{BAE15BAF-E360-49D2-992E-255AFCAC3D86}"/>
              </a:ext>
            </a:extLst>
          </p:cNvPr>
          <p:cNvPicPr>
            <a:picLocks noGrp="1" noChangeAspect="1"/>
          </p:cNvPicPr>
          <p:nvPr>
            <p:ph idx="1"/>
          </p:nvPr>
        </p:nvPicPr>
        <p:blipFill>
          <a:blip r:embed="rId3"/>
          <a:stretch>
            <a:fillRect/>
          </a:stretch>
        </p:blipFill>
        <p:spPr>
          <a:xfrm>
            <a:off x="453672" y="1925521"/>
            <a:ext cx="3467100" cy="3609975"/>
          </a:xfrm>
        </p:spPr>
      </p:pic>
      <p:pic>
        <p:nvPicPr>
          <p:cNvPr id="3" name="Picture 4">
            <a:extLst>
              <a:ext uri="{FF2B5EF4-FFF2-40B4-BE49-F238E27FC236}">
                <a16:creationId xmlns:a16="http://schemas.microsoft.com/office/drawing/2014/main" id="{CC5678C9-56D9-4832-95EB-EB693286758A}"/>
              </a:ext>
            </a:extLst>
          </p:cNvPr>
          <p:cNvPicPr>
            <a:picLocks noChangeAspect="1"/>
          </p:cNvPicPr>
          <p:nvPr/>
        </p:nvPicPr>
        <p:blipFill rotWithShape="1">
          <a:blip r:embed="rId4"/>
          <a:srcRect l="39950" t="30533" r="31461" b="5533"/>
          <a:stretch/>
        </p:blipFill>
        <p:spPr>
          <a:xfrm>
            <a:off x="4320988" y="1925462"/>
            <a:ext cx="3542073" cy="4812768"/>
          </a:xfrm>
          <a:prstGeom prst="rect">
            <a:avLst/>
          </a:prstGeom>
        </p:spPr>
      </p:pic>
      <p:pic>
        <p:nvPicPr>
          <p:cNvPr id="5" name="Picture 5">
            <a:extLst>
              <a:ext uri="{FF2B5EF4-FFF2-40B4-BE49-F238E27FC236}">
                <a16:creationId xmlns:a16="http://schemas.microsoft.com/office/drawing/2014/main" id="{D9E855AF-43B2-463A-A45D-5AF9F2599301}"/>
              </a:ext>
            </a:extLst>
          </p:cNvPr>
          <p:cNvPicPr>
            <a:picLocks noChangeAspect="1"/>
          </p:cNvPicPr>
          <p:nvPr/>
        </p:nvPicPr>
        <p:blipFill>
          <a:blip r:embed="rId5"/>
          <a:stretch>
            <a:fillRect/>
          </a:stretch>
        </p:blipFill>
        <p:spPr>
          <a:xfrm>
            <a:off x="8259295" y="1532404"/>
            <a:ext cx="3304614" cy="4812926"/>
          </a:xfrm>
          <a:prstGeom prst="rect">
            <a:avLst/>
          </a:prstGeom>
        </p:spPr>
      </p:pic>
    </p:spTree>
    <p:extLst>
      <p:ext uri="{BB962C8B-B14F-4D97-AF65-F5344CB8AC3E}">
        <p14:creationId xmlns:p14="http://schemas.microsoft.com/office/powerpoint/2010/main" val="136223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F8D99-64FD-4844-AFBF-8D26C51E54A5}"/>
              </a:ext>
            </a:extLst>
          </p:cNvPr>
          <p:cNvSpPr>
            <a:spLocks noGrp="1"/>
          </p:cNvSpPr>
          <p:nvPr>
            <p:ph type="title"/>
          </p:nvPr>
        </p:nvSpPr>
        <p:spPr/>
        <p:txBody>
          <a:bodyPr/>
          <a:lstStyle/>
          <a:p>
            <a:r>
              <a:rPr lang="en-US" dirty="0"/>
              <a:t>Hats</a:t>
            </a:r>
          </a:p>
        </p:txBody>
      </p:sp>
      <p:pic>
        <p:nvPicPr>
          <p:cNvPr id="4" name="Picture 4" descr="A picture containing hat, accessory, bag&#10;&#10;Description automatically generated">
            <a:extLst>
              <a:ext uri="{FF2B5EF4-FFF2-40B4-BE49-F238E27FC236}">
                <a16:creationId xmlns:a16="http://schemas.microsoft.com/office/drawing/2014/main" id="{BC741383-2F2B-4053-A5C4-32E6B1DF52BD}"/>
              </a:ext>
            </a:extLst>
          </p:cNvPr>
          <p:cNvPicPr>
            <a:picLocks noGrp="1" noChangeAspect="1"/>
          </p:cNvPicPr>
          <p:nvPr>
            <p:ph idx="1"/>
          </p:nvPr>
        </p:nvPicPr>
        <p:blipFill>
          <a:blip r:embed="rId3"/>
          <a:stretch>
            <a:fillRect/>
          </a:stretch>
        </p:blipFill>
        <p:spPr>
          <a:xfrm>
            <a:off x="8312326" y="4328820"/>
            <a:ext cx="3356681" cy="2161824"/>
          </a:xfrm>
        </p:spPr>
      </p:pic>
      <p:pic>
        <p:nvPicPr>
          <p:cNvPr id="3" name="Picture 4">
            <a:extLst>
              <a:ext uri="{FF2B5EF4-FFF2-40B4-BE49-F238E27FC236}">
                <a16:creationId xmlns:a16="http://schemas.microsoft.com/office/drawing/2014/main" id="{CE2B291A-9504-4209-B56C-AC7B56B1C237}"/>
              </a:ext>
            </a:extLst>
          </p:cNvPr>
          <p:cNvPicPr>
            <a:picLocks noChangeAspect="1"/>
          </p:cNvPicPr>
          <p:nvPr/>
        </p:nvPicPr>
        <p:blipFill>
          <a:blip r:embed="rId4"/>
          <a:stretch>
            <a:fillRect/>
          </a:stretch>
        </p:blipFill>
        <p:spPr>
          <a:xfrm>
            <a:off x="3341511" y="3898871"/>
            <a:ext cx="4549422" cy="2573923"/>
          </a:xfrm>
          <a:prstGeom prst="rect">
            <a:avLst/>
          </a:prstGeom>
        </p:spPr>
      </p:pic>
      <p:pic>
        <p:nvPicPr>
          <p:cNvPr id="6" name="Picture 6">
            <a:extLst>
              <a:ext uri="{FF2B5EF4-FFF2-40B4-BE49-F238E27FC236}">
                <a16:creationId xmlns:a16="http://schemas.microsoft.com/office/drawing/2014/main" id="{67EFD6D4-D240-4906-AB86-CE5A47BDF147}"/>
              </a:ext>
            </a:extLst>
          </p:cNvPr>
          <p:cNvPicPr>
            <a:picLocks noChangeAspect="1"/>
          </p:cNvPicPr>
          <p:nvPr/>
        </p:nvPicPr>
        <p:blipFill rotWithShape="1">
          <a:blip r:embed="rId5"/>
          <a:srcRect l="36196" r="31288" b="72852"/>
          <a:stretch/>
        </p:blipFill>
        <p:spPr>
          <a:xfrm>
            <a:off x="2567309" y="623712"/>
            <a:ext cx="2140897" cy="3191410"/>
          </a:xfrm>
          <a:prstGeom prst="rect">
            <a:avLst/>
          </a:prstGeom>
        </p:spPr>
      </p:pic>
      <p:pic>
        <p:nvPicPr>
          <p:cNvPr id="7" name="Picture 7" descr="A picture containing person, outdoor, skiing, snow&#10;&#10;Description automatically generated">
            <a:extLst>
              <a:ext uri="{FF2B5EF4-FFF2-40B4-BE49-F238E27FC236}">
                <a16:creationId xmlns:a16="http://schemas.microsoft.com/office/drawing/2014/main" id="{AE026589-D067-481C-B1A3-B7145A26F8AD}"/>
              </a:ext>
            </a:extLst>
          </p:cNvPr>
          <p:cNvPicPr>
            <a:picLocks noChangeAspect="1"/>
          </p:cNvPicPr>
          <p:nvPr/>
        </p:nvPicPr>
        <p:blipFill rotWithShape="1">
          <a:blip r:embed="rId6"/>
          <a:srcRect l="36410" r="29744" b="73818"/>
          <a:stretch/>
        </p:blipFill>
        <p:spPr>
          <a:xfrm>
            <a:off x="7349068" y="586775"/>
            <a:ext cx="2847583" cy="3188504"/>
          </a:xfrm>
          <a:prstGeom prst="rect">
            <a:avLst/>
          </a:prstGeom>
        </p:spPr>
      </p:pic>
      <p:pic>
        <p:nvPicPr>
          <p:cNvPr id="8" name="Picture 8" descr="A picture containing outdoor, person, slope&#10;&#10;Description automatically generated">
            <a:extLst>
              <a:ext uri="{FF2B5EF4-FFF2-40B4-BE49-F238E27FC236}">
                <a16:creationId xmlns:a16="http://schemas.microsoft.com/office/drawing/2014/main" id="{2BDD91CA-9603-47DE-9A2A-DE46404ABCB4}"/>
              </a:ext>
            </a:extLst>
          </p:cNvPr>
          <p:cNvPicPr>
            <a:picLocks noChangeAspect="1"/>
          </p:cNvPicPr>
          <p:nvPr/>
        </p:nvPicPr>
        <p:blipFill rotWithShape="1">
          <a:blip r:embed="rId7"/>
          <a:srcRect l="27624" t="7814" r="42541" b="70447"/>
          <a:stretch/>
        </p:blipFill>
        <p:spPr>
          <a:xfrm>
            <a:off x="-6897" y="1523154"/>
            <a:ext cx="2497574" cy="2884179"/>
          </a:xfrm>
          <a:prstGeom prst="rect">
            <a:avLst/>
          </a:prstGeom>
        </p:spPr>
      </p:pic>
      <p:pic>
        <p:nvPicPr>
          <p:cNvPr id="9" name="Picture 9">
            <a:extLst>
              <a:ext uri="{FF2B5EF4-FFF2-40B4-BE49-F238E27FC236}">
                <a16:creationId xmlns:a16="http://schemas.microsoft.com/office/drawing/2014/main" id="{05C86496-87B9-4770-ABD8-70DD1E7BF909}"/>
              </a:ext>
            </a:extLst>
          </p:cNvPr>
          <p:cNvPicPr>
            <a:picLocks noChangeAspect="1"/>
          </p:cNvPicPr>
          <p:nvPr/>
        </p:nvPicPr>
        <p:blipFill rotWithShape="1">
          <a:blip r:embed="rId8"/>
          <a:srcRect l="35897" r="36410" b="69416"/>
          <a:stretch/>
        </p:blipFill>
        <p:spPr>
          <a:xfrm>
            <a:off x="9578623" y="279165"/>
            <a:ext cx="2354213" cy="3863999"/>
          </a:xfrm>
          <a:prstGeom prst="rect">
            <a:avLst/>
          </a:prstGeom>
        </p:spPr>
      </p:pic>
      <p:pic>
        <p:nvPicPr>
          <p:cNvPr id="10" name="Picture 10" descr="A picture containing outdoor&#10;&#10;Description automatically generated">
            <a:extLst>
              <a:ext uri="{FF2B5EF4-FFF2-40B4-BE49-F238E27FC236}">
                <a16:creationId xmlns:a16="http://schemas.microsoft.com/office/drawing/2014/main" id="{E1AA574E-C023-44BB-AB66-60D54B2EA316}"/>
              </a:ext>
            </a:extLst>
          </p:cNvPr>
          <p:cNvPicPr>
            <a:picLocks noChangeAspect="1"/>
          </p:cNvPicPr>
          <p:nvPr/>
        </p:nvPicPr>
        <p:blipFill rotWithShape="1">
          <a:blip r:embed="rId9"/>
          <a:srcRect l="26154" t="3943" r="44615" b="74910"/>
          <a:stretch/>
        </p:blipFill>
        <p:spPr>
          <a:xfrm>
            <a:off x="4526844" y="1029208"/>
            <a:ext cx="2608084" cy="2749070"/>
          </a:xfrm>
          <a:prstGeom prst="rect">
            <a:avLst/>
          </a:prstGeom>
        </p:spPr>
      </p:pic>
    </p:spTree>
    <p:extLst>
      <p:ext uri="{BB962C8B-B14F-4D97-AF65-F5344CB8AC3E}">
        <p14:creationId xmlns:p14="http://schemas.microsoft.com/office/powerpoint/2010/main" val="229785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D227C-9002-4417-891A-8C73A8A4C0B1}"/>
              </a:ext>
            </a:extLst>
          </p:cNvPr>
          <p:cNvSpPr>
            <a:spLocks noGrp="1"/>
          </p:cNvSpPr>
          <p:nvPr>
            <p:ph type="title"/>
          </p:nvPr>
        </p:nvSpPr>
        <p:spPr/>
        <p:txBody>
          <a:bodyPr/>
          <a:lstStyle/>
          <a:p>
            <a:r>
              <a:rPr lang="en-US" dirty="0"/>
              <a:t>Shoes and Boots</a:t>
            </a:r>
          </a:p>
        </p:txBody>
      </p:sp>
      <p:pic>
        <p:nvPicPr>
          <p:cNvPr id="4" name="Picture 4">
            <a:extLst>
              <a:ext uri="{FF2B5EF4-FFF2-40B4-BE49-F238E27FC236}">
                <a16:creationId xmlns:a16="http://schemas.microsoft.com/office/drawing/2014/main" id="{7A99AF85-08BE-4A23-9661-A14C9122BAAC}"/>
              </a:ext>
            </a:extLst>
          </p:cNvPr>
          <p:cNvPicPr>
            <a:picLocks noGrp="1" noChangeAspect="1"/>
          </p:cNvPicPr>
          <p:nvPr>
            <p:ph idx="1"/>
          </p:nvPr>
        </p:nvPicPr>
        <p:blipFill>
          <a:blip r:embed="rId3"/>
          <a:stretch>
            <a:fillRect/>
          </a:stretch>
        </p:blipFill>
        <p:spPr>
          <a:xfrm>
            <a:off x="231422" y="1690394"/>
            <a:ext cx="4857044" cy="2655005"/>
          </a:xfrm>
        </p:spPr>
      </p:pic>
      <p:pic>
        <p:nvPicPr>
          <p:cNvPr id="3" name="Picture 4" descr="A picture containing indoor, pair, metal, different&#10;&#10;Description automatically generated">
            <a:extLst>
              <a:ext uri="{FF2B5EF4-FFF2-40B4-BE49-F238E27FC236}">
                <a16:creationId xmlns:a16="http://schemas.microsoft.com/office/drawing/2014/main" id="{02BA1A3A-9A1F-477B-97B7-F08E4B7641C0}"/>
              </a:ext>
            </a:extLst>
          </p:cNvPr>
          <p:cNvPicPr>
            <a:picLocks noChangeAspect="1"/>
          </p:cNvPicPr>
          <p:nvPr/>
        </p:nvPicPr>
        <p:blipFill>
          <a:blip r:embed="rId4"/>
          <a:stretch>
            <a:fillRect/>
          </a:stretch>
        </p:blipFill>
        <p:spPr>
          <a:xfrm>
            <a:off x="4329289" y="4604902"/>
            <a:ext cx="3759198" cy="2036751"/>
          </a:xfrm>
          <a:prstGeom prst="rect">
            <a:avLst/>
          </a:prstGeom>
        </p:spPr>
      </p:pic>
      <p:pic>
        <p:nvPicPr>
          <p:cNvPr id="5" name="Picture 5">
            <a:extLst>
              <a:ext uri="{FF2B5EF4-FFF2-40B4-BE49-F238E27FC236}">
                <a16:creationId xmlns:a16="http://schemas.microsoft.com/office/drawing/2014/main" id="{49FC79CC-A730-4286-BFF2-BE139CD1F62E}"/>
              </a:ext>
            </a:extLst>
          </p:cNvPr>
          <p:cNvPicPr>
            <a:picLocks noChangeAspect="1"/>
          </p:cNvPicPr>
          <p:nvPr/>
        </p:nvPicPr>
        <p:blipFill rotWithShape="1">
          <a:blip r:embed="rId5"/>
          <a:srcRect l="3838" t="8194" r="6397" b="2682"/>
          <a:stretch/>
        </p:blipFill>
        <p:spPr>
          <a:xfrm>
            <a:off x="5881512" y="1221560"/>
            <a:ext cx="5933187" cy="3290465"/>
          </a:xfrm>
          <a:prstGeom prst="rect">
            <a:avLst/>
          </a:prstGeom>
        </p:spPr>
      </p:pic>
    </p:spTree>
    <p:extLst>
      <p:ext uri="{BB962C8B-B14F-4D97-AF65-F5344CB8AC3E}">
        <p14:creationId xmlns:p14="http://schemas.microsoft.com/office/powerpoint/2010/main" val="195769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50E4-1E0A-4B94-B91E-CCDFC3FD509B}"/>
              </a:ext>
            </a:extLst>
          </p:cNvPr>
          <p:cNvSpPr>
            <a:spLocks noGrp="1"/>
          </p:cNvSpPr>
          <p:nvPr>
            <p:ph type="title"/>
          </p:nvPr>
        </p:nvSpPr>
        <p:spPr/>
        <p:txBody>
          <a:bodyPr/>
          <a:lstStyle/>
          <a:p>
            <a:r>
              <a:rPr lang="en-US" dirty="0"/>
              <a:t>Haversack</a:t>
            </a:r>
          </a:p>
        </p:txBody>
      </p:sp>
      <p:pic>
        <p:nvPicPr>
          <p:cNvPr id="4" name="Picture 4">
            <a:extLst>
              <a:ext uri="{FF2B5EF4-FFF2-40B4-BE49-F238E27FC236}">
                <a16:creationId xmlns:a16="http://schemas.microsoft.com/office/drawing/2014/main" id="{6EF27D2E-5DD3-45B7-9FC2-69586114C858}"/>
              </a:ext>
            </a:extLst>
          </p:cNvPr>
          <p:cNvPicPr>
            <a:picLocks noGrp="1" noChangeAspect="1"/>
          </p:cNvPicPr>
          <p:nvPr>
            <p:ph idx="1"/>
          </p:nvPr>
        </p:nvPicPr>
        <p:blipFill>
          <a:blip r:embed="rId3"/>
          <a:stretch>
            <a:fillRect/>
          </a:stretch>
        </p:blipFill>
        <p:spPr>
          <a:xfrm>
            <a:off x="747432" y="1977525"/>
            <a:ext cx="4152900" cy="3343275"/>
          </a:xfrm>
        </p:spPr>
      </p:pic>
      <p:pic>
        <p:nvPicPr>
          <p:cNvPr id="3" name="Picture 4" descr="A picture containing text, book, person, person&#10;&#10;Description automatically generated">
            <a:extLst>
              <a:ext uri="{FF2B5EF4-FFF2-40B4-BE49-F238E27FC236}">
                <a16:creationId xmlns:a16="http://schemas.microsoft.com/office/drawing/2014/main" id="{B3B9C7A6-52FD-4F0C-9304-1D682B2FC95C}"/>
              </a:ext>
            </a:extLst>
          </p:cNvPr>
          <p:cNvPicPr>
            <a:picLocks noChangeAspect="1"/>
          </p:cNvPicPr>
          <p:nvPr/>
        </p:nvPicPr>
        <p:blipFill rotWithShape="1">
          <a:blip r:embed="rId4"/>
          <a:srcRect l="3624" t="5152" r="8571" b="4816"/>
          <a:stretch/>
        </p:blipFill>
        <p:spPr>
          <a:xfrm>
            <a:off x="5440231" y="1807358"/>
            <a:ext cx="3260293" cy="4813315"/>
          </a:xfrm>
          <a:prstGeom prst="rect">
            <a:avLst/>
          </a:prstGeom>
        </p:spPr>
      </p:pic>
      <p:pic>
        <p:nvPicPr>
          <p:cNvPr id="5" name="Picture 5" descr="A picture containing outdoor, person&#10;&#10;Description automatically generated">
            <a:extLst>
              <a:ext uri="{FF2B5EF4-FFF2-40B4-BE49-F238E27FC236}">
                <a16:creationId xmlns:a16="http://schemas.microsoft.com/office/drawing/2014/main" id="{936C0D79-6096-4E91-9F63-11C95187E960}"/>
              </a:ext>
            </a:extLst>
          </p:cNvPr>
          <p:cNvPicPr>
            <a:picLocks noChangeAspect="1"/>
          </p:cNvPicPr>
          <p:nvPr/>
        </p:nvPicPr>
        <p:blipFill>
          <a:blip r:embed="rId5"/>
          <a:stretch>
            <a:fillRect/>
          </a:stretch>
        </p:blipFill>
        <p:spPr>
          <a:xfrm>
            <a:off x="8702489" y="1513574"/>
            <a:ext cx="3493992" cy="4973850"/>
          </a:xfrm>
          <a:prstGeom prst="rect">
            <a:avLst/>
          </a:prstGeom>
        </p:spPr>
      </p:pic>
    </p:spTree>
    <p:extLst>
      <p:ext uri="{BB962C8B-B14F-4D97-AF65-F5344CB8AC3E}">
        <p14:creationId xmlns:p14="http://schemas.microsoft.com/office/powerpoint/2010/main" val="998023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7731-EFDF-43F4-A7F1-819E9127FA5E}"/>
              </a:ext>
            </a:extLst>
          </p:cNvPr>
          <p:cNvSpPr>
            <a:spLocks noGrp="1"/>
          </p:cNvSpPr>
          <p:nvPr>
            <p:ph type="title"/>
          </p:nvPr>
        </p:nvSpPr>
        <p:spPr/>
        <p:txBody>
          <a:bodyPr/>
          <a:lstStyle/>
          <a:p>
            <a:r>
              <a:rPr lang="en-US" dirty="0"/>
              <a:t>The Revolutionary War</a:t>
            </a:r>
          </a:p>
        </p:txBody>
      </p:sp>
      <p:pic>
        <p:nvPicPr>
          <p:cNvPr id="7" name="Online Media 6" title="The Citizen Soldier">
            <a:hlinkClick r:id="" action="ppaction://media"/>
            <a:extLst>
              <a:ext uri="{FF2B5EF4-FFF2-40B4-BE49-F238E27FC236}">
                <a16:creationId xmlns:a16="http://schemas.microsoft.com/office/drawing/2014/main" id="{D419E31B-9D20-486E-9FB2-93CE7FC99CCA}"/>
              </a:ext>
            </a:extLst>
          </p:cNvPr>
          <p:cNvPicPr>
            <a:picLocks noGrp="1" noRot="1" noChangeAspect="1"/>
          </p:cNvPicPr>
          <p:nvPr>
            <p:ph idx="1"/>
            <a:videoFile r:link="rId1"/>
          </p:nvPr>
        </p:nvPicPr>
        <p:blipFill>
          <a:blip r:embed="rId4"/>
          <a:stretch>
            <a:fillRect/>
          </a:stretch>
        </p:blipFill>
        <p:spPr>
          <a:xfrm>
            <a:off x="3661317" y="1713765"/>
            <a:ext cx="6504877" cy="4664925"/>
          </a:xfrm>
        </p:spPr>
      </p:pic>
    </p:spTree>
    <p:extLst>
      <p:ext uri="{BB962C8B-B14F-4D97-AF65-F5344CB8AC3E}">
        <p14:creationId xmlns:p14="http://schemas.microsoft.com/office/powerpoint/2010/main" val="89962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2EE1-B060-4946-AAC1-6CBA5C223EEE}"/>
              </a:ext>
            </a:extLst>
          </p:cNvPr>
          <p:cNvSpPr>
            <a:spLocks noGrp="1"/>
          </p:cNvSpPr>
          <p:nvPr>
            <p:ph type="title"/>
          </p:nvPr>
        </p:nvSpPr>
        <p:spPr/>
        <p:txBody>
          <a:bodyPr/>
          <a:lstStyle/>
          <a:p>
            <a:r>
              <a:rPr lang="en-US" dirty="0"/>
              <a:t>Weapons</a:t>
            </a:r>
          </a:p>
        </p:txBody>
      </p:sp>
      <p:pic>
        <p:nvPicPr>
          <p:cNvPr id="6" name="Picture 6">
            <a:extLst>
              <a:ext uri="{FF2B5EF4-FFF2-40B4-BE49-F238E27FC236}">
                <a16:creationId xmlns:a16="http://schemas.microsoft.com/office/drawing/2014/main" id="{8A8E3A6D-BA29-464B-B5F1-F7B2D5A2BAED}"/>
              </a:ext>
            </a:extLst>
          </p:cNvPr>
          <p:cNvPicPr>
            <a:picLocks noChangeAspect="1"/>
          </p:cNvPicPr>
          <p:nvPr/>
        </p:nvPicPr>
        <p:blipFill>
          <a:blip r:embed="rId3"/>
          <a:stretch>
            <a:fillRect/>
          </a:stretch>
        </p:blipFill>
        <p:spPr>
          <a:xfrm>
            <a:off x="406400" y="3787221"/>
            <a:ext cx="2743200" cy="1541335"/>
          </a:xfrm>
          <a:prstGeom prst="rect">
            <a:avLst/>
          </a:prstGeom>
        </p:spPr>
      </p:pic>
      <p:pic>
        <p:nvPicPr>
          <p:cNvPr id="7" name="Picture 7" descr="A picture containing ax, tool, hammer&#10;&#10;Description automatically generated">
            <a:extLst>
              <a:ext uri="{FF2B5EF4-FFF2-40B4-BE49-F238E27FC236}">
                <a16:creationId xmlns:a16="http://schemas.microsoft.com/office/drawing/2014/main" id="{1AE59684-A8DB-419C-BB00-0BE6440D9816}"/>
              </a:ext>
            </a:extLst>
          </p:cNvPr>
          <p:cNvPicPr>
            <a:picLocks noChangeAspect="1"/>
          </p:cNvPicPr>
          <p:nvPr/>
        </p:nvPicPr>
        <p:blipFill>
          <a:blip r:embed="rId4"/>
          <a:stretch>
            <a:fillRect/>
          </a:stretch>
        </p:blipFill>
        <p:spPr>
          <a:xfrm>
            <a:off x="8830733" y="3871620"/>
            <a:ext cx="3364088" cy="2981202"/>
          </a:xfrm>
          <a:prstGeom prst="rect">
            <a:avLst/>
          </a:prstGeom>
        </p:spPr>
      </p:pic>
      <p:pic>
        <p:nvPicPr>
          <p:cNvPr id="4" name="Picture 4" descr="A picture containing weapon&#10;&#10;Description automatically generated">
            <a:extLst>
              <a:ext uri="{FF2B5EF4-FFF2-40B4-BE49-F238E27FC236}">
                <a16:creationId xmlns:a16="http://schemas.microsoft.com/office/drawing/2014/main" id="{2961B684-C084-42D1-858D-08EA11AE2A59}"/>
              </a:ext>
            </a:extLst>
          </p:cNvPr>
          <p:cNvPicPr>
            <a:picLocks noGrp="1" noChangeAspect="1"/>
          </p:cNvPicPr>
          <p:nvPr>
            <p:ph idx="1"/>
          </p:nvPr>
        </p:nvPicPr>
        <p:blipFill>
          <a:blip r:embed="rId5"/>
          <a:stretch>
            <a:fillRect/>
          </a:stretch>
        </p:blipFill>
        <p:spPr>
          <a:xfrm>
            <a:off x="166511" y="1363017"/>
            <a:ext cx="11873088" cy="1813982"/>
          </a:xfrm>
        </p:spPr>
      </p:pic>
      <p:pic>
        <p:nvPicPr>
          <p:cNvPr id="3" name="Picture 4">
            <a:extLst>
              <a:ext uri="{FF2B5EF4-FFF2-40B4-BE49-F238E27FC236}">
                <a16:creationId xmlns:a16="http://schemas.microsoft.com/office/drawing/2014/main" id="{2AF872EE-3A62-4A89-A627-8A81432B32EC}"/>
              </a:ext>
            </a:extLst>
          </p:cNvPr>
          <p:cNvPicPr>
            <a:picLocks noChangeAspect="1"/>
          </p:cNvPicPr>
          <p:nvPr/>
        </p:nvPicPr>
        <p:blipFill>
          <a:blip r:embed="rId6"/>
          <a:stretch>
            <a:fillRect/>
          </a:stretch>
        </p:blipFill>
        <p:spPr>
          <a:xfrm>
            <a:off x="4423969" y="2440029"/>
            <a:ext cx="3956755" cy="1815892"/>
          </a:xfrm>
          <a:prstGeom prst="rect">
            <a:avLst/>
          </a:prstGeom>
        </p:spPr>
      </p:pic>
      <p:pic>
        <p:nvPicPr>
          <p:cNvPr id="5" name="Picture 5" descr="A picture containing indoor, sword, weapon&#10;&#10;Description automatically generated">
            <a:extLst>
              <a:ext uri="{FF2B5EF4-FFF2-40B4-BE49-F238E27FC236}">
                <a16:creationId xmlns:a16="http://schemas.microsoft.com/office/drawing/2014/main" id="{F154E41F-F057-4C12-92E1-B1EE62782ADA}"/>
              </a:ext>
            </a:extLst>
          </p:cNvPr>
          <p:cNvPicPr>
            <a:picLocks noChangeAspect="1"/>
          </p:cNvPicPr>
          <p:nvPr/>
        </p:nvPicPr>
        <p:blipFill>
          <a:blip r:embed="rId7"/>
          <a:stretch>
            <a:fillRect/>
          </a:stretch>
        </p:blipFill>
        <p:spPr>
          <a:xfrm>
            <a:off x="3420261" y="3948943"/>
            <a:ext cx="4967748" cy="2785134"/>
          </a:xfrm>
          <a:prstGeom prst="rect">
            <a:avLst/>
          </a:prstGeom>
        </p:spPr>
      </p:pic>
    </p:spTree>
    <p:extLst>
      <p:ext uri="{BB962C8B-B14F-4D97-AF65-F5344CB8AC3E}">
        <p14:creationId xmlns:p14="http://schemas.microsoft.com/office/powerpoint/2010/main" val="197716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E8AA-5EFA-4FAF-8729-DEF361EABD03}"/>
              </a:ext>
            </a:extLst>
          </p:cNvPr>
          <p:cNvSpPr>
            <a:spLocks noGrp="1"/>
          </p:cNvSpPr>
          <p:nvPr>
            <p:ph type="title"/>
          </p:nvPr>
        </p:nvSpPr>
        <p:spPr/>
        <p:txBody>
          <a:bodyPr/>
          <a:lstStyle/>
          <a:p>
            <a:r>
              <a:rPr lang="en-US" dirty="0"/>
              <a:t>After the War</a:t>
            </a:r>
          </a:p>
        </p:txBody>
      </p:sp>
      <p:sp>
        <p:nvSpPr>
          <p:cNvPr id="3" name="Content Placeholder 2">
            <a:extLst>
              <a:ext uri="{FF2B5EF4-FFF2-40B4-BE49-F238E27FC236}">
                <a16:creationId xmlns:a16="http://schemas.microsoft.com/office/drawing/2014/main" id="{4159C608-D681-43B9-AAD9-24E26F5399B9}"/>
              </a:ext>
            </a:extLst>
          </p:cNvPr>
          <p:cNvSpPr>
            <a:spLocks noGrp="1"/>
          </p:cNvSpPr>
          <p:nvPr>
            <p:ph sz="half" idx="1"/>
          </p:nvPr>
        </p:nvSpPr>
        <p:spPr/>
        <p:txBody>
          <a:bodyPr vert="horz" lIns="91440" tIns="45720" rIns="91440" bIns="45720" rtlCol="0" anchor="t">
            <a:normAutofit fontScale="92500" lnSpcReduction="10000"/>
          </a:bodyPr>
          <a:lstStyle/>
          <a:p>
            <a:r>
              <a:rPr lang="en-US" dirty="0"/>
              <a:t>The Americans won the Revolutionary War.</a:t>
            </a:r>
          </a:p>
          <a:p>
            <a:r>
              <a:rPr lang="en-US" dirty="0"/>
              <a:t>Many of the American soldiers returned home and worked on their farms or in their trade shops. Some became influential during the formation of the United States government.</a:t>
            </a:r>
          </a:p>
          <a:p>
            <a:r>
              <a:rPr lang="en-US" dirty="0"/>
              <a:t>British soldiers and many loyalists left in 1783, returning to England or Canada.</a:t>
            </a:r>
          </a:p>
        </p:txBody>
      </p:sp>
      <p:pic>
        <p:nvPicPr>
          <p:cNvPr id="5" name="Picture 5" descr="A picture containing text, outdoor, sport, dancer&#10;&#10;Description automatically generated">
            <a:extLst>
              <a:ext uri="{FF2B5EF4-FFF2-40B4-BE49-F238E27FC236}">
                <a16:creationId xmlns:a16="http://schemas.microsoft.com/office/drawing/2014/main" id="{EF18AAC1-3C83-403D-928F-FF3CD7A919CE}"/>
              </a:ext>
            </a:extLst>
          </p:cNvPr>
          <p:cNvPicPr>
            <a:picLocks noGrp="1" noChangeAspect="1"/>
          </p:cNvPicPr>
          <p:nvPr>
            <p:ph sz="half" idx="2"/>
          </p:nvPr>
        </p:nvPicPr>
        <p:blipFill>
          <a:blip r:embed="rId3"/>
          <a:stretch>
            <a:fillRect/>
          </a:stretch>
        </p:blipFill>
        <p:spPr>
          <a:xfrm>
            <a:off x="6640490" y="1825625"/>
            <a:ext cx="4245020" cy="3850898"/>
          </a:xfrm>
        </p:spPr>
      </p:pic>
    </p:spTree>
    <p:extLst>
      <p:ext uri="{BB962C8B-B14F-4D97-AF65-F5344CB8AC3E}">
        <p14:creationId xmlns:p14="http://schemas.microsoft.com/office/powerpoint/2010/main" val="426867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A018-5956-41FE-B7D9-98951350A65F}"/>
              </a:ext>
            </a:extLst>
          </p:cNvPr>
          <p:cNvSpPr>
            <a:spLocks noGrp="1"/>
          </p:cNvSpPr>
          <p:nvPr>
            <p:ph type="title"/>
          </p:nvPr>
        </p:nvSpPr>
        <p:spPr/>
        <p:txBody>
          <a:bodyPr/>
          <a:lstStyle/>
          <a:p>
            <a:r>
              <a:rPr lang="en-US" dirty="0"/>
              <a:t>Special Thanks</a:t>
            </a:r>
          </a:p>
        </p:txBody>
      </p:sp>
      <p:sp>
        <p:nvSpPr>
          <p:cNvPr id="3" name="Content Placeholder 2">
            <a:extLst>
              <a:ext uri="{FF2B5EF4-FFF2-40B4-BE49-F238E27FC236}">
                <a16:creationId xmlns:a16="http://schemas.microsoft.com/office/drawing/2014/main" id="{09CD5DA5-8694-4458-9C2C-FA0F6C4B268F}"/>
              </a:ext>
            </a:extLst>
          </p:cNvPr>
          <p:cNvSpPr>
            <a:spLocks noGrp="1"/>
          </p:cNvSpPr>
          <p:nvPr>
            <p:ph idx="1"/>
          </p:nvPr>
        </p:nvSpPr>
        <p:spPr/>
        <p:txBody>
          <a:bodyPr vert="horz" lIns="91440" tIns="45720" rIns="91440" bIns="45720" rtlCol="0" anchor="t">
            <a:normAutofit/>
          </a:bodyPr>
          <a:lstStyle/>
          <a:p>
            <a:pPr marL="0" indent="0">
              <a:buNone/>
            </a:pPr>
            <a:r>
              <a:rPr lang="en-US" dirty="0"/>
              <a:t>Thank you to historical artist Don Troiani for allowing American Battlefield Trust to share his artwork for educational purposes. </a:t>
            </a:r>
          </a:p>
          <a:p>
            <a:pPr marL="0" indent="0">
              <a:buNone/>
            </a:pPr>
            <a:endParaRPr lang="en-US" dirty="0"/>
          </a:p>
          <a:p>
            <a:pPr marL="0" indent="0" algn="ctr">
              <a:buNone/>
            </a:pPr>
            <a:r>
              <a:rPr lang="en-US" dirty="0"/>
              <a:t>Featured on Slides: 16, 17, 19, 21</a:t>
            </a:r>
          </a:p>
          <a:p>
            <a:pPr marL="0" indent="0" algn="ctr">
              <a:buNone/>
            </a:pPr>
            <a:endParaRPr lang="en-US" b="0"/>
          </a:p>
          <a:p>
            <a:pPr marL="0" indent="0" algn="ctr">
              <a:buNone/>
            </a:pPr>
            <a:r>
              <a:rPr lang="en-US" dirty="0"/>
              <a:t>www</a:t>
            </a:r>
            <a:r>
              <a:rPr lang="en-US" dirty="0">
                <a:ea typeface="+mn-lt"/>
                <a:cs typeface="+mn-lt"/>
              </a:rPr>
              <a:t>.dontroiani.com</a:t>
            </a:r>
            <a:endParaRPr lang="en-US" dirty="0"/>
          </a:p>
          <a:p>
            <a:pPr marL="0" indent="0">
              <a:buNone/>
            </a:pPr>
            <a:endParaRPr lang="en-US" dirty="0"/>
          </a:p>
        </p:txBody>
      </p:sp>
    </p:spTree>
    <p:extLst>
      <p:ext uri="{BB962C8B-B14F-4D97-AF65-F5344CB8AC3E}">
        <p14:creationId xmlns:p14="http://schemas.microsoft.com/office/powerpoint/2010/main" val="3626382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4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5F35-FD09-46B5-833B-0E162964E15E}"/>
              </a:ext>
            </a:extLst>
          </p:cNvPr>
          <p:cNvSpPr>
            <a:spLocks noGrp="1"/>
          </p:cNvSpPr>
          <p:nvPr>
            <p:ph type="title"/>
          </p:nvPr>
        </p:nvSpPr>
        <p:spPr>
          <a:xfrm>
            <a:off x="838200" y="1746086"/>
            <a:ext cx="10515600" cy="3057142"/>
          </a:xfrm>
        </p:spPr>
        <p:txBody>
          <a:bodyPr>
            <a:noAutofit/>
          </a:bodyPr>
          <a:lstStyle/>
          <a:p>
            <a:pPr algn="ctr"/>
            <a:r>
              <a:rPr lang="en" sz="3200" b="1" dirty="0">
                <a:solidFill>
                  <a:srgbClr val="C00000"/>
                </a:solidFill>
                <a:ea typeface="+mj-lt"/>
                <a:cs typeface="+mj-lt"/>
              </a:rPr>
              <a:t>ESSENTIAL QUESTION</a:t>
            </a:r>
            <a:br>
              <a:rPr lang="en" sz="3200" b="1" dirty="0">
                <a:solidFill>
                  <a:srgbClr val="C00000"/>
                </a:solidFill>
                <a:ea typeface="+mj-lt"/>
                <a:cs typeface="+mj-lt"/>
              </a:rPr>
            </a:br>
            <a:br>
              <a:rPr lang="en" sz="3200" b="1" dirty="0">
                <a:ea typeface="+mj-lt"/>
                <a:cs typeface="+mj-lt"/>
              </a:rPr>
            </a:br>
            <a:r>
              <a:rPr lang="en" sz="3200" dirty="0">
                <a:ea typeface="+mj-lt"/>
                <a:cs typeface="+mj-lt"/>
              </a:rPr>
              <a:t>What was it like to be a soldier </a:t>
            </a:r>
            <a:br>
              <a:rPr lang="en" sz="3200" dirty="0">
                <a:ea typeface="+mj-lt"/>
                <a:cs typeface="+mj-lt"/>
              </a:rPr>
            </a:br>
            <a:r>
              <a:rPr lang="en" sz="3200" dirty="0">
                <a:ea typeface="+mj-lt"/>
                <a:cs typeface="+mj-lt"/>
              </a:rPr>
              <a:t>during the Revolutionary War?</a:t>
            </a:r>
            <a:endParaRPr lang="en-US" sz="3200" dirty="0">
              <a:ea typeface="+mj-lt"/>
              <a:cs typeface="+mj-lt"/>
            </a:endParaRPr>
          </a:p>
          <a:p>
            <a:pPr algn="ctr"/>
            <a:endParaRPr lang="en-US" sz="3200" dirty="0">
              <a:solidFill>
                <a:schemeClr val="accent1"/>
              </a:solidFill>
            </a:endParaRPr>
          </a:p>
        </p:txBody>
      </p:sp>
    </p:spTree>
    <p:extLst>
      <p:ext uri="{BB962C8B-B14F-4D97-AF65-F5344CB8AC3E}">
        <p14:creationId xmlns:p14="http://schemas.microsoft.com/office/powerpoint/2010/main" val="1975606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3B21-B77A-4898-9284-7BC86CB9A0B5}"/>
              </a:ext>
            </a:extLst>
          </p:cNvPr>
          <p:cNvSpPr>
            <a:spLocks noGrp="1"/>
          </p:cNvSpPr>
          <p:nvPr>
            <p:ph type="title"/>
          </p:nvPr>
        </p:nvSpPr>
        <p:spPr/>
        <p:txBody>
          <a:bodyPr/>
          <a:lstStyle/>
          <a:p>
            <a:r>
              <a:rPr lang="en-US" dirty="0"/>
              <a:t>Recruiting Soldiers</a:t>
            </a:r>
          </a:p>
        </p:txBody>
      </p:sp>
      <p:sp>
        <p:nvSpPr>
          <p:cNvPr id="3" name="Content Placeholder 2">
            <a:extLst>
              <a:ext uri="{FF2B5EF4-FFF2-40B4-BE49-F238E27FC236}">
                <a16:creationId xmlns:a16="http://schemas.microsoft.com/office/drawing/2014/main" id="{0C822153-1456-45E6-A1B5-0CDFFFDD99C3}"/>
              </a:ext>
            </a:extLst>
          </p:cNvPr>
          <p:cNvSpPr>
            <a:spLocks noGrp="1"/>
          </p:cNvSpPr>
          <p:nvPr>
            <p:ph sz="half" idx="1"/>
          </p:nvPr>
        </p:nvSpPr>
        <p:spPr/>
        <p:txBody>
          <a:bodyPr vert="horz" lIns="91440" tIns="45720" rIns="91440" bIns="45720" rtlCol="0" anchor="t">
            <a:normAutofit fontScale="70000" lnSpcReduction="20000"/>
          </a:bodyPr>
          <a:lstStyle/>
          <a:p>
            <a:pPr marL="0" indent="0">
              <a:buNone/>
            </a:pPr>
            <a:r>
              <a:rPr lang="en" dirty="0">
                <a:ea typeface="+mn-lt"/>
                <a:cs typeface="+mn-lt"/>
              </a:rPr>
              <a:t>State Militias – men enlisted and served for a short period of time. Militiamen had to bring their own weapons and equipment.</a:t>
            </a:r>
            <a:endParaRPr lang="en-US" dirty="0">
              <a:ea typeface="+mn-lt"/>
              <a:cs typeface="+mn-lt"/>
            </a:endParaRPr>
          </a:p>
          <a:p>
            <a:pPr marL="0" indent="0">
              <a:buNone/>
            </a:pPr>
            <a:endParaRPr lang="en" dirty="0">
              <a:ea typeface="+mn-lt"/>
              <a:cs typeface="+mn-lt"/>
            </a:endParaRPr>
          </a:p>
          <a:p>
            <a:pPr marL="0" indent="0">
              <a:buNone/>
            </a:pPr>
            <a:r>
              <a:rPr lang="en" dirty="0">
                <a:ea typeface="+mn-lt"/>
                <a:cs typeface="+mn-lt"/>
              </a:rPr>
              <a:t>Continental Army – after 1776, some men joined General George Washington's army. They enlisted for 3 years or the duration of the war. These soldiers received monthly pay ($6.67 per month), uniforms, weapons, an enlistment bonus, and a parcel of land. </a:t>
            </a:r>
          </a:p>
          <a:p>
            <a:pPr marL="0" indent="0">
              <a:buNone/>
            </a:pPr>
            <a:endParaRPr lang="en" dirty="0">
              <a:ea typeface="+mn-lt"/>
              <a:cs typeface="+mn-lt"/>
            </a:endParaRPr>
          </a:p>
          <a:p>
            <a:pPr marL="0" indent="0">
              <a:buNone/>
            </a:pPr>
            <a:r>
              <a:rPr lang="en" dirty="0"/>
              <a:t>Most American soldiers during the Revolutionary War were between the ages of 16 and 60.</a:t>
            </a:r>
          </a:p>
          <a:p>
            <a:pPr marL="0" indent="0">
              <a:buNone/>
            </a:pPr>
            <a:endParaRPr lang="en" dirty="0"/>
          </a:p>
          <a:p>
            <a:pPr marL="0" indent="0">
              <a:buNone/>
            </a:pPr>
            <a:endParaRPr lang="en" dirty="0"/>
          </a:p>
          <a:p>
            <a:endParaRPr lang="en-US" dirty="0"/>
          </a:p>
        </p:txBody>
      </p:sp>
      <p:pic>
        <p:nvPicPr>
          <p:cNvPr id="5" name="Picture 5">
            <a:extLst>
              <a:ext uri="{FF2B5EF4-FFF2-40B4-BE49-F238E27FC236}">
                <a16:creationId xmlns:a16="http://schemas.microsoft.com/office/drawing/2014/main" id="{D9B8AC9A-DA36-446D-AAD9-1C2C826064E9}"/>
              </a:ext>
            </a:extLst>
          </p:cNvPr>
          <p:cNvPicPr>
            <a:picLocks noGrp="1" noChangeAspect="1"/>
          </p:cNvPicPr>
          <p:nvPr>
            <p:ph sz="half" idx="2"/>
          </p:nvPr>
        </p:nvPicPr>
        <p:blipFill>
          <a:blip r:embed="rId3"/>
          <a:stretch>
            <a:fillRect/>
          </a:stretch>
        </p:blipFill>
        <p:spPr>
          <a:xfrm>
            <a:off x="6228229" y="1866992"/>
            <a:ext cx="5663452" cy="3768164"/>
          </a:xfrm>
        </p:spPr>
      </p:pic>
    </p:spTree>
    <p:extLst>
      <p:ext uri="{BB962C8B-B14F-4D97-AF65-F5344CB8AC3E}">
        <p14:creationId xmlns:p14="http://schemas.microsoft.com/office/powerpoint/2010/main" val="2958567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9942-645F-47A6-A833-E3BA363E72BD}"/>
              </a:ext>
            </a:extLst>
          </p:cNvPr>
          <p:cNvSpPr>
            <a:spLocks noGrp="1"/>
          </p:cNvSpPr>
          <p:nvPr>
            <p:ph type="title"/>
          </p:nvPr>
        </p:nvSpPr>
        <p:spPr/>
        <p:txBody>
          <a:bodyPr/>
          <a:lstStyle/>
          <a:p>
            <a:r>
              <a:rPr lang="en-US" dirty="0"/>
              <a:t>Female Soldiers?</a:t>
            </a:r>
          </a:p>
        </p:txBody>
      </p:sp>
      <p:sp>
        <p:nvSpPr>
          <p:cNvPr id="3" name="Content Placeholder 2">
            <a:extLst>
              <a:ext uri="{FF2B5EF4-FFF2-40B4-BE49-F238E27FC236}">
                <a16:creationId xmlns:a16="http://schemas.microsoft.com/office/drawing/2014/main" id="{F9857420-2FF6-4B71-A6D7-7F25CBA4E1FB}"/>
              </a:ext>
            </a:extLst>
          </p:cNvPr>
          <p:cNvSpPr>
            <a:spLocks noGrp="1"/>
          </p:cNvSpPr>
          <p:nvPr>
            <p:ph sz="half" idx="1"/>
          </p:nvPr>
        </p:nvSpPr>
        <p:spPr/>
        <p:txBody>
          <a:bodyPr vert="horz" lIns="91440" tIns="45720" rIns="91440" bIns="45720" rtlCol="0" anchor="t">
            <a:normAutofit fontScale="92500" lnSpcReduction="20000"/>
          </a:bodyPr>
          <a:lstStyle/>
          <a:p>
            <a:pPr marL="0" indent="0">
              <a:buNone/>
            </a:pPr>
            <a:r>
              <a:rPr lang="en-US" dirty="0"/>
              <a:t>Girls and women were not supposed to enlist as soldiers in the Revolutionary War armies...but a few did.</a:t>
            </a:r>
          </a:p>
          <a:p>
            <a:pPr marL="0" indent="0">
              <a:buNone/>
            </a:pPr>
            <a:r>
              <a:rPr lang="en-US" dirty="0"/>
              <a:t>Deborah Sampson (pictured in female clothes) disguised herself in a uniform, enlisted, fought in numerous battles, was wounded, and eventually honorably discharged from military service. She called herself </a:t>
            </a:r>
            <a:r>
              <a:rPr lang="en-US" dirty="0">
                <a:ea typeface="+mn-lt"/>
                <a:cs typeface="+mn-lt"/>
              </a:rPr>
              <a:t>Robert Shurtleff while in the army and later received a pension.</a:t>
            </a:r>
          </a:p>
        </p:txBody>
      </p:sp>
      <p:pic>
        <p:nvPicPr>
          <p:cNvPr id="5" name="Picture 5" descr="A close-up of a coin&#10;&#10;Description automatically generated">
            <a:extLst>
              <a:ext uri="{FF2B5EF4-FFF2-40B4-BE49-F238E27FC236}">
                <a16:creationId xmlns:a16="http://schemas.microsoft.com/office/drawing/2014/main" id="{8BD206B5-9094-46A1-92FF-03272EECD38F}"/>
              </a:ext>
            </a:extLst>
          </p:cNvPr>
          <p:cNvPicPr>
            <a:picLocks noGrp="1" noChangeAspect="1"/>
          </p:cNvPicPr>
          <p:nvPr>
            <p:ph sz="half" idx="2"/>
          </p:nvPr>
        </p:nvPicPr>
        <p:blipFill>
          <a:blip r:embed="rId3"/>
          <a:stretch>
            <a:fillRect/>
          </a:stretch>
        </p:blipFill>
        <p:spPr>
          <a:xfrm>
            <a:off x="7045514" y="696736"/>
            <a:ext cx="4126419" cy="5459564"/>
          </a:xfrm>
        </p:spPr>
      </p:pic>
    </p:spTree>
    <p:extLst>
      <p:ext uri="{BB962C8B-B14F-4D97-AF65-F5344CB8AC3E}">
        <p14:creationId xmlns:p14="http://schemas.microsoft.com/office/powerpoint/2010/main" val="269891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0A65-9E97-4386-A531-EE2B3CB64AC7}"/>
              </a:ext>
            </a:extLst>
          </p:cNvPr>
          <p:cNvSpPr>
            <a:spLocks noGrp="1"/>
          </p:cNvSpPr>
          <p:nvPr>
            <p:ph type="title"/>
          </p:nvPr>
        </p:nvSpPr>
        <p:spPr/>
        <p:txBody>
          <a:bodyPr/>
          <a:lstStyle/>
          <a:p>
            <a:r>
              <a:rPr lang="en-US" dirty="0"/>
              <a:t>Native American Warriors</a:t>
            </a:r>
          </a:p>
        </p:txBody>
      </p:sp>
      <p:sp>
        <p:nvSpPr>
          <p:cNvPr id="3" name="Content Placeholder 2">
            <a:extLst>
              <a:ext uri="{FF2B5EF4-FFF2-40B4-BE49-F238E27FC236}">
                <a16:creationId xmlns:a16="http://schemas.microsoft.com/office/drawing/2014/main" id="{A1500E99-CDED-410F-8E14-E0DE7EE54A11}"/>
              </a:ext>
            </a:extLst>
          </p:cNvPr>
          <p:cNvSpPr>
            <a:spLocks noGrp="1"/>
          </p:cNvSpPr>
          <p:nvPr>
            <p:ph sz="half" idx="1"/>
          </p:nvPr>
        </p:nvSpPr>
        <p:spPr/>
        <p:txBody>
          <a:bodyPr vert="horz" lIns="91440" tIns="45720" rIns="91440" bIns="45720" rtlCol="0" anchor="t">
            <a:normAutofit/>
          </a:bodyPr>
          <a:lstStyle/>
          <a:p>
            <a:pPr marL="0" indent="0">
              <a:buNone/>
            </a:pPr>
            <a:r>
              <a:rPr lang="en-US" dirty="0"/>
              <a:t>In some regions, Native American tribes chose to take part in the Revolutionary War.</a:t>
            </a:r>
          </a:p>
          <a:p>
            <a:pPr marL="0" indent="0">
              <a:buNone/>
            </a:pPr>
            <a:r>
              <a:rPr lang="en-US" dirty="0"/>
              <a:t>Some joined the British while others sided with the Patriots.</a:t>
            </a:r>
          </a:p>
        </p:txBody>
      </p:sp>
      <p:pic>
        <p:nvPicPr>
          <p:cNvPr id="5" name="Picture 5">
            <a:extLst>
              <a:ext uri="{FF2B5EF4-FFF2-40B4-BE49-F238E27FC236}">
                <a16:creationId xmlns:a16="http://schemas.microsoft.com/office/drawing/2014/main" id="{95A00F1B-E40E-4F4D-AFD2-E6DC9AE11580}"/>
              </a:ext>
            </a:extLst>
          </p:cNvPr>
          <p:cNvPicPr>
            <a:picLocks noGrp="1" noChangeAspect="1"/>
          </p:cNvPicPr>
          <p:nvPr>
            <p:ph sz="half" idx="2"/>
          </p:nvPr>
        </p:nvPicPr>
        <p:blipFill>
          <a:blip r:embed="rId3"/>
          <a:stretch>
            <a:fillRect/>
          </a:stretch>
        </p:blipFill>
        <p:spPr>
          <a:xfrm>
            <a:off x="7330684" y="1611894"/>
            <a:ext cx="3198874" cy="4818999"/>
          </a:xfrm>
        </p:spPr>
      </p:pic>
    </p:spTree>
    <p:extLst>
      <p:ext uri="{BB962C8B-B14F-4D97-AF65-F5344CB8AC3E}">
        <p14:creationId xmlns:p14="http://schemas.microsoft.com/office/powerpoint/2010/main" val="126673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3A74-4D86-4FE2-8A6A-D673F5044726}"/>
              </a:ext>
            </a:extLst>
          </p:cNvPr>
          <p:cNvSpPr>
            <a:spLocks noGrp="1"/>
          </p:cNvSpPr>
          <p:nvPr>
            <p:ph type="title"/>
          </p:nvPr>
        </p:nvSpPr>
        <p:spPr/>
        <p:txBody>
          <a:bodyPr/>
          <a:lstStyle/>
          <a:p>
            <a:r>
              <a:rPr lang="en-US" dirty="0"/>
              <a:t>Marches</a:t>
            </a:r>
          </a:p>
        </p:txBody>
      </p:sp>
      <p:sp>
        <p:nvSpPr>
          <p:cNvPr id="3" name="Content Placeholder 2">
            <a:extLst>
              <a:ext uri="{FF2B5EF4-FFF2-40B4-BE49-F238E27FC236}">
                <a16:creationId xmlns:a16="http://schemas.microsoft.com/office/drawing/2014/main" id="{278AE660-FC75-4B6A-BA41-04ECDD876B86}"/>
              </a:ext>
            </a:extLst>
          </p:cNvPr>
          <p:cNvSpPr>
            <a:spLocks noGrp="1"/>
          </p:cNvSpPr>
          <p:nvPr>
            <p:ph sz="half" idx="1"/>
          </p:nvPr>
        </p:nvSpPr>
        <p:spPr/>
        <p:txBody>
          <a:bodyPr vert="horz" lIns="91440" tIns="45720" rIns="91440" bIns="45720" rtlCol="0" anchor="t">
            <a:normAutofit fontScale="92500" lnSpcReduction="10000"/>
          </a:bodyPr>
          <a:lstStyle/>
          <a:p>
            <a:r>
              <a:rPr lang="en-US" dirty="0"/>
              <a:t>Most Revolutionary War soldiers marched on foot from battle to battle or camp to camp.</a:t>
            </a:r>
          </a:p>
          <a:p>
            <a:r>
              <a:rPr lang="en-US" dirty="0"/>
              <a:t>On the march, they hoped their shoes and clothing did not wear out.</a:t>
            </a:r>
          </a:p>
          <a:p>
            <a:r>
              <a:rPr lang="en-US" dirty="0"/>
              <a:t>They had to carry their gun and other weapons. And their  personal items were carried in a knapsack.</a:t>
            </a:r>
          </a:p>
        </p:txBody>
      </p:sp>
      <p:pic>
        <p:nvPicPr>
          <p:cNvPr id="5" name="Picture 5">
            <a:extLst>
              <a:ext uri="{FF2B5EF4-FFF2-40B4-BE49-F238E27FC236}">
                <a16:creationId xmlns:a16="http://schemas.microsoft.com/office/drawing/2014/main" id="{05C7812D-ABAA-41F2-A47C-09946B127CD5}"/>
              </a:ext>
            </a:extLst>
          </p:cNvPr>
          <p:cNvPicPr>
            <a:picLocks noGrp="1" noChangeAspect="1"/>
          </p:cNvPicPr>
          <p:nvPr>
            <p:ph sz="half" idx="2"/>
          </p:nvPr>
        </p:nvPicPr>
        <p:blipFill>
          <a:blip r:embed="rId3"/>
          <a:stretch>
            <a:fillRect/>
          </a:stretch>
        </p:blipFill>
        <p:spPr>
          <a:xfrm>
            <a:off x="6763200" y="480921"/>
            <a:ext cx="4727981" cy="5901572"/>
          </a:xfrm>
        </p:spPr>
      </p:pic>
    </p:spTree>
    <p:extLst>
      <p:ext uri="{BB962C8B-B14F-4D97-AF65-F5344CB8AC3E}">
        <p14:creationId xmlns:p14="http://schemas.microsoft.com/office/powerpoint/2010/main" val="3559777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4FEC-F575-45A7-9B95-1CD618E2D7B3}"/>
              </a:ext>
            </a:extLst>
          </p:cNvPr>
          <p:cNvSpPr>
            <a:spLocks noGrp="1"/>
          </p:cNvSpPr>
          <p:nvPr>
            <p:ph type="title"/>
          </p:nvPr>
        </p:nvSpPr>
        <p:spPr/>
        <p:txBody>
          <a:bodyPr/>
          <a:lstStyle/>
          <a:p>
            <a:r>
              <a:rPr lang="en-US" dirty="0"/>
              <a:t>Camps</a:t>
            </a:r>
          </a:p>
        </p:txBody>
      </p:sp>
      <p:pic>
        <p:nvPicPr>
          <p:cNvPr id="5" name="Picture 5">
            <a:extLst>
              <a:ext uri="{FF2B5EF4-FFF2-40B4-BE49-F238E27FC236}">
                <a16:creationId xmlns:a16="http://schemas.microsoft.com/office/drawing/2014/main" id="{09D82E99-8D57-47CF-9C28-240EAB33BF81}"/>
              </a:ext>
            </a:extLst>
          </p:cNvPr>
          <p:cNvPicPr>
            <a:picLocks noGrp="1" noChangeAspect="1"/>
          </p:cNvPicPr>
          <p:nvPr>
            <p:ph sz="half" idx="1"/>
          </p:nvPr>
        </p:nvPicPr>
        <p:blipFill rotWithShape="1">
          <a:blip r:embed="rId3"/>
          <a:srcRect l="-216" t="48052" r="29806" b="649"/>
          <a:stretch/>
        </p:blipFill>
        <p:spPr>
          <a:xfrm>
            <a:off x="838200" y="2393669"/>
            <a:ext cx="4970680" cy="2410802"/>
          </a:xfrm>
        </p:spPr>
      </p:pic>
      <p:pic>
        <p:nvPicPr>
          <p:cNvPr id="7" name="Picture 7" descr="A picture containing outdoor, snow, building, pile&#10;&#10;Description automatically generated">
            <a:extLst>
              <a:ext uri="{FF2B5EF4-FFF2-40B4-BE49-F238E27FC236}">
                <a16:creationId xmlns:a16="http://schemas.microsoft.com/office/drawing/2014/main" id="{9E71EC6D-4508-4E13-8BFB-BCF033D2F4F2}"/>
              </a:ext>
            </a:extLst>
          </p:cNvPr>
          <p:cNvPicPr>
            <a:picLocks noGrp="1" noChangeAspect="1"/>
          </p:cNvPicPr>
          <p:nvPr>
            <p:ph sz="half" idx="2"/>
          </p:nvPr>
        </p:nvPicPr>
        <p:blipFill>
          <a:blip r:embed="rId4"/>
          <a:stretch>
            <a:fillRect/>
          </a:stretch>
        </p:blipFill>
        <p:spPr>
          <a:xfrm>
            <a:off x="6172200" y="2021715"/>
            <a:ext cx="5181600" cy="3458718"/>
          </a:xfrm>
        </p:spPr>
      </p:pic>
      <p:sp>
        <p:nvSpPr>
          <p:cNvPr id="6" name="TextBox 5">
            <a:extLst>
              <a:ext uri="{FF2B5EF4-FFF2-40B4-BE49-F238E27FC236}">
                <a16:creationId xmlns:a16="http://schemas.microsoft.com/office/drawing/2014/main" id="{3BFCEFD3-6915-4096-8446-D141CF28DC40}"/>
              </a:ext>
            </a:extLst>
          </p:cNvPr>
          <p:cNvSpPr txBox="1"/>
          <p:nvPr/>
        </p:nvSpPr>
        <p:spPr>
          <a:xfrm>
            <a:off x="779930" y="480284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Photograph by Buddy Secor</a:t>
            </a:r>
          </a:p>
        </p:txBody>
      </p:sp>
    </p:spTree>
    <p:extLst>
      <p:ext uri="{BB962C8B-B14F-4D97-AF65-F5344CB8AC3E}">
        <p14:creationId xmlns:p14="http://schemas.microsoft.com/office/powerpoint/2010/main" val="212347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C5C4-2855-46D9-9844-92ECDC673EEC}"/>
              </a:ext>
            </a:extLst>
          </p:cNvPr>
          <p:cNvSpPr>
            <a:spLocks noGrp="1"/>
          </p:cNvSpPr>
          <p:nvPr>
            <p:ph type="title"/>
          </p:nvPr>
        </p:nvSpPr>
        <p:spPr/>
        <p:txBody>
          <a:bodyPr/>
          <a:lstStyle/>
          <a:p>
            <a:r>
              <a:rPr lang="en-US" dirty="0"/>
              <a:t>Battles</a:t>
            </a:r>
          </a:p>
        </p:txBody>
      </p:sp>
      <p:sp>
        <p:nvSpPr>
          <p:cNvPr id="3" name="Content Placeholder 2">
            <a:extLst>
              <a:ext uri="{FF2B5EF4-FFF2-40B4-BE49-F238E27FC236}">
                <a16:creationId xmlns:a16="http://schemas.microsoft.com/office/drawing/2014/main" id="{715C5E57-7EC6-4EA0-9E89-8905112417D8}"/>
              </a:ext>
            </a:extLst>
          </p:cNvPr>
          <p:cNvSpPr>
            <a:spLocks noGrp="1"/>
          </p:cNvSpPr>
          <p:nvPr>
            <p:ph sz="half" idx="1"/>
          </p:nvPr>
        </p:nvSpPr>
        <p:spPr/>
        <p:txBody>
          <a:bodyPr vert="horz" lIns="91440" tIns="45720" rIns="91440" bIns="45720" rtlCol="0" anchor="t">
            <a:normAutofit fontScale="92500" lnSpcReduction="20000"/>
          </a:bodyPr>
          <a:lstStyle/>
          <a:p>
            <a:r>
              <a:rPr lang="en-US" dirty="0"/>
              <a:t>Lexington &amp; Concord (1775)</a:t>
            </a:r>
          </a:p>
          <a:p>
            <a:r>
              <a:rPr lang="en-US" dirty="0"/>
              <a:t>Bunker Hill (1775)</a:t>
            </a:r>
          </a:p>
          <a:p>
            <a:r>
              <a:rPr lang="en-US" dirty="0">
                <a:solidFill>
                  <a:srgbClr val="C00000"/>
                </a:solidFill>
              </a:rPr>
              <a:t>Long Island, New York (1776)</a:t>
            </a:r>
          </a:p>
          <a:p>
            <a:r>
              <a:rPr lang="en-US" dirty="0"/>
              <a:t>Trenton (1776)</a:t>
            </a:r>
          </a:p>
          <a:p>
            <a:r>
              <a:rPr lang="en-US" dirty="0"/>
              <a:t>Saratoga (1777)</a:t>
            </a:r>
          </a:p>
          <a:p>
            <a:r>
              <a:rPr lang="en-US" dirty="0">
                <a:solidFill>
                  <a:srgbClr val="C00000"/>
                </a:solidFill>
              </a:rPr>
              <a:t>Brandywine (1777)</a:t>
            </a:r>
          </a:p>
          <a:p>
            <a:r>
              <a:rPr lang="en-US" dirty="0">
                <a:solidFill>
                  <a:srgbClr val="C00000"/>
                </a:solidFill>
              </a:rPr>
              <a:t>Charleston (1780)</a:t>
            </a:r>
          </a:p>
          <a:p>
            <a:r>
              <a:rPr lang="en-US" dirty="0"/>
              <a:t>Camden (1780)</a:t>
            </a:r>
          </a:p>
          <a:p>
            <a:r>
              <a:rPr lang="en-US" dirty="0"/>
              <a:t>Yorktown (1781)</a:t>
            </a:r>
          </a:p>
        </p:txBody>
      </p:sp>
      <p:pic>
        <p:nvPicPr>
          <p:cNvPr id="5" name="Picture 5" descr="A picture containing outdoor, sky, horse&#10;&#10;Description automatically generated">
            <a:extLst>
              <a:ext uri="{FF2B5EF4-FFF2-40B4-BE49-F238E27FC236}">
                <a16:creationId xmlns:a16="http://schemas.microsoft.com/office/drawing/2014/main" id="{2A956872-F7D2-4F9E-BBDB-3C4E1AB5D113}"/>
              </a:ext>
            </a:extLst>
          </p:cNvPr>
          <p:cNvPicPr>
            <a:picLocks noGrp="1" noChangeAspect="1"/>
          </p:cNvPicPr>
          <p:nvPr>
            <p:ph sz="half" idx="2"/>
          </p:nvPr>
        </p:nvPicPr>
        <p:blipFill>
          <a:blip r:embed="rId3"/>
          <a:stretch>
            <a:fillRect/>
          </a:stretch>
        </p:blipFill>
        <p:spPr>
          <a:xfrm>
            <a:off x="6015318" y="1754934"/>
            <a:ext cx="6022040" cy="4003487"/>
          </a:xfrm>
        </p:spPr>
      </p:pic>
    </p:spTree>
    <p:extLst>
      <p:ext uri="{BB962C8B-B14F-4D97-AF65-F5344CB8AC3E}">
        <p14:creationId xmlns:p14="http://schemas.microsoft.com/office/powerpoint/2010/main" val="1366231405"/>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7" ma:contentTypeDescription="Create a new document." ma:contentTypeScope="" ma:versionID="b238b2d97ab9b7188f561ed58279032f">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21041e84f090813d2bd125ff8c3d2d2"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62a2ba3-4e85-4590-8cac-33237e5999cc">
      <UserInfo>
        <DisplayName>Kristopher White</DisplayName>
        <AccountId>38</AccountId>
        <AccountType/>
      </UserInfo>
    </SharedWithUsers>
    <MediaLengthInSeconds xmlns="99639bad-cfa9-4ce6-b936-580a309075cc" xsi:nil="true"/>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6CBE86-5F14-421F-8C44-41306A29B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CBA968-C448-4D3D-A23F-01F77552D550}">
  <ds:schemaRefs>
    <ds:schemaRef ds:uri="http://schemas.microsoft.com/office/2006/metadata/properties"/>
    <ds:schemaRef ds:uri="http://schemas.microsoft.com/office/infopath/2007/PartnerControls"/>
    <ds:schemaRef ds:uri="962a2ba3-4e85-4590-8cac-33237e5999cc"/>
    <ds:schemaRef ds:uri="99639bad-cfa9-4ce6-b936-580a309075cc"/>
  </ds:schemaRefs>
</ds:datastoreItem>
</file>

<file path=customXml/itemProps3.xml><?xml version="1.0" encoding="utf-8"?>
<ds:datastoreItem xmlns:ds="http://schemas.openxmlformats.org/officeDocument/2006/customXml" ds:itemID="{C3B8F5E6-AE1B-4049-8EDB-9D73697A40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2278</TotalTime>
  <Words>6</Words>
  <Application>Microsoft Office PowerPoint</Application>
  <PresentationFormat>Widescreen</PresentationFormat>
  <Paragraphs>3</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Revolutionary War  Soldiers</vt:lpstr>
      <vt:lpstr>The Revolutionary War</vt:lpstr>
      <vt:lpstr>ESSENTIAL QUESTION  What was it like to be a soldier  during the Revolutionary War? </vt:lpstr>
      <vt:lpstr>Recruiting Soldiers</vt:lpstr>
      <vt:lpstr>Female Soldiers?</vt:lpstr>
      <vt:lpstr>Native American Warriors</vt:lpstr>
      <vt:lpstr>Marches</vt:lpstr>
      <vt:lpstr>Camps</vt:lpstr>
      <vt:lpstr>Battles</vt:lpstr>
      <vt:lpstr>Prisoners of War</vt:lpstr>
      <vt:lpstr>Wounded Soldiers</vt:lpstr>
      <vt:lpstr>ESSENTIAL QUESTIONS  What did the soldiers need to survive in combat and on the march? What were the uses for each of these items?  </vt:lpstr>
      <vt:lpstr>American Uniform Jackets</vt:lpstr>
      <vt:lpstr>British Uniform Jackets</vt:lpstr>
      <vt:lpstr>European Uniform Jackets</vt:lpstr>
      <vt:lpstr>Breeches and Stockings</vt:lpstr>
      <vt:lpstr>Hats</vt:lpstr>
      <vt:lpstr>Shoes and Boots</vt:lpstr>
      <vt:lpstr>Haversack</vt:lpstr>
      <vt:lpstr>Weapons</vt:lpstr>
      <vt:lpstr>After the War</vt:lpstr>
      <vt:lpstr>Special 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Kristopher White</cp:lastModifiedBy>
  <cp:revision>1877</cp:revision>
  <dcterms:created xsi:type="dcterms:W3CDTF">2019-06-11T12:13:11Z</dcterms:created>
  <dcterms:modified xsi:type="dcterms:W3CDTF">2023-09-13T20:11:33Z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Order">
    <vt:r8>33023800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ies>
</file>