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6" r:id="rId5"/>
    <p:sldId id="937" r:id="rId6"/>
    <p:sldId id="938" r:id="rId7"/>
    <p:sldId id="922" r:id="rId8"/>
    <p:sldId id="927" r:id="rId9"/>
    <p:sldId id="928" r:id="rId10"/>
    <p:sldId id="926" r:id="rId11"/>
    <p:sldId id="929" r:id="rId12"/>
    <p:sldId id="930" r:id="rId13"/>
    <p:sldId id="924" r:id="rId14"/>
    <p:sldId id="931" r:id="rId15"/>
    <p:sldId id="932" r:id="rId16"/>
    <p:sldId id="933" r:id="rId17"/>
    <p:sldId id="934" r:id="rId18"/>
    <p:sldId id="935" r:id="rId19"/>
    <p:sldId id="936" r:id="rId20"/>
    <p:sldId id="939" r:id="rId21"/>
    <p:sldId id="942" r:id="rId22"/>
    <p:sldId id="943" r:id="rId23"/>
    <p:sldId id="941" r:id="rId24"/>
    <p:sldId id="945" r:id="rId25"/>
    <p:sldId id="946" r:id="rId26"/>
    <p:sldId id="947" r:id="rId27"/>
    <p:sldId id="948" r:id="rId28"/>
    <p:sldId id="9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FEF4A-5DAF-EA4F-85FA-CC31F3906E89}" v="3" dt="2022-03-02T19:39:35.125"/>
    <p1510:client id="{1B042743-75A1-6B8C-B735-0AA50E303D26}" v="55" dt="2023-06-14T13:05:27.387"/>
    <p1510:client id="{49CCF1BE-73FC-F30F-AAEA-D645F44B80D9}" v="3" dt="2021-12-16T16:56:48.304"/>
    <p1510:client id="{9261761A-A918-CDDC-2FF6-AA94F4A5BE0E}" v="15" dt="2022-02-07T19:32:22.756"/>
    <p1510:client id="{9B24AFC7-0FC0-5C50-FDFD-5D66F919C114}" v="159" dt="2022-01-18T18:06:57.941"/>
    <p1510:client id="{BDF53EE2-0D23-0F23-D104-C5DFC49BAA4F}" v="304" dt="2021-12-14T21:46:07.035"/>
    <p1510:client id="{CC493632-E0A6-BFA4-2F40-71057768168E}" v="375" dt="2022-01-14T22:03:22.129"/>
    <p1510:client id="{FB649277-3F71-4BE7-6DCA-CCC30DE582A2}" v="1095" dt="2021-12-15T22:39:29.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4048" autoAdjust="0"/>
  </p:normalViewPr>
  <p:slideViewPr>
    <p:cSldViewPr snapToGrid="0">
      <p:cViewPr varScale="1">
        <p:scale>
          <a:sx n="68" d="100"/>
          <a:sy n="68" d="100"/>
        </p:scale>
        <p:origin x="547" y="7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battlefields.org/learn/biographies/marquis-de-lafayette" TargetMode="External"/><Relationship Id="rId3" Type="http://schemas.openxmlformats.org/officeDocument/2006/relationships/hyperlink" Target="https://www.battlefields.org/learn/biographies/alexander-hamilton" TargetMode="External"/><Relationship Id="rId7" Type="http://schemas.openxmlformats.org/officeDocument/2006/relationships/hyperlink" Target="https://www.battlefields.org/learn/biographies/phillis-wheatley"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attlefields.org/learn/biographies/betsy-ross" TargetMode="External"/><Relationship Id="rId5" Type="http://schemas.openxmlformats.org/officeDocument/2006/relationships/hyperlink" Target="https://www.battlefields.org/learn/biographies/george-washington" TargetMode="External"/><Relationship Id="rId4" Type="http://schemas.openxmlformats.org/officeDocument/2006/relationships/hyperlink" Target="https://www.battlefields.org/learn/biographies/thomas-jefferson" TargetMode="External"/><Relationship Id="rId9" Type="http://schemas.openxmlformats.org/officeDocument/2006/relationships/hyperlink" Target="https://www.battlefields.org/learn/biographies/benjamin-franklin"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attlefields.org/learn/revolutionary-war/battles/yorktow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This slide offers a quick overview to the Revolutionary War to give some context to today music lesson.</a:t>
            </a:r>
          </a:p>
          <a:p>
            <a:endParaRPr lang="en-US" dirty="0">
              <a:cs typeface="Calibri"/>
            </a:endParaRPr>
          </a:p>
          <a:p>
            <a:r>
              <a:rPr lang="en-US" dirty="0">
                <a:cs typeface="Calibri"/>
              </a:rPr>
              <a:t>The Revolutionay War started on April 19, 1775 with the Battles of Lexington and Concord in Massachusetts. The Siege of Yorktown in Virginia in 1781 was a major defeat for the British and led to the Treaty of Paris which officially ended the war in 1783.</a:t>
            </a:r>
          </a:p>
          <a:p>
            <a:endParaRPr lang="en-US" dirty="0">
              <a:cs typeface="Calibri"/>
            </a:endParaRPr>
          </a:p>
          <a:p>
            <a:r>
              <a:rPr lang="en-US" dirty="0">
                <a:cs typeface="Calibri"/>
              </a:rPr>
              <a:t>Prior to the Revolutionary War, 13 American colonies belonged to Britian. INSERT LINK TO 13 COLONIES ARTICLE THAT IS WAITING TO BE PUBLISHED. Taxation without representation in the British Parliament was one of the many causes of conflict between the colonies and the Britian. After various appeals and attempts at reconciliation without success, and the American colonies united and rebelled, seeking liberty.</a:t>
            </a:r>
          </a:p>
          <a:p>
            <a:endParaRPr lang="en-US" dirty="0">
              <a:cs typeface="Calibri"/>
            </a:endParaRPr>
          </a:p>
          <a:p>
            <a:r>
              <a:rPr lang="en-US" dirty="0">
                <a:cs typeface="Calibri"/>
              </a:rPr>
              <a:t>At the end of the Revolutionary War, the American colonies won their independence from Britian and became the first 13 states of the United States. The Declaration of Independence backed with the American victory led to the formation of the United States of America.</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64807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Video clip is audio from Colonial Williamsburg</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62663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296744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Video clip is audio from Colonial Williamsburg</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51763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Video clip is audio from Colonial Williamsburg</a:t>
            </a:r>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348139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cs typeface="Calibri"/>
              </a:rPr>
              <a:t>After the discussion, use the #2 and #3 Handouts</a:t>
            </a:r>
            <a:endParaRPr lang="en-US" i="1"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45756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Musicians were usually young boys or older men who were not strong enough to handle the heavy muskets. </a:t>
            </a:r>
          </a:p>
          <a:p>
            <a:pPr>
              <a:defRPr/>
            </a:pPr>
            <a:r>
              <a:rPr lang="en-US" dirty="0">
                <a:cs typeface="Calibri"/>
              </a:rPr>
              <a:t>Many times, young boys went with their fathers or older brothers to the military camps and became musicians. </a:t>
            </a:r>
          </a:p>
          <a:p>
            <a:pPr>
              <a:defRPr/>
            </a:pPr>
            <a:r>
              <a:rPr lang="en-US" dirty="0">
                <a:cs typeface="Calibri"/>
              </a:rPr>
              <a:t>Whatever their age, the musicians had a lot of courage and skill to perform the officer's commands under fire on the battlefields or the endurance to make the long marches.</a:t>
            </a:r>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356403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cs typeface="Calibri"/>
              </a:rPr>
              <a:t>Since we don't have photographs from the American Revolution, well-researched art can help us have an idea of what scenes may have looked like. (Painting by </a:t>
            </a:r>
            <a:r>
              <a:rPr lang="en-US" i="1" dirty="0"/>
              <a:t>Don Troiani)</a:t>
            </a:r>
            <a:endParaRPr lang="en-US" i="1" dirty="0">
              <a:cs typeface="Calibri" panose="020F0502020204030204"/>
            </a:endParaRPr>
          </a:p>
          <a:p>
            <a:pPr>
              <a:defRPr/>
            </a:pPr>
            <a:endParaRPr lang="en-US" i="1" dirty="0">
              <a:cs typeface="Calibri" panose="020F0502020204030204"/>
            </a:endParaRPr>
          </a:p>
          <a:p>
            <a:pPr>
              <a:defRPr/>
            </a:pPr>
            <a:r>
              <a:rPr lang="en-US" dirty="0">
                <a:cs typeface="Calibri" panose="020F0502020204030204"/>
              </a:rPr>
              <a:t>Here, Minutemen have assembled to oppose the British. Notice the young drummer at the left. Do you think his father or brother might be shouldering a musket elsewhere in the painting?</a:t>
            </a:r>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135513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cs typeface="Calibri"/>
              </a:rPr>
              <a:t>Since we don't have photographs from the American Revolution, well-researched art can help us have an idea of what scenes may have looked like. (Painting by </a:t>
            </a:r>
            <a:r>
              <a:rPr lang="en-US" i="1" dirty="0"/>
              <a:t>Don Troiani)</a:t>
            </a:r>
            <a:endParaRPr lang="en-US" i="1" dirty="0">
              <a:cs typeface="Calibri" panose="020F0502020204030204"/>
            </a:endParaRPr>
          </a:p>
          <a:p>
            <a:pPr>
              <a:defRPr/>
            </a:pPr>
            <a:endParaRPr lang="en-US" i="1" dirty="0">
              <a:cs typeface="Calibri" panose="020F0502020204030204"/>
            </a:endParaRPr>
          </a:p>
          <a:p>
            <a:pPr>
              <a:defRPr/>
            </a:pPr>
            <a:r>
              <a:rPr lang="en-US" dirty="0">
                <a:cs typeface="Calibri" panose="020F0502020204030204"/>
              </a:rPr>
              <a:t>Here, at the Battle of Trenton, the Hessian commander (German troops hired to fight for the British) has been wounded. Toward the left of the painting stands a Hessian drummer. What musical order do you think he might be preparing to play? The Hessians retreated at this point, eventually leading to the American victory at Trenton.</a:t>
            </a:r>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01267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cs typeface="Calibri"/>
              </a:rPr>
              <a:t>Since we don't have photographs from the American Revolution, well-researched art can help us have an idea of what scenes may have looked like. (Painting by </a:t>
            </a:r>
            <a:r>
              <a:rPr lang="en-US" i="1" dirty="0"/>
              <a:t>Don Troiani)</a:t>
            </a:r>
            <a:endParaRPr lang="en-US" i="1" dirty="0">
              <a:cs typeface="Calibri" panose="020F0502020204030204"/>
            </a:endParaRPr>
          </a:p>
          <a:p>
            <a:pPr>
              <a:defRPr/>
            </a:pPr>
            <a:endParaRPr lang="en-US" i="1" dirty="0">
              <a:cs typeface="Calibri" panose="020F0502020204030204"/>
            </a:endParaRPr>
          </a:p>
          <a:p>
            <a:pPr>
              <a:defRPr/>
            </a:pPr>
            <a:r>
              <a:rPr lang="en-US" dirty="0">
                <a:cs typeface="Calibri" panose="020F0502020204030204"/>
              </a:rPr>
              <a:t>Here, George Washington orders an advance. Point out the drummer on the left. What might he be playing at this moment?</a:t>
            </a:r>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137900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time to explore the musical items in the Traveling Trunk. We can't send a drum, but there's a good image on this slide and the wooden drumsticks are with the Trunk.</a:t>
            </a:r>
          </a:p>
          <a:p>
            <a:endParaRPr lang="en-US" dirty="0">
              <a:cs typeface="Calibri"/>
            </a:endParaRPr>
          </a:p>
          <a:p>
            <a:r>
              <a:rPr lang="en-US" dirty="0">
                <a:cs typeface="Calibri"/>
              </a:rPr>
              <a:t>You can end the lesson here and use the #2 and #3 Handouts. If time and interest permits, there are two extra slides with more music to explore!</a:t>
            </a:r>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132761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This slide helps students recognize some of the people of the Revolutionary War era, including a few they might already recognize. Emphasize that these people would have heard the types of music that we are exploring in today's lesson. </a:t>
            </a:r>
          </a:p>
          <a:p>
            <a:endParaRPr lang="en-US" dirty="0">
              <a:cs typeface="Calibri"/>
            </a:endParaRPr>
          </a:p>
          <a:p>
            <a:r>
              <a:rPr lang="en-US" b="1" dirty="0">
                <a:cs typeface="Calibri"/>
              </a:rPr>
              <a:t>Alexander Hamilton</a:t>
            </a:r>
            <a:r>
              <a:rPr lang="en-US" dirty="0">
                <a:cs typeface="Calibri"/>
              </a:rPr>
              <a:t> -  A young officer during the Revolutionary War and one of Washington's </a:t>
            </a:r>
            <a:r>
              <a:rPr lang="en-US" dirty="0" err="1">
                <a:cs typeface="Calibri"/>
              </a:rPr>
              <a:t>miltiary</a:t>
            </a:r>
            <a:r>
              <a:rPr lang="en-US" dirty="0">
                <a:cs typeface="Calibri"/>
              </a:rPr>
              <a:t> aide-de-camps; he was later instrumental in supporting the U.S. Constitution and establishing the U.S. Treasury. </a:t>
            </a:r>
            <a:r>
              <a:rPr lang="en-US" dirty="0">
                <a:hlinkClick r:id="rId3"/>
              </a:rPr>
              <a:t>https://www.battlefields.org/learn/biographies/alexander-hamilton</a:t>
            </a:r>
            <a:endParaRPr lang="en-US" dirty="0">
              <a:cs typeface="Calibri"/>
              <a:hlinkClick r:id="rId3"/>
            </a:endParaRPr>
          </a:p>
          <a:p>
            <a:r>
              <a:rPr lang="en-US" b="1" dirty="0">
                <a:cs typeface="Calibri"/>
              </a:rPr>
              <a:t>Thomas Jefferson</a:t>
            </a:r>
            <a:r>
              <a:rPr lang="en-US" dirty="0">
                <a:cs typeface="Calibri"/>
              </a:rPr>
              <a:t> – Helped to write the Declaration of Independence and was influential in Virginia during the Revolutionary War; he later became the 3rd President of the United States. </a:t>
            </a:r>
            <a:r>
              <a:rPr lang="en-US" dirty="0">
                <a:hlinkClick r:id="rId4"/>
              </a:rPr>
              <a:t>https://www.battlefields.org/learn/biographies/thomas-jefferson</a:t>
            </a:r>
            <a:endParaRPr lang="en-US" dirty="0">
              <a:cs typeface="Calibri"/>
            </a:endParaRPr>
          </a:p>
          <a:p>
            <a:r>
              <a:rPr lang="en-US" b="1" dirty="0">
                <a:cs typeface="Calibri"/>
              </a:rPr>
              <a:t>George Washington</a:t>
            </a:r>
            <a:r>
              <a:rPr lang="en-US" dirty="0">
                <a:cs typeface="Calibri"/>
              </a:rPr>
              <a:t> – Commander of the Continental Army during the Revolutionary War; later, he became the 1st President of the United States </a:t>
            </a:r>
            <a:r>
              <a:rPr lang="en-US" dirty="0">
                <a:hlinkClick r:id="rId5"/>
              </a:rPr>
              <a:t>https://www.battlefields.org/learn/biographies/george-washington</a:t>
            </a:r>
            <a:endParaRPr lang="en-US" dirty="0">
              <a:cs typeface="Calibri"/>
            </a:endParaRPr>
          </a:p>
          <a:p>
            <a:r>
              <a:rPr lang="en-US" b="1" dirty="0">
                <a:cs typeface="Calibri"/>
              </a:rPr>
              <a:t>Betsy Ross</a:t>
            </a:r>
            <a:r>
              <a:rPr lang="en-US" dirty="0">
                <a:cs typeface="Calibri"/>
              </a:rPr>
              <a:t> – A Philadelphia seamstress credited with sewing the first commissioned flag for the Continental Army </a:t>
            </a:r>
            <a:r>
              <a:rPr lang="en-US" dirty="0">
                <a:hlinkClick r:id="rId6"/>
              </a:rPr>
              <a:t>https://www.battlefields.org/learn/biographies/betsy-ross</a:t>
            </a:r>
            <a:endParaRPr lang="en-US" dirty="0">
              <a:cs typeface="Calibri"/>
            </a:endParaRPr>
          </a:p>
          <a:p>
            <a:r>
              <a:rPr lang="en-US" b="1" dirty="0">
                <a:cs typeface="Calibri"/>
              </a:rPr>
              <a:t>Phillis Wheatley</a:t>
            </a:r>
            <a:r>
              <a:rPr lang="en-US" dirty="0">
                <a:cs typeface="Calibri"/>
              </a:rPr>
              <a:t> – An enslaved and later freedwoman in Boston who wrote poetry during the Revolutionary War, including a poem that she sent to George Washington </a:t>
            </a:r>
            <a:r>
              <a:rPr lang="en-US" dirty="0">
                <a:hlinkClick r:id="rId7"/>
              </a:rPr>
              <a:t>https://www.battlefields.org/learn/biographies/phillis-wheatley</a:t>
            </a:r>
            <a:endParaRPr lang="en-US" dirty="0">
              <a:cs typeface="Calibri"/>
            </a:endParaRPr>
          </a:p>
          <a:p>
            <a:r>
              <a:rPr lang="en-US" b="1" dirty="0">
                <a:cs typeface="Calibri"/>
              </a:rPr>
              <a:t>Marquis de Lafayette</a:t>
            </a:r>
            <a:r>
              <a:rPr lang="en-US" dirty="0">
                <a:cs typeface="Calibri"/>
              </a:rPr>
              <a:t> – A young, French nobleman who volunteered with the Americans and became a major general in the Continental Army </a:t>
            </a:r>
            <a:r>
              <a:rPr lang="en-US" dirty="0">
                <a:hlinkClick r:id="rId8"/>
              </a:rPr>
              <a:t>https://www.battlefields.org/learn/biographies/marquis-de-lafayette</a:t>
            </a:r>
            <a:endParaRPr lang="en-US" dirty="0">
              <a:cs typeface="Calibri"/>
            </a:endParaRPr>
          </a:p>
          <a:p>
            <a:r>
              <a:rPr lang="en-US" b="1" dirty="0">
                <a:cs typeface="Calibri"/>
              </a:rPr>
              <a:t>Benjamin Franklin</a:t>
            </a:r>
            <a:r>
              <a:rPr lang="en-US" dirty="0">
                <a:cs typeface="Calibri"/>
              </a:rPr>
              <a:t> – An American business and diplomat who served as ambassador to France during the Revolutionary War, helping to bring France into the war on the American side. </a:t>
            </a:r>
            <a:r>
              <a:rPr lang="en-US" dirty="0">
                <a:hlinkClick r:id="rId9"/>
              </a:rPr>
              <a:t>https://www.battlefields.org/learn/biographies/benjamin-franklin</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337773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Video clip is audio from Colonial Williamsburg</a:t>
            </a:r>
          </a:p>
          <a:p>
            <a:endParaRPr lang="en-US" i="1" dirty="0">
              <a:cs typeface="Calibri"/>
            </a:endParaRPr>
          </a:p>
          <a:p>
            <a:r>
              <a:rPr lang="en-US" dirty="0">
                <a:cs typeface="Calibri"/>
              </a:rPr>
              <a:t>For more information about Yorktown and the surrender, please visit: </a:t>
            </a:r>
            <a:r>
              <a:rPr lang="en-US" dirty="0">
                <a:hlinkClick r:id="rId3"/>
              </a:rPr>
              <a:t>https://www.battlefields.org/learn/revolutionary-war/battles/yorktown</a:t>
            </a:r>
            <a:endParaRPr lang="en-US" i="1"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96047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Video clip is audio from Colonial Williamsburg; there is a brief introduction and the music begins at the 18 second mark.</a:t>
            </a:r>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237688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63557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Information on this page corresponds with Handout #1 and the Handout #1 Answer Key</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94885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Information on this page corresponds with Handout #1 and the Handout #1 Answer Key</a:t>
            </a:r>
          </a:p>
          <a:p>
            <a:endParaRPr lang="en-US" dirty="0">
              <a:cs typeface="Calibri"/>
            </a:endParaRPr>
          </a:p>
          <a:p>
            <a:r>
              <a:rPr lang="en-US" dirty="0">
                <a:cs typeface="Calibri"/>
              </a:rPr>
              <a:t>Drum Artifact photo is from the Museum of the American Revolution.</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54454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Video clip is audio from Colonial Williamsburg</a:t>
            </a: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58201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Video clip is audio from Colonial Williamsburg</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72710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34276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Video clip is audio from Colonial Williamsburg</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472034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ZOFdDJ9Nqdg?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lmWkepHGTOo?feature=oembed"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rcW8pIzCG4k?feature=oembed"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78y9PD57eZI?feature=oembed"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ideo" Target="https://www.youtube.com/embed/PJtcwcCc07w?feature=oembed" TargetMode="Externa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NrDYkEu245Q?feature=oembed" TargetMode="Externa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IWvN0Beh7G4?feature=oembed"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tFca97CeL7g?feature=oembed"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https://www.youtube.com/embed/YT0gFs2BPn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Revolutionary War Music</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838200" y="281043"/>
            <a:ext cx="10515600" cy="885704"/>
          </a:xfrm>
        </p:spPr>
        <p:txBody>
          <a:bodyPr>
            <a:normAutofit/>
          </a:bodyPr>
          <a:lstStyle/>
          <a:p>
            <a:pPr algn="ctr"/>
            <a:r>
              <a:rPr lang="en-US" sz="4000" dirty="0"/>
              <a:t>Military Purpose</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651641" y="1111469"/>
            <a:ext cx="10702159" cy="4635062"/>
          </a:xfrm>
        </p:spPr>
        <p:txBody>
          <a:bodyPr vert="horz" lIns="91440" tIns="45720" rIns="91440" bIns="45720" rtlCol="0" anchor="t">
            <a:normAutofit/>
          </a:bodyPr>
          <a:lstStyle/>
          <a:p>
            <a:r>
              <a:rPr lang="en" b="0" dirty="0">
                <a:ea typeface="+mn-lt"/>
                <a:cs typeface="+mn-lt"/>
              </a:rPr>
              <a:t>Fife and drum corps helped officers communicate to their soldiers.</a:t>
            </a:r>
          </a:p>
          <a:p>
            <a:r>
              <a:rPr lang="en" b="0" dirty="0">
                <a:ea typeface="+mn-lt"/>
                <a:cs typeface="+mn-lt"/>
              </a:rPr>
              <a:t>These instruments helped commanders pass their orders to the soldiers.</a:t>
            </a:r>
            <a:endParaRPr lang="en-US" b="0" dirty="0">
              <a:ea typeface="+mn-lt"/>
              <a:cs typeface="+mn-lt"/>
            </a:endParaRPr>
          </a:p>
          <a:p>
            <a:pPr marL="0" indent="0">
              <a:buNone/>
            </a:pPr>
            <a:endParaRPr lang="en" b="0" dirty="0">
              <a:ea typeface="+mn-lt"/>
              <a:cs typeface="+mn-lt"/>
            </a:endParaRPr>
          </a:p>
          <a:p>
            <a:pPr marL="0" indent="0" algn="ctr">
              <a:buNone/>
            </a:pPr>
            <a:r>
              <a:rPr lang="en" b="0" i="1" dirty="0">
                <a:solidFill>
                  <a:schemeClr val="accent1"/>
                </a:solidFill>
                <a:ea typeface="+mn-lt"/>
                <a:cs typeface="+mn-lt"/>
              </a:rPr>
              <a:t>There were two other main uses of the fife and drum corps. </a:t>
            </a:r>
            <a:endParaRPr lang="en-US" b="0" i="1" dirty="0">
              <a:solidFill>
                <a:schemeClr val="accent1"/>
              </a:solidFill>
              <a:ea typeface="+mn-lt"/>
              <a:cs typeface="+mn-lt"/>
            </a:endParaRPr>
          </a:p>
          <a:p>
            <a:pPr marL="0" indent="0" algn="ctr">
              <a:buNone/>
            </a:pPr>
            <a:r>
              <a:rPr lang="en" b="0" i="1" dirty="0">
                <a:solidFill>
                  <a:schemeClr val="accent1"/>
                </a:solidFill>
                <a:ea typeface="+mn-lt"/>
                <a:cs typeface="+mn-lt"/>
              </a:rPr>
              <a:t>Can you guess as you listen to the next songs?</a:t>
            </a:r>
            <a:endParaRPr lang="en-US" b="0" i="1">
              <a:solidFill>
                <a:schemeClr val="accent1"/>
              </a:solidFill>
              <a:ea typeface="+mn-lt"/>
              <a:cs typeface="+mn-lt"/>
            </a:endParaRPr>
          </a:p>
        </p:txBody>
      </p:sp>
    </p:spTree>
    <p:extLst>
      <p:ext uri="{BB962C8B-B14F-4D97-AF65-F5344CB8AC3E}">
        <p14:creationId xmlns:p14="http://schemas.microsoft.com/office/powerpoint/2010/main" val="413462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a:bodyPr>
          <a:lstStyle/>
          <a:p>
            <a:pPr marL="0" indent="0">
              <a:buNone/>
            </a:pPr>
            <a:r>
              <a:rPr lang="en-US" dirty="0"/>
              <a:t>This tune is called "Rhode Island March."  </a:t>
            </a:r>
          </a:p>
        </p:txBody>
      </p:sp>
      <p:pic>
        <p:nvPicPr>
          <p:cNvPr id="5" name="Online Media 4" title="Rhode Island Regiment March">
            <a:hlinkClick r:id="" action="ppaction://media"/>
            <a:extLst>
              <a:ext uri="{FF2B5EF4-FFF2-40B4-BE49-F238E27FC236}">
                <a16:creationId xmlns:a16="http://schemas.microsoft.com/office/drawing/2014/main" id="{816D4FDE-2C5D-4FD0-AFAF-23B2D6EAA1FF}"/>
              </a:ext>
            </a:extLst>
          </p:cNvPr>
          <p:cNvPicPr>
            <a:picLocks noGrp="1" noRot="1" noChangeAspect="1"/>
          </p:cNvPicPr>
          <p:nvPr>
            <p:ph sz="half" idx="2"/>
            <a:videoFile r:link="rId1"/>
          </p:nvPr>
        </p:nvPicPr>
        <p:blipFill>
          <a:blip r:embed="rId4"/>
          <a:stretch>
            <a:fillRect/>
          </a:stretch>
        </p:blipFill>
        <p:spPr>
          <a:xfrm>
            <a:off x="6341198" y="1916049"/>
            <a:ext cx="4572000" cy="3429000"/>
          </a:xfrm>
        </p:spPr>
      </p:pic>
    </p:spTree>
    <p:extLst>
      <p:ext uri="{BB962C8B-B14F-4D97-AF65-F5344CB8AC3E}">
        <p14:creationId xmlns:p14="http://schemas.microsoft.com/office/powerpoint/2010/main" val="201849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dirty="0"/>
              <a:t>This tune is called "The Hessian Dragoons March."</a:t>
            </a:r>
          </a:p>
          <a:p>
            <a:pPr marL="0" indent="0">
              <a:buNone/>
            </a:pPr>
            <a:endParaRPr lang="en-US" dirty="0"/>
          </a:p>
          <a:p>
            <a:pPr marL="0" indent="0">
              <a:buNone/>
            </a:pPr>
            <a:r>
              <a:rPr lang="en-US" dirty="0"/>
              <a:t>Hessians were German soldiers fighting with the British during the Revolutionary War.</a:t>
            </a:r>
          </a:p>
          <a:p>
            <a:pPr marL="0" indent="0">
              <a:buNone/>
            </a:pPr>
            <a:endParaRPr lang="en-US" dirty="0"/>
          </a:p>
          <a:p>
            <a:pPr marL="0" indent="0">
              <a:buNone/>
            </a:pPr>
            <a:r>
              <a:rPr lang="en-US" dirty="0"/>
              <a:t>Dragoons were cavalrymen (horse soldiers).  </a:t>
            </a:r>
          </a:p>
        </p:txBody>
      </p:sp>
      <p:pic>
        <p:nvPicPr>
          <p:cNvPr id="5" name="Online Media 4" title="The Hessian Dragoons March">
            <a:hlinkClick r:id="" action="ppaction://media"/>
            <a:extLst>
              <a:ext uri="{FF2B5EF4-FFF2-40B4-BE49-F238E27FC236}">
                <a16:creationId xmlns:a16="http://schemas.microsoft.com/office/drawing/2014/main" id="{359DA493-82FD-418B-A240-CF426F043A58}"/>
              </a:ext>
            </a:extLst>
          </p:cNvPr>
          <p:cNvPicPr>
            <a:picLocks noGrp="1" noRot="1" noChangeAspect="1"/>
          </p:cNvPicPr>
          <p:nvPr>
            <p:ph sz="half" idx="2"/>
            <a:videoFile r:link="rId1"/>
          </p:nvPr>
        </p:nvPicPr>
        <p:blipFill>
          <a:blip r:embed="rId4"/>
          <a:stretch>
            <a:fillRect/>
          </a:stretch>
        </p:blipFill>
        <p:spPr>
          <a:xfrm>
            <a:off x="6477000" y="2036762"/>
            <a:ext cx="4572000" cy="3429000"/>
          </a:xfrm>
        </p:spPr>
      </p:pic>
    </p:spTree>
    <p:extLst>
      <p:ext uri="{BB962C8B-B14F-4D97-AF65-F5344CB8AC3E}">
        <p14:creationId xmlns:p14="http://schemas.microsoft.com/office/powerpoint/2010/main" val="234962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838200" y="281043"/>
            <a:ext cx="10515600" cy="885704"/>
          </a:xfrm>
        </p:spPr>
        <p:txBody>
          <a:bodyPr>
            <a:normAutofit/>
          </a:bodyPr>
          <a:lstStyle/>
          <a:p>
            <a:pPr algn="ctr"/>
            <a:r>
              <a:rPr lang="en-US" sz="4000" dirty="0"/>
              <a:t>Military Purpose</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651641" y="1111469"/>
            <a:ext cx="10702159" cy="4635062"/>
          </a:xfrm>
        </p:spPr>
        <p:txBody>
          <a:bodyPr vert="horz" lIns="91440" tIns="45720" rIns="91440" bIns="45720" rtlCol="0" anchor="t">
            <a:normAutofit/>
          </a:bodyPr>
          <a:lstStyle/>
          <a:p>
            <a:r>
              <a:rPr lang="en" b="0" dirty="0">
                <a:ea typeface="+mn-lt"/>
                <a:cs typeface="+mn-lt"/>
              </a:rPr>
              <a:t>Fife and drum corps played marches to help the soldiers keep "in step" as they moved together along a road or into battle.</a:t>
            </a:r>
            <a:endParaRPr lang="en" b="0" dirty="0"/>
          </a:p>
          <a:p>
            <a:pPr marL="0" indent="0">
              <a:buNone/>
            </a:pPr>
            <a:endParaRPr lang="en" b="0" dirty="0">
              <a:ea typeface="+mn-lt"/>
              <a:cs typeface="+mn-lt"/>
            </a:endParaRPr>
          </a:p>
          <a:p>
            <a:pPr marL="0" indent="0" algn="ctr">
              <a:buNone/>
            </a:pPr>
            <a:r>
              <a:rPr lang="en" b="0" i="1" dirty="0">
                <a:solidFill>
                  <a:schemeClr val="accent1"/>
                </a:solidFill>
                <a:ea typeface="+mn-lt"/>
                <a:cs typeface="+mn-lt"/>
              </a:rPr>
              <a:t>There was one other main use of the fife and drum corps. </a:t>
            </a:r>
            <a:endParaRPr lang="en-US" b="0" i="1" dirty="0">
              <a:solidFill>
                <a:schemeClr val="accent1"/>
              </a:solidFill>
              <a:ea typeface="+mn-lt"/>
              <a:cs typeface="+mn-lt"/>
            </a:endParaRPr>
          </a:p>
          <a:p>
            <a:pPr marL="0" indent="0" algn="ctr">
              <a:buNone/>
            </a:pPr>
            <a:r>
              <a:rPr lang="en" b="0" i="1" dirty="0">
                <a:solidFill>
                  <a:schemeClr val="accent1"/>
                </a:solidFill>
                <a:ea typeface="+mn-lt"/>
                <a:cs typeface="+mn-lt"/>
              </a:rPr>
              <a:t>Can you guess as you listen to the next songs?</a:t>
            </a:r>
            <a:endParaRPr lang="en-US" b="0" i="1">
              <a:solidFill>
                <a:schemeClr val="accent1"/>
              </a:solidFill>
              <a:ea typeface="+mn-lt"/>
              <a:cs typeface="+mn-lt"/>
            </a:endParaRPr>
          </a:p>
        </p:txBody>
      </p:sp>
    </p:spTree>
    <p:extLst>
      <p:ext uri="{BB962C8B-B14F-4D97-AF65-F5344CB8AC3E}">
        <p14:creationId xmlns:p14="http://schemas.microsoft.com/office/powerpoint/2010/main" val="170191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dirty="0"/>
              <a:t>The British called this tune "God Save the King."</a:t>
            </a:r>
          </a:p>
          <a:p>
            <a:pPr marL="0" indent="0">
              <a:buNone/>
            </a:pPr>
            <a:endParaRPr lang="en-US" dirty="0"/>
          </a:p>
          <a:p>
            <a:pPr marL="0" indent="0">
              <a:buNone/>
            </a:pPr>
            <a:r>
              <a:rPr lang="en-US" dirty="0"/>
              <a:t>Americans called it "God Save Great Washington."</a:t>
            </a:r>
          </a:p>
          <a:p>
            <a:pPr marL="0" indent="0">
              <a:buNone/>
            </a:pPr>
            <a:endParaRPr lang="en-US" dirty="0"/>
          </a:p>
          <a:p>
            <a:pPr marL="0" indent="0">
              <a:buNone/>
            </a:pPr>
            <a:r>
              <a:rPr lang="en-US" dirty="0"/>
              <a:t>Today, you might recognize it as the tune to a patriotic song "My Country 'Tis of Thee"</a:t>
            </a:r>
          </a:p>
          <a:p>
            <a:pPr marL="0" indent="0">
              <a:buNone/>
            </a:pPr>
            <a:endParaRPr lang="en-US" dirty="0"/>
          </a:p>
        </p:txBody>
      </p:sp>
      <p:pic>
        <p:nvPicPr>
          <p:cNvPr id="5" name="Online Media 4" title="God Save the King or God Save America">
            <a:hlinkClick r:id="" action="ppaction://media"/>
            <a:extLst>
              <a:ext uri="{FF2B5EF4-FFF2-40B4-BE49-F238E27FC236}">
                <a16:creationId xmlns:a16="http://schemas.microsoft.com/office/drawing/2014/main" id="{0AE1285C-B50B-4216-B91C-FCDCCC0F7526}"/>
              </a:ext>
            </a:extLst>
          </p:cNvPr>
          <p:cNvPicPr>
            <a:picLocks noGrp="1" noRot="1" noChangeAspect="1"/>
          </p:cNvPicPr>
          <p:nvPr>
            <p:ph sz="half" idx="2"/>
            <a:videoFile r:link="rId1"/>
          </p:nvPr>
        </p:nvPicPr>
        <p:blipFill>
          <a:blip r:embed="rId4"/>
          <a:stretch>
            <a:fillRect/>
          </a:stretch>
        </p:blipFill>
        <p:spPr>
          <a:xfrm>
            <a:off x="6477000" y="2036762"/>
            <a:ext cx="4572000" cy="3429000"/>
          </a:xfrm>
        </p:spPr>
      </p:pic>
    </p:spTree>
    <p:extLst>
      <p:ext uri="{BB962C8B-B14F-4D97-AF65-F5344CB8AC3E}">
        <p14:creationId xmlns:p14="http://schemas.microsoft.com/office/powerpoint/2010/main" val="3246411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a:bodyPr>
          <a:lstStyle/>
          <a:p>
            <a:pPr marL="0" indent="0">
              <a:buNone/>
            </a:pPr>
            <a:r>
              <a:rPr lang="en-US" dirty="0"/>
              <a:t>This is a collection of popular songs from the Colonial and Revolutionary War era. </a:t>
            </a:r>
          </a:p>
          <a:p>
            <a:pPr marL="0" indent="0">
              <a:buNone/>
            </a:pPr>
            <a:endParaRPr lang="en-US" dirty="0"/>
          </a:p>
          <a:p>
            <a:pPr marL="0" indent="0">
              <a:buNone/>
            </a:pPr>
            <a:r>
              <a:rPr lang="en-US" dirty="0"/>
              <a:t>"</a:t>
            </a:r>
            <a:r>
              <a:rPr lang="en-US" dirty="0" err="1">
                <a:ea typeface="+mn-lt"/>
                <a:cs typeface="+mn-lt"/>
              </a:rPr>
              <a:t>Jigg</a:t>
            </a:r>
            <a:r>
              <a:rPr lang="en-US" dirty="0">
                <a:ea typeface="+mn-lt"/>
                <a:cs typeface="+mn-lt"/>
              </a:rPr>
              <a:t> / </a:t>
            </a:r>
            <a:r>
              <a:rPr lang="en-US" dirty="0" err="1">
                <a:ea typeface="+mn-lt"/>
                <a:cs typeface="+mn-lt"/>
              </a:rPr>
              <a:t>Allamande</a:t>
            </a:r>
            <a:r>
              <a:rPr lang="en-US" dirty="0">
                <a:ea typeface="+mn-lt"/>
                <a:cs typeface="+mn-lt"/>
              </a:rPr>
              <a:t> / Reel / Master Linley's Hornpipe"</a:t>
            </a:r>
            <a:endParaRPr lang="en-US" dirty="0"/>
          </a:p>
          <a:p>
            <a:pPr marL="0" indent="0">
              <a:buNone/>
            </a:pPr>
            <a:endParaRPr lang="en-US" dirty="0"/>
          </a:p>
        </p:txBody>
      </p:sp>
      <p:pic>
        <p:nvPicPr>
          <p:cNvPr id="5" name="Online Media 4" title="The Greenwood Medley: Jigg / Allamande / Reel / Master Linley's Hornpipe">
            <a:hlinkClick r:id="" action="ppaction://media"/>
            <a:extLst>
              <a:ext uri="{FF2B5EF4-FFF2-40B4-BE49-F238E27FC236}">
                <a16:creationId xmlns:a16="http://schemas.microsoft.com/office/drawing/2014/main" id="{BFCC9C92-D84A-461C-9C0A-E4F21C64B1BF}"/>
              </a:ext>
            </a:extLst>
          </p:cNvPr>
          <p:cNvPicPr>
            <a:picLocks noGrp="1" noRot="1" noChangeAspect="1"/>
          </p:cNvPicPr>
          <p:nvPr>
            <p:ph sz="half" idx="2"/>
            <a:videoFile r:link="rId1"/>
          </p:nvPr>
        </p:nvPicPr>
        <p:blipFill>
          <a:blip r:embed="rId4"/>
          <a:stretch>
            <a:fillRect/>
          </a:stretch>
        </p:blipFill>
        <p:spPr>
          <a:xfrm>
            <a:off x="6477000" y="2036762"/>
            <a:ext cx="4572000" cy="3429000"/>
          </a:xfrm>
        </p:spPr>
      </p:pic>
    </p:spTree>
    <p:extLst>
      <p:ext uri="{BB962C8B-B14F-4D97-AF65-F5344CB8AC3E}">
        <p14:creationId xmlns:p14="http://schemas.microsoft.com/office/powerpoint/2010/main" val="412918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838200" y="281043"/>
            <a:ext cx="10515600" cy="885704"/>
          </a:xfrm>
        </p:spPr>
        <p:txBody>
          <a:bodyPr>
            <a:normAutofit/>
          </a:bodyPr>
          <a:lstStyle/>
          <a:p>
            <a:pPr algn="ctr"/>
            <a:r>
              <a:rPr lang="en-US" sz="4000" dirty="0"/>
              <a:t>Military Purpose</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651641" y="1111469"/>
            <a:ext cx="10702159" cy="4635062"/>
          </a:xfrm>
        </p:spPr>
        <p:txBody>
          <a:bodyPr vert="horz" lIns="91440" tIns="45720" rIns="91440" bIns="45720" rtlCol="0" anchor="t">
            <a:normAutofit/>
          </a:bodyPr>
          <a:lstStyle/>
          <a:p>
            <a:r>
              <a:rPr lang="en" b="0" dirty="0">
                <a:ea typeface="+mn-lt"/>
                <a:cs typeface="+mn-lt"/>
              </a:rPr>
              <a:t>Fife and drum corps played popular songs to encourage the soldiers along the march or while they encamped. </a:t>
            </a:r>
            <a:endParaRPr lang="en" b="0" dirty="0"/>
          </a:p>
          <a:p>
            <a:r>
              <a:rPr lang="en" b="0" dirty="0">
                <a:ea typeface="+mn-lt"/>
                <a:cs typeface="+mn-lt"/>
              </a:rPr>
              <a:t>Sometimes the songs were political (like "God Save The King").</a:t>
            </a:r>
          </a:p>
          <a:p>
            <a:r>
              <a:rPr lang="en" b="0" dirty="0">
                <a:ea typeface="+mn-lt"/>
                <a:cs typeface="+mn-lt"/>
              </a:rPr>
              <a:t>Other times, the music was popular medleys that the soldiers might have heard at home or in a tavern.</a:t>
            </a:r>
          </a:p>
          <a:p>
            <a:pPr marL="0" indent="0">
              <a:buNone/>
            </a:pPr>
            <a:endParaRPr lang="en" b="0" dirty="0">
              <a:ea typeface="+mn-lt"/>
              <a:cs typeface="+mn-lt"/>
            </a:endParaRPr>
          </a:p>
          <a:p>
            <a:pPr marL="0" indent="0" algn="ctr">
              <a:buNone/>
            </a:pPr>
            <a:r>
              <a:rPr lang="en" b="0" i="1" dirty="0">
                <a:solidFill>
                  <a:schemeClr val="accent1"/>
                </a:solidFill>
              </a:rPr>
              <a:t>How do these songs make you feel?</a:t>
            </a:r>
          </a:p>
        </p:txBody>
      </p:sp>
    </p:spTree>
    <p:extLst>
      <p:ext uri="{BB962C8B-B14F-4D97-AF65-F5344CB8AC3E}">
        <p14:creationId xmlns:p14="http://schemas.microsoft.com/office/powerpoint/2010/main" val="172111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p:txBody>
          <a:bodyPr>
            <a:normAutofit/>
          </a:bodyPr>
          <a:lstStyle/>
          <a:p>
            <a:pPr algn="ctr"/>
            <a:r>
              <a:rPr lang="en-US" sz="4000" dirty="0"/>
              <a:t>Who Were The Musicians?</a:t>
            </a:r>
          </a:p>
        </p:txBody>
      </p:sp>
      <p:sp>
        <p:nvSpPr>
          <p:cNvPr id="5" name="Content Placeholder 4">
            <a:extLst>
              <a:ext uri="{FF2B5EF4-FFF2-40B4-BE49-F238E27FC236}">
                <a16:creationId xmlns:a16="http://schemas.microsoft.com/office/drawing/2014/main" id="{94111648-65B8-4CD3-B78A-F410025627D8}"/>
              </a:ext>
            </a:extLst>
          </p:cNvPr>
          <p:cNvSpPr>
            <a:spLocks noGrp="1"/>
          </p:cNvSpPr>
          <p:nvPr>
            <p:ph sz="half" idx="1"/>
          </p:nvPr>
        </p:nvSpPr>
        <p:spPr/>
        <p:txBody>
          <a:bodyPr vert="horz" lIns="91440" tIns="45720" rIns="91440" bIns="45720" rtlCol="0" anchor="t">
            <a:normAutofit/>
          </a:bodyPr>
          <a:lstStyle/>
          <a:p>
            <a:r>
              <a:rPr lang="en-US" dirty="0">
                <a:ea typeface="+mn-lt"/>
                <a:cs typeface="+mn-lt"/>
              </a:rPr>
              <a:t>Young boys</a:t>
            </a:r>
          </a:p>
          <a:p>
            <a:r>
              <a:rPr lang="en-US" dirty="0">
                <a:ea typeface="+mn-lt"/>
                <a:cs typeface="+mn-lt"/>
              </a:rPr>
              <a:t>Older men</a:t>
            </a:r>
          </a:p>
          <a:p>
            <a:r>
              <a:rPr lang="en-US" dirty="0">
                <a:ea typeface="+mn-lt"/>
                <a:cs typeface="+mn-lt"/>
              </a:rPr>
              <a:t>Musicians had dedicated roles and they became skilled to play the military calls, marches, and encouraging tunes. </a:t>
            </a:r>
            <a:endParaRPr lang="en-US" dirty="0"/>
          </a:p>
        </p:txBody>
      </p:sp>
      <p:pic>
        <p:nvPicPr>
          <p:cNvPr id="7" name="Picture 7" descr="A picture containing text&#10;&#10;Description automatically generated">
            <a:extLst>
              <a:ext uri="{FF2B5EF4-FFF2-40B4-BE49-F238E27FC236}">
                <a16:creationId xmlns:a16="http://schemas.microsoft.com/office/drawing/2014/main" id="{46128C06-372E-4E27-992F-ADF78146C768}"/>
              </a:ext>
            </a:extLst>
          </p:cNvPr>
          <p:cNvPicPr>
            <a:picLocks noGrp="1" noChangeAspect="1"/>
          </p:cNvPicPr>
          <p:nvPr>
            <p:ph sz="half" idx="2"/>
          </p:nvPr>
        </p:nvPicPr>
        <p:blipFill>
          <a:blip r:embed="rId3"/>
          <a:stretch>
            <a:fillRect/>
          </a:stretch>
        </p:blipFill>
        <p:spPr>
          <a:xfrm>
            <a:off x="7165808" y="1825625"/>
            <a:ext cx="3194384" cy="3850898"/>
          </a:xfrm>
        </p:spPr>
      </p:pic>
    </p:spTree>
    <p:extLst>
      <p:ext uri="{BB962C8B-B14F-4D97-AF65-F5344CB8AC3E}">
        <p14:creationId xmlns:p14="http://schemas.microsoft.com/office/powerpoint/2010/main" val="175035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person, group, posing, standing&#10;&#10;Description automatically generated">
            <a:extLst>
              <a:ext uri="{FF2B5EF4-FFF2-40B4-BE49-F238E27FC236}">
                <a16:creationId xmlns:a16="http://schemas.microsoft.com/office/drawing/2014/main" id="{F68B7B02-50BD-40DF-B295-B6FF979B1424}"/>
              </a:ext>
            </a:extLst>
          </p:cNvPr>
          <p:cNvPicPr>
            <a:picLocks noGrp="1" noChangeAspect="1"/>
          </p:cNvPicPr>
          <p:nvPr>
            <p:ph idx="4294967295"/>
          </p:nvPr>
        </p:nvPicPr>
        <p:blipFill>
          <a:blip r:embed="rId3"/>
          <a:stretch>
            <a:fillRect/>
          </a:stretch>
        </p:blipFill>
        <p:spPr>
          <a:xfrm>
            <a:off x="2255775" y="287339"/>
            <a:ext cx="7897406" cy="6462711"/>
          </a:xfrm>
        </p:spPr>
      </p:pic>
    </p:spTree>
    <p:extLst>
      <p:ext uri="{BB962C8B-B14F-4D97-AF65-F5344CB8AC3E}">
        <p14:creationId xmlns:p14="http://schemas.microsoft.com/office/powerpoint/2010/main" val="300524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outdoor&#10;&#10;Description automatically generated">
            <a:extLst>
              <a:ext uri="{FF2B5EF4-FFF2-40B4-BE49-F238E27FC236}">
                <a16:creationId xmlns:a16="http://schemas.microsoft.com/office/drawing/2014/main" id="{F68B7B02-50BD-40DF-B295-B6FF979B1424}"/>
              </a:ext>
            </a:extLst>
          </p:cNvPr>
          <p:cNvPicPr>
            <a:picLocks noGrp="1" noChangeAspect="1"/>
          </p:cNvPicPr>
          <p:nvPr>
            <p:ph idx="4294967295"/>
          </p:nvPr>
        </p:nvPicPr>
        <p:blipFill>
          <a:blip r:embed="rId3"/>
          <a:stretch>
            <a:fillRect/>
          </a:stretch>
        </p:blipFill>
        <p:spPr>
          <a:xfrm>
            <a:off x="2188709" y="287339"/>
            <a:ext cx="8031538" cy="6462711"/>
          </a:xfrm>
        </p:spPr>
      </p:pic>
    </p:spTree>
    <p:extLst>
      <p:ext uri="{BB962C8B-B14F-4D97-AF65-F5344CB8AC3E}">
        <p14:creationId xmlns:p14="http://schemas.microsoft.com/office/powerpoint/2010/main" val="104831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7731-EFDF-43F4-A7F1-819E9127FA5E}"/>
              </a:ext>
            </a:extLst>
          </p:cNvPr>
          <p:cNvSpPr>
            <a:spLocks noGrp="1"/>
          </p:cNvSpPr>
          <p:nvPr>
            <p:ph type="title"/>
          </p:nvPr>
        </p:nvSpPr>
        <p:spPr/>
        <p:txBody>
          <a:bodyPr/>
          <a:lstStyle/>
          <a:p>
            <a:r>
              <a:rPr lang="en-US" dirty="0"/>
              <a:t>The Revolutionary War</a:t>
            </a:r>
          </a:p>
        </p:txBody>
      </p:sp>
      <p:sp>
        <p:nvSpPr>
          <p:cNvPr id="3" name="Content Placeholder 2">
            <a:extLst>
              <a:ext uri="{FF2B5EF4-FFF2-40B4-BE49-F238E27FC236}">
                <a16:creationId xmlns:a16="http://schemas.microsoft.com/office/drawing/2014/main" id="{2C46CE9E-71D5-4C43-8F14-8D6CF431D457}"/>
              </a:ext>
            </a:extLst>
          </p:cNvPr>
          <p:cNvSpPr>
            <a:spLocks noGrp="1"/>
          </p:cNvSpPr>
          <p:nvPr>
            <p:ph idx="1"/>
          </p:nvPr>
        </p:nvSpPr>
        <p:spPr/>
        <p:txBody>
          <a:bodyPr vert="horz" lIns="91440" tIns="45720" rIns="91440" bIns="45720" rtlCol="0" anchor="t">
            <a:normAutofit/>
          </a:bodyPr>
          <a:lstStyle/>
          <a:p>
            <a:r>
              <a:rPr lang="en-US" dirty="0">
                <a:ea typeface="+mn-lt"/>
                <a:cs typeface="+mn-lt"/>
              </a:rPr>
              <a:t>1775-1783</a:t>
            </a:r>
            <a:endParaRPr lang="en-US" dirty="0"/>
          </a:p>
          <a:p>
            <a:r>
              <a:rPr lang="en-US" dirty="0"/>
              <a:t>Colonial America vs. Britian</a:t>
            </a:r>
          </a:p>
          <a:p>
            <a:r>
              <a:rPr lang="en-US" dirty="0"/>
              <a:t>Outcome: American Independence from Britian and the beginning of the United States</a:t>
            </a:r>
          </a:p>
          <a:p>
            <a:endParaRPr lang="en-US" dirty="0"/>
          </a:p>
          <a:p>
            <a:endParaRPr lang="en-US" dirty="0"/>
          </a:p>
        </p:txBody>
      </p:sp>
    </p:spTree>
    <p:extLst>
      <p:ext uri="{BB962C8B-B14F-4D97-AF65-F5344CB8AC3E}">
        <p14:creationId xmlns:p14="http://schemas.microsoft.com/office/powerpoint/2010/main" val="89962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outdoor, ground, group&#10;&#10;Description automatically generated">
            <a:extLst>
              <a:ext uri="{FF2B5EF4-FFF2-40B4-BE49-F238E27FC236}">
                <a16:creationId xmlns:a16="http://schemas.microsoft.com/office/drawing/2014/main" id="{F68B7B02-50BD-40DF-B295-B6FF979B1424}"/>
              </a:ext>
            </a:extLst>
          </p:cNvPr>
          <p:cNvPicPr>
            <a:picLocks noGrp="1" noChangeAspect="1"/>
          </p:cNvPicPr>
          <p:nvPr>
            <p:ph idx="4294967295"/>
          </p:nvPr>
        </p:nvPicPr>
        <p:blipFill>
          <a:blip r:embed="rId3"/>
          <a:stretch>
            <a:fillRect/>
          </a:stretch>
        </p:blipFill>
        <p:spPr>
          <a:xfrm>
            <a:off x="1430514" y="287339"/>
            <a:ext cx="9547929" cy="6462711"/>
          </a:xfrm>
        </p:spPr>
      </p:pic>
    </p:spTree>
    <p:extLst>
      <p:ext uri="{BB962C8B-B14F-4D97-AF65-F5344CB8AC3E}">
        <p14:creationId xmlns:p14="http://schemas.microsoft.com/office/powerpoint/2010/main" val="155952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FD83-E7C4-411B-947D-A22A9B1668B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t>Explore! Traveling Trunk</a:t>
            </a:r>
          </a:p>
        </p:txBody>
      </p:sp>
      <p:sp>
        <p:nvSpPr>
          <p:cNvPr id="3" name="Text Placeholder 2">
            <a:extLst>
              <a:ext uri="{FF2B5EF4-FFF2-40B4-BE49-F238E27FC236}">
                <a16:creationId xmlns:a16="http://schemas.microsoft.com/office/drawing/2014/main" id="{F846846B-4347-4C24-AFE4-84F1F2239289}"/>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Fife</a:t>
            </a:r>
          </a:p>
          <a:p>
            <a:r>
              <a:rPr lang="en-US" sz="2000"/>
              <a:t>Sheet Music</a:t>
            </a:r>
          </a:p>
          <a:p>
            <a:r>
              <a:rPr lang="en-US" sz="2000"/>
              <a:t>Drumstick</a:t>
            </a:r>
          </a:p>
        </p:txBody>
      </p:sp>
      <p:pic>
        <p:nvPicPr>
          <p:cNvPr id="5" name="Picture 5" descr="A picture containing text, person, dressed&#10;&#10;Description automatically generated">
            <a:extLst>
              <a:ext uri="{FF2B5EF4-FFF2-40B4-BE49-F238E27FC236}">
                <a16:creationId xmlns:a16="http://schemas.microsoft.com/office/drawing/2014/main" id="{4A85119A-3551-4D9B-A4D7-273C6E672163}"/>
              </a:ext>
            </a:extLst>
          </p:cNvPr>
          <p:cNvPicPr>
            <a:picLocks noGrp="1" noChangeAspect="1"/>
          </p:cNvPicPr>
          <p:nvPr>
            <p:ph sz="half" idx="2"/>
          </p:nvPr>
        </p:nvPicPr>
        <p:blipFill rotWithShape="1">
          <a:blip r:embed="rId3"/>
          <a:srcRect r="-1" b="679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6B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7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(Extra) 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a:bodyPr>
          <a:lstStyle/>
          <a:p>
            <a:pPr marL="0" indent="0">
              <a:buNone/>
            </a:pPr>
            <a:r>
              <a:rPr lang="en-US" dirty="0"/>
              <a:t>This tune is called "The World Turned Upside Down."</a:t>
            </a:r>
          </a:p>
          <a:p>
            <a:pPr marL="0" indent="0">
              <a:buNone/>
            </a:pPr>
            <a:endParaRPr lang="en-US" dirty="0"/>
          </a:p>
          <a:p>
            <a:pPr marL="0" indent="0">
              <a:buNone/>
            </a:pPr>
            <a:r>
              <a:rPr lang="en-US" dirty="0"/>
              <a:t>The British Army musicians played it as they marched out to surrender to the Americans at Yorktown in 1781.</a:t>
            </a:r>
          </a:p>
          <a:p>
            <a:pPr marL="0" indent="0">
              <a:buNone/>
            </a:pPr>
            <a:endParaRPr lang="en-US" dirty="0"/>
          </a:p>
        </p:txBody>
      </p:sp>
      <p:pic>
        <p:nvPicPr>
          <p:cNvPr id="7" name="Online Media 6" title="The World Turned Upside Down or When the King Enjoys His Own Again">
            <a:hlinkClick r:id="" action="ppaction://media"/>
            <a:extLst>
              <a:ext uri="{FF2B5EF4-FFF2-40B4-BE49-F238E27FC236}">
                <a16:creationId xmlns:a16="http://schemas.microsoft.com/office/drawing/2014/main" id="{F3E62D37-46DA-4FD9-8E41-B3793D81262D}"/>
              </a:ext>
            </a:extLst>
          </p:cNvPr>
          <p:cNvPicPr>
            <a:picLocks noGrp="1" noRot="1" noChangeAspect="1"/>
          </p:cNvPicPr>
          <p:nvPr>
            <p:ph sz="half" idx="2"/>
            <a:videoFile r:link="rId1"/>
          </p:nvPr>
        </p:nvPicPr>
        <p:blipFill>
          <a:blip r:embed="rId4"/>
          <a:stretch>
            <a:fillRect/>
          </a:stretch>
        </p:blipFill>
        <p:spPr>
          <a:xfrm>
            <a:off x="6477000" y="2036762"/>
            <a:ext cx="4572000" cy="3429000"/>
          </a:xfrm>
        </p:spPr>
      </p:pic>
    </p:spTree>
    <p:extLst>
      <p:ext uri="{BB962C8B-B14F-4D97-AF65-F5344CB8AC3E}">
        <p14:creationId xmlns:p14="http://schemas.microsoft.com/office/powerpoint/2010/main" val="224340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(Extra) 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a:bodyPr>
          <a:lstStyle/>
          <a:p>
            <a:pPr marL="0" indent="0">
              <a:buNone/>
            </a:pPr>
            <a:r>
              <a:rPr lang="en-US" dirty="0"/>
              <a:t>"Yankee Doodle" is a favorite tune that was played by the Americans during the Revolutionary War.</a:t>
            </a:r>
          </a:p>
        </p:txBody>
      </p:sp>
      <p:pic>
        <p:nvPicPr>
          <p:cNvPr id="7" name="Online Media 6" title="Yankee Doodle">
            <a:hlinkClick r:id="" action="ppaction://media"/>
            <a:extLst>
              <a:ext uri="{FF2B5EF4-FFF2-40B4-BE49-F238E27FC236}">
                <a16:creationId xmlns:a16="http://schemas.microsoft.com/office/drawing/2014/main" id="{D60EB3C8-9015-4421-8953-7C281E6D678E}"/>
              </a:ext>
            </a:extLst>
          </p:cNvPr>
          <p:cNvPicPr>
            <a:picLocks noGrp="1" noRot="1" noChangeAspect="1"/>
          </p:cNvPicPr>
          <p:nvPr>
            <p:ph sz="half" idx="2"/>
            <a:videoFile r:link="rId1"/>
          </p:nvPr>
        </p:nvPicPr>
        <p:blipFill>
          <a:blip r:embed="rId4"/>
          <a:stretch>
            <a:fillRect/>
          </a:stretch>
        </p:blipFill>
        <p:spPr>
          <a:xfrm>
            <a:off x="6477000" y="2036762"/>
            <a:ext cx="4572000" cy="3429000"/>
          </a:xfrm>
        </p:spPr>
      </p:pic>
    </p:spTree>
    <p:extLst>
      <p:ext uri="{BB962C8B-B14F-4D97-AF65-F5344CB8AC3E}">
        <p14:creationId xmlns:p14="http://schemas.microsoft.com/office/powerpoint/2010/main" val="163544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A018-5956-41FE-B7D9-98951350A65F}"/>
              </a:ext>
            </a:extLst>
          </p:cNvPr>
          <p:cNvSpPr>
            <a:spLocks noGrp="1"/>
          </p:cNvSpPr>
          <p:nvPr>
            <p:ph type="title"/>
          </p:nvPr>
        </p:nvSpPr>
        <p:spPr/>
        <p:txBody>
          <a:bodyPr/>
          <a:lstStyle/>
          <a:p>
            <a:r>
              <a:rPr lang="en-US" dirty="0"/>
              <a:t>Special Thanks</a:t>
            </a:r>
          </a:p>
        </p:txBody>
      </p:sp>
      <p:sp>
        <p:nvSpPr>
          <p:cNvPr id="3" name="Content Placeholder 2">
            <a:extLst>
              <a:ext uri="{FF2B5EF4-FFF2-40B4-BE49-F238E27FC236}">
                <a16:creationId xmlns:a16="http://schemas.microsoft.com/office/drawing/2014/main" id="{09CD5DA5-8694-4458-9C2C-FA0F6C4B268F}"/>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t>Thank you to historical artist Don Troiani for allowing American Battlefield Trust to share his artwork for educational purposes. </a:t>
            </a:r>
          </a:p>
          <a:p>
            <a:pPr marL="0" indent="0">
              <a:buNone/>
            </a:pPr>
            <a:endParaRPr lang="en-US" dirty="0"/>
          </a:p>
          <a:p>
            <a:pPr marL="0" indent="0">
              <a:buNone/>
            </a:pPr>
            <a:r>
              <a:rPr lang="en-US" dirty="0"/>
              <a:t>In the order that they appeared in this PowerPoint:</a:t>
            </a:r>
          </a:p>
          <a:p>
            <a:pPr marL="0" indent="0">
              <a:buNone/>
            </a:pPr>
            <a:r>
              <a:rPr lang="en-US" dirty="0"/>
              <a:t>"Lexington Common, April 19, 1775" (Slide 18)</a:t>
            </a:r>
          </a:p>
          <a:p>
            <a:pPr marL="0" indent="0">
              <a:buNone/>
            </a:pPr>
            <a:r>
              <a:rPr lang="en-US" dirty="0"/>
              <a:t>"Battle of Trenton, December 26, 1776" (Slide 19)</a:t>
            </a:r>
          </a:p>
          <a:p>
            <a:pPr marL="0" indent="0">
              <a:buNone/>
            </a:pPr>
            <a:r>
              <a:rPr lang="en-US" dirty="0"/>
              <a:t>"Washington at the Battle of Princeton, 1777" (Slide 20)</a:t>
            </a:r>
          </a:p>
          <a:p>
            <a:pPr marL="0" indent="0">
              <a:buNone/>
            </a:pPr>
            <a:r>
              <a:rPr lang="en-US" dirty="0"/>
              <a:t>"63rd Regiment of Foot, 1776" (Slide 21)</a:t>
            </a:r>
          </a:p>
        </p:txBody>
      </p:sp>
    </p:spTree>
    <p:extLst>
      <p:ext uri="{BB962C8B-B14F-4D97-AF65-F5344CB8AC3E}">
        <p14:creationId xmlns:p14="http://schemas.microsoft.com/office/powerpoint/2010/main" val="362638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4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4">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a:extLst>
              <a:ext uri="{FF2B5EF4-FFF2-40B4-BE49-F238E27FC236}">
                <a16:creationId xmlns:a16="http://schemas.microsoft.com/office/drawing/2014/main" id="{DFD35910-FA86-44AB-955E-8558BDC54990}"/>
              </a:ext>
            </a:extLst>
          </p:cNvPr>
          <p:cNvPicPr>
            <a:picLocks noChangeAspect="1"/>
          </p:cNvPicPr>
          <p:nvPr/>
        </p:nvPicPr>
        <p:blipFill>
          <a:blip r:embed="rId3"/>
          <a:stretch>
            <a:fillRect/>
          </a:stretch>
        </p:blipFill>
        <p:spPr>
          <a:xfrm>
            <a:off x="1631950" y="555625"/>
            <a:ext cx="1895475" cy="2354263"/>
          </a:xfrm>
          <a:prstGeom prst="rect">
            <a:avLst/>
          </a:prstGeom>
        </p:spPr>
      </p:pic>
      <p:pic>
        <p:nvPicPr>
          <p:cNvPr id="10" name="Picture 10">
            <a:extLst>
              <a:ext uri="{FF2B5EF4-FFF2-40B4-BE49-F238E27FC236}">
                <a16:creationId xmlns:a16="http://schemas.microsoft.com/office/drawing/2014/main" id="{4D01115C-3E4F-4E6B-AEFB-12FAD928F1DD}"/>
              </a:ext>
            </a:extLst>
          </p:cNvPr>
          <p:cNvPicPr>
            <a:picLocks noChangeAspect="1"/>
          </p:cNvPicPr>
          <p:nvPr/>
        </p:nvPicPr>
        <p:blipFill>
          <a:blip r:embed="rId4"/>
          <a:stretch>
            <a:fillRect/>
          </a:stretch>
        </p:blipFill>
        <p:spPr>
          <a:xfrm>
            <a:off x="1791898" y="2971800"/>
            <a:ext cx="1575578" cy="2214563"/>
          </a:xfrm>
          <a:prstGeom prst="rect">
            <a:avLst/>
          </a:prstGeom>
        </p:spPr>
      </p:pic>
      <p:pic>
        <p:nvPicPr>
          <p:cNvPr id="9" name="Picture 9">
            <a:extLst>
              <a:ext uri="{FF2B5EF4-FFF2-40B4-BE49-F238E27FC236}">
                <a16:creationId xmlns:a16="http://schemas.microsoft.com/office/drawing/2014/main" id="{65CF8A88-F29D-45AF-8027-8B3EC265D6A7}"/>
              </a:ext>
            </a:extLst>
          </p:cNvPr>
          <p:cNvPicPr>
            <a:picLocks noChangeAspect="1"/>
          </p:cNvPicPr>
          <p:nvPr/>
        </p:nvPicPr>
        <p:blipFill>
          <a:blip r:embed="rId5"/>
          <a:stretch>
            <a:fillRect/>
          </a:stretch>
        </p:blipFill>
        <p:spPr>
          <a:xfrm>
            <a:off x="3589338" y="963116"/>
            <a:ext cx="3276600" cy="3814167"/>
          </a:xfrm>
          <a:prstGeom prst="rect">
            <a:avLst/>
          </a:prstGeom>
        </p:spPr>
      </p:pic>
      <p:pic>
        <p:nvPicPr>
          <p:cNvPr id="5" name="Picture 5" descr="A picture containing text, indoor, person, clothes&#10;&#10;Description automatically generated">
            <a:extLst>
              <a:ext uri="{FF2B5EF4-FFF2-40B4-BE49-F238E27FC236}">
                <a16:creationId xmlns:a16="http://schemas.microsoft.com/office/drawing/2014/main" id="{6FFF2F8C-EF41-4BEC-AF9C-DEFCF3DF2E27}"/>
              </a:ext>
            </a:extLst>
          </p:cNvPr>
          <p:cNvPicPr>
            <a:picLocks noChangeAspect="1"/>
          </p:cNvPicPr>
          <p:nvPr/>
        </p:nvPicPr>
        <p:blipFill>
          <a:blip r:embed="rId6"/>
          <a:stretch>
            <a:fillRect/>
          </a:stretch>
        </p:blipFill>
        <p:spPr>
          <a:xfrm>
            <a:off x="6927850" y="555625"/>
            <a:ext cx="1741488" cy="2343150"/>
          </a:xfrm>
          <a:prstGeom prst="rect">
            <a:avLst/>
          </a:prstGeom>
        </p:spPr>
      </p:pic>
      <p:pic>
        <p:nvPicPr>
          <p:cNvPr id="3" name="Picture 3" descr="Diagram&#10;&#10;Description automatically generated">
            <a:extLst>
              <a:ext uri="{FF2B5EF4-FFF2-40B4-BE49-F238E27FC236}">
                <a16:creationId xmlns:a16="http://schemas.microsoft.com/office/drawing/2014/main" id="{495E6C06-459B-4AFA-8E7D-2EA11A05072C}"/>
              </a:ext>
            </a:extLst>
          </p:cNvPr>
          <p:cNvPicPr>
            <a:picLocks noChangeAspect="1"/>
          </p:cNvPicPr>
          <p:nvPr/>
        </p:nvPicPr>
        <p:blipFill>
          <a:blip r:embed="rId7"/>
          <a:stretch>
            <a:fillRect/>
          </a:stretch>
        </p:blipFill>
        <p:spPr>
          <a:xfrm>
            <a:off x="6927850" y="2959100"/>
            <a:ext cx="1741488" cy="2225675"/>
          </a:xfrm>
          <a:prstGeom prst="rect">
            <a:avLst/>
          </a:prstGeom>
        </p:spPr>
      </p:pic>
      <p:pic>
        <p:nvPicPr>
          <p:cNvPr id="8" name="Picture 8" descr="A portrait of a person&#10;&#10;Description automatically generated">
            <a:extLst>
              <a:ext uri="{FF2B5EF4-FFF2-40B4-BE49-F238E27FC236}">
                <a16:creationId xmlns:a16="http://schemas.microsoft.com/office/drawing/2014/main" id="{11795E3F-6FC1-426C-99BD-223AFB02AB8C}"/>
              </a:ext>
            </a:extLst>
          </p:cNvPr>
          <p:cNvPicPr>
            <a:picLocks noChangeAspect="1"/>
          </p:cNvPicPr>
          <p:nvPr/>
        </p:nvPicPr>
        <p:blipFill>
          <a:blip r:embed="rId8"/>
          <a:stretch>
            <a:fillRect/>
          </a:stretch>
        </p:blipFill>
        <p:spPr>
          <a:xfrm>
            <a:off x="8729663" y="555625"/>
            <a:ext cx="1828800" cy="2320925"/>
          </a:xfrm>
          <a:prstGeom prst="rect">
            <a:avLst/>
          </a:prstGeom>
        </p:spPr>
      </p:pic>
      <p:pic>
        <p:nvPicPr>
          <p:cNvPr id="7" name="Picture 7" descr="A picture containing person&#10;&#10;Description automatically generated">
            <a:extLst>
              <a:ext uri="{FF2B5EF4-FFF2-40B4-BE49-F238E27FC236}">
                <a16:creationId xmlns:a16="http://schemas.microsoft.com/office/drawing/2014/main" id="{A8F9AD79-3B22-48C4-B224-DB143275141E}"/>
              </a:ext>
            </a:extLst>
          </p:cNvPr>
          <p:cNvPicPr>
            <a:picLocks noChangeAspect="1"/>
          </p:cNvPicPr>
          <p:nvPr/>
        </p:nvPicPr>
        <p:blipFill>
          <a:blip r:embed="rId9"/>
          <a:stretch>
            <a:fillRect/>
          </a:stretch>
        </p:blipFill>
        <p:spPr>
          <a:xfrm>
            <a:off x="8729663" y="2938463"/>
            <a:ext cx="1828800" cy="2246313"/>
          </a:xfrm>
          <a:prstGeom prst="rect">
            <a:avLst/>
          </a:prstGeom>
        </p:spPr>
      </p:pic>
      <p:sp>
        <p:nvSpPr>
          <p:cNvPr id="2" name="Title 1">
            <a:extLst>
              <a:ext uri="{FF2B5EF4-FFF2-40B4-BE49-F238E27FC236}">
                <a16:creationId xmlns:a16="http://schemas.microsoft.com/office/drawing/2014/main" id="{F5AF7731-EFDF-43F4-A7F1-819E9127FA5E}"/>
              </a:ext>
            </a:extLst>
          </p:cNvPr>
          <p:cNvSpPr>
            <a:spLocks noGrp="1"/>
          </p:cNvSpPr>
          <p:nvPr>
            <p:ph type="title"/>
          </p:nvPr>
        </p:nvSpPr>
        <p:spPr>
          <a:xfrm>
            <a:off x="838200" y="5358141"/>
            <a:ext cx="10515600" cy="942664"/>
          </a:xfrm>
        </p:spPr>
        <p:txBody>
          <a:bodyPr>
            <a:normAutofit fontScale="90000"/>
          </a:bodyPr>
          <a:lstStyle/>
          <a:p>
            <a:pPr algn="ctr"/>
            <a:r>
              <a:rPr lang="en-US" sz="4000" dirty="0"/>
              <a:t>Famous Americans from the Revolutionary War</a:t>
            </a:r>
          </a:p>
        </p:txBody>
      </p:sp>
      <p:sp>
        <p:nvSpPr>
          <p:cNvPr id="4" name="TextBox 3">
            <a:extLst>
              <a:ext uri="{FF2B5EF4-FFF2-40B4-BE49-F238E27FC236}">
                <a16:creationId xmlns:a16="http://schemas.microsoft.com/office/drawing/2014/main" id="{11B816D4-951C-4943-AE9B-ECD1142DE56E}"/>
              </a:ext>
            </a:extLst>
          </p:cNvPr>
          <p:cNvSpPr txBox="1"/>
          <p:nvPr/>
        </p:nvSpPr>
        <p:spPr>
          <a:xfrm>
            <a:off x="3592605" y="69028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George Washington</a:t>
            </a:r>
          </a:p>
        </p:txBody>
      </p:sp>
      <p:sp>
        <p:nvSpPr>
          <p:cNvPr id="12" name="TextBox 11">
            <a:extLst>
              <a:ext uri="{FF2B5EF4-FFF2-40B4-BE49-F238E27FC236}">
                <a16:creationId xmlns:a16="http://schemas.microsoft.com/office/drawing/2014/main" id="{47A90281-7846-4F27-92D0-104A9C5BECDE}"/>
              </a:ext>
            </a:extLst>
          </p:cNvPr>
          <p:cNvSpPr txBox="1"/>
          <p:nvPr/>
        </p:nvSpPr>
        <p:spPr>
          <a:xfrm>
            <a:off x="6875929" y="28687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Betsy Ross</a:t>
            </a:r>
          </a:p>
        </p:txBody>
      </p:sp>
      <p:sp>
        <p:nvSpPr>
          <p:cNvPr id="14" name="TextBox 13">
            <a:extLst>
              <a:ext uri="{FF2B5EF4-FFF2-40B4-BE49-F238E27FC236}">
                <a16:creationId xmlns:a16="http://schemas.microsoft.com/office/drawing/2014/main" id="{66744540-1A4C-48B3-8E0F-AEE809BA7D7D}"/>
              </a:ext>
            </a:extLst>
          </p:cNvPr>
          <p:cNvSpPr txBox="1"/>
          <p:nvPr/>
        </p:nvSpPr>
        <p:spPr>
          <a:xfrm rot="-5400000">
            <a:off x="9318811" y="145228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Marquis de Lafayette</a:t>
            </a:r>
          </a:p>
        </p:txBody>
      </p:sp>
      <p:sp>
        <p:nvSpPr>
          <p:cNvPr id="15" name="TextBox 14">
            <a:extLst>
              <a:ext uri="{FF2B5EF4-FFF2-40B4-BE49-F238E27FC236}">
                <a16:creationId xmlns:a16="http://schemas.microsoft.com/office/drawing/2014/main" id="{096167C4-7F10-4C58-A6D5-4CD7BADB81DB}"/>
              </a:ext>
            </a:extLst>
          </p:cNvPr>
          <p:cNvSpPr txBox="1"/>
          <p:nvPr/>
        </p:nvSpPr>
        <p:spPr>
          <a:xfrm rot="16200000">
            <a:off x="9374840" y="374948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Benjamin Franklin</a:t>
            </a:r>
          </a:p>
        </p:txBody>
      </p:sp>
      <p:sp>
        <p:nvSpPr>
          <p:cNvPr id="16" name="TextBox 15">
            <a:extLst>
              <a:ext uri="{FF2B5EF4-FFF2-40B4-BE49-F238E27FC236}">
                <a16:creationId xmlns:a16="http://schemas.microsoft.com/office/drawing/2014/main" id="{AE0B36D8-C203-4804-BA82-B5805CF968B8}"/>
              </a:ext>
            </a:extLst>
          </p:cNvPr>
          <p:cNvSpPr txBox="1"/>
          <p:nvPr/>
        </p:nvSpPr>
        <p:spPr>
          <a:xfrm rot="-5400000">
            <a:off x="208428" y="374948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Thomas Jefferson</a:t>
            </a:r>
          </a:p>
        </p:txBody>
      </p:sp>
      <p:sp>
        <p:nvSpPr>
          <p:cNvPr id="17" name="TextBox 16">
            <a:extLst>
              <a:ext uri="{FF2B5EF4-FFF2-40B4-BE49-F238E27FC236}">
                <a16:creationId xmlns:a16="http://schemas.microsoft.com/office/drawing/2014/main" id="{88C84FF6-FB43-4059-B1B2-7D042119B007}"/>
              </a:ext>
            </a:extLst>
          </p:cNvPr>
          <p:cNvSpPr txBox="1"/>
          <p:nvPr/>
        </p:nvSpPr>
        <p:spPr>
          <a:xfrm rot="16200000">
            <a:off x="129987" y="145228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Alexander Hamilton</a:t>
            </a:r>
          </a:p>
        </p:txBody>
      </p:sp>
      <p:sp>
        <p:nvSpPr>
          <p:cNvPr id="18" name="TextBox 17">
            <a:extLst>
              <a:ext uri="{FF2B5EF4-FFF2-40B4-BE49-F238E27FC236}">
                <a16:creationId xmlns:a16="http://schemas.microsoft.com/office/drawing/2014/main" id="{68E9702A-B1F9-4B93-BBE8-46C60B6E264D}"/>
              </a:ext>
            </a:extLst>
          </p:cNvPr>
          <p:cNvSpPr txBox="1"/>
          <p:nvPr/>
        </p:nvSpPr>
        <p:spPr>
          <a:xfrm>
            <a:off x="6797487" y="518384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Phillis Wheatley</a:t>
            </a:r>
          </a:p>
        </p:txBody>
      </p:sp>
    </p:spTree>
    <p:extLst>
      <p:ext uri="{BB962C8B-B14F-4D97-AF65-F5344CB8AC3E}">
        <p14:creationId xmlns:p14="http://schemas.microsoft.com/office/powerpoint/2010/main" val="383265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5F35-FD09-46B5-833B-0E162964E15E}"/>
              </a:ext>
            </a:extLst>
          </p:cNvPr>
          <p:cNvSpPr>
            <a:spLocks noGrp="1"/>
          </p:cNvSpPr>
          <p:nvPr>
            <p:ph type="title"/>
          </p:nvPr>
        </p:nvSpPr>
        <p:spPr>
          <a:xfrm>
            <a:off x="838200" y="1746086"/>
            <a:ext cx="10515600" cy="3057142"/>
          </a:xfrm>
        </p:spPr>
        <p:txBody>
          <a:bodyPr>
            <a:noAutofit/>
          </a:bodyPr>
          <a:lstStyle/>
          <a:p>
            <a:pPr algn="ctr"/>
            <a:r>
              <a:rPr lang="en" sz="3200" b="1" dirty="0">
                <a:solidFill>
                  <a:srgbClr val="C00000"/>
                </a:solidFill>
                <a:ea typeface="+mj-lt"/>
                <a:cs typeface="+mj-lt"/>
              </a:rPr>
              <a:t>ESSENTIAL QUESTIONS</a:t>
            </a:r>
            <a:br>
              <a:rPr lang="en" sz="3200" b="1" dirty="0">
                <a:solidFill>
                  <a:srgbClr val="C00000"/>
                </a:solidFill>
                <a:ea typeface="+mj-lt"/>
                <a:cs typeface="+mj-lt"/>
              </a:rPr>
            </a:br>
            <a:endParaRPr lang="en-US" sz="3200" dirty="0">
              <a:solidFill>
                <a:srgbClr val="C00000"/>
              </a:solidFill>
              <a:ea typeface="+mj-lt"/>
              <a:cs typeface="+mj-lt"/>
            </a:endParaRPr>
          </a:p>
          <a:p>
            <a:pPr algn="ctr"/>
            <a:r>
              <a:rPr lang="en" sz="3200" dirty="0">
                <a:ea typeface="+mj-lt"/>
                <a:cs typeface="+mj-lt"/>
              </a:rPr>
              <a:t>How did officers communicate their orders above the battle noise?</a:t>
            </a:r>
            <a:br>
              <a:rPr lang="en" sz="3200" dirty="0">
                <a:ea typeface="+mj-lt"/>
                <a:cs typeface="+mj-lt"/>
              </a:rPr>
            </a:br>
            <a:br>
              <a:rPr lang="en" sz="3200" dirty="0">
                <a:ea typeface="+mj-lt"/>
                <a:cs typeface="+mj-lt"/>
              </a:rPr>
            </a:br>
            <a:r>
              <a:rPr lang="en" sz="3200" dirty="0">
                <a:ea typeface="+mj-lt"/>
                <a:cs typeface="+mj-lt"/>
              </a:rPr>
              <a:t>What musical sounds would a Revolutionary War soldier have heard on the march or in camp?</a:t>
            </a:r>
          </a:p>
          <a:p>
            <a:pPr algn="ctr"/>
            <a:endParaRPr lang="en-US" sz="3200" dirty="0">
              <a:solidFill>
                <a:schemeClr val="accent1"/>
              </a:solidFill>
            </a:endParaRPr>
          </a:p>
        </p:txBody>
      </p:sp>
    </p:spTree>
    <p:extLst>
      <p:ext uri="{BB962C8B-B14F-4D97-AF65-F5344CB8AC3E}">
        <p14:creationId xmlns:p14="http://schemas.microsoft.com/office/powerpoint/2010/main" val="197560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6387-D700-4C5D-BD7C-70CB3B38FA54}"/>
              </a:ext>
            </a:extLst>
          </p:cNvPr>
          <p:cNvSpPr>
            <a:spLocks noGrp="1"/>
          </p:cNvSpPr>
          <p:nvPr>
            <p:ph type="title"/>
          </p:nvPr>
        </p:nvSpPr>
        <p:spPr/>
        <p:txBody>
          <a:bodyPr/>
          <a:lstStyle/>
          <a:p>
            <a:r>
              <a:rPr lang="en-US" dirty="0"/>
              <a:t>The Fife</a:t>
            </a:r>
          </a:p>
        </p:txBody>
      </p:sp>
      <p:sp>
        <p:nvSpPr>
          <p:cNvPr id="3" name="Content Placeholder 2">
            <a:extLst>
              <a:ext uri="{FF2B5EF4-FFF2-40B4-BE49-F238E27FC236}">
                <a16:creationId xmlns:a16="http://schemas.microsoft.com/office/drawing/2014/main" id="{E08B51DB-CB42-4A71-AB09-333169CDD23F}"/>
              </a:ext>
            </a:extLst>
          </p:cNvPr>
          <p:cNvSpPr>
            <a:spLocks noGrp="1"/>
          </p:cNvSpPr>
          <p:nvPr>
            <p:ph sz="half" idx="1"/>
          </p:nvPr>
        </p:nvSpPr>
        <p:spPr/>
        <p:txBody>
          <a:bodyPr vert="horz" lIns="91440" tIns="45720" rIns="91440" bIns="45720" rtlCol="0" anchor="t">
            <a:normAutofit fontScale="92500" lnSpcReduction="10000"/>
          </a:bodyPr>
          <a:lstStyle/>
          <a:p>
            <a:r>
              <a:rPr lang="en" dirty="0">
                <a:ea typeface="+mn-lt"/>
                <a:cs typeface="+mn-lt"/>
              </a:rPr>
              <a:t>Usually made of wood</a:t>
            </a:r>
            <a:endParaRPr lang="en-US" dirty="0">
              <a:ea typeface="+mn-lt"/>
              <a:cs typeface="+mn-lt"/>
            </a:endParaRPr>
          </a:p>
          <a:p>
            <a:r>
              <a:rPr lang="en" dirty="0">
                <a:ea typeface="+mn-lt"/>
                <a:cs typeface="+mn-lt"/>
              </a:rPr>
              <a:t>Usually have six holes</a:t>
            </a:r>
            <a:endParaRPr lang="en-US" dirty="0">
              <a:ea typeface="+mn-lt"/>
              <a:cs typeface="+mn-lt"/>
            </a:endParaRPr>
          </a:p>
          <a:p>
            <a:r>
              <a:rPr lang="en" dirty="0">
                <a:ea typeface="+mn-lt"/>
                <a:cs typeface="+mn-lt"/>
              </a:rPr>
              <a:t>Used since the 12th Century</a:t>
            </a:r>
            <a:endParaRPr lang="en-US" dirty="0">
              <a:ea typeface="+mn-lt"/>
              <a:cs typeface="+mn-lt"/>
            </a:endParaRPr>
          </a:p>
          <a:p>
            <a:r>
              <a:rPr lang="en" dirty="0">
                <a:ea typeface="+mn-lt"/>
                <a:cs typeface="+mn-lt"/>
              </a:rPr>
              <a:t>Small and light wind instrument</a:t>
            </a:r>
            <a:endParaRPr lang="en-US" dirty="0">
              <a:ea typeface="+mn-lt"/>
              <a:cs typeface="+mn-lt"/>
            </a:endParaRPr>
          </a:p>
          <a:p>
            <a:r>
              <a:rPr lang="en" dirty="0">
                <a:ea typeface="+mn-lt"/>
                <a:cs typeface="+mn-lt"/>
              </a:rPr>
              <a:t>Shrill sound</a:t>
            </a:r>
            <a:endParaRPr lang="en-US" dirty="0">
              <a:ea typeface="+mn-lt"/>
              <a:cs typeface="+mn-lt"/>
            </a:endParaRPr>
          </a:p>
          <a:p>
            <a:endParaRPr lang="en" dirty="0">
              <a:ea typeface="+mn-lt"/>
              <a:cs typeface="+mn-lt"/>
            </a:endParaRPr>
          </a:p>
          <a:p>
            <a:pPr marL="0" indent="0">
              <a:buNone/>
            </a:pPr>
            <a:r>
              <a:rPr lang="en" dirty="0">
                <a:ea typeface="+mn-lt"/>
                <a:cs typeface="+mn-lt"/>
              </a:rPr>
              <a:t>How might these details about the fife have made it popular and helpful for the soldiers? </a:t>
            </a:r>
          </a:p>
        </p:txBody>
      </p:sp>
      <p:pic>
        <p:nvPicPr>
          <p:cNvPr id="5" name="Content Placeholder 4">
            <a:extLst>
              <a:ext uri="{FF2B5EF4-FFF2-40B4-BE49-F238E27FC236}">
                <a16:creationId xmlns:a16="http://schemas.microsoft.com/office/drawing/2014/main" id="{A116B99F-F4F3-DA62-6FC5-4E3D9F69F191}"/>
              </a:ext>
            </a:extLst>
          </p:cNvPr>
          <p:cNvPicPr>
            <a:picLocks noGrp="1" noChangeAspect="1"/>
          </p:cNvPicPr>
          <p:nvPr>
            <p:ph sz="half" idx="2"/>
          </p:nvPr>
        </p:nvPicPr>
        <p:blipFill>
          <a:blip r:embed="rId3"/>
          <a:stretch>
            <a:fillRect/>
          </a:stretch>
        </p:blipFill>
        <p:spPr>
          <a:xfrm rot="2247800">
            <a:off x="6068265" y="2550402"/>
            <a:ext cx="5938273" cy="1922462"/>
          </a:xfrm>
          <a:prstGeom prst="rect">
            <a:avLst/>
          </a:prstGeom>
        </p:spPr>
      </p:pic>
    </p:spTree>
    <p:extLst>
      <p:ext uri="{BB962C8B-B14F-4D97-AF65-F5344CB8AC3E}">
        <p14:creationId xmlns:p14="http://schemas.microsoft.com/office/powerpoint/2010/main" val="22416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6387-D700-4C5D-BD7C-70CB3B38FA54}"/>
              </a:ext>
            </a:extLst>
          </p:cNvPr>
          <p:cNvSpPr>
            <a:spLocks noGrp="1"/>
          </p:cNvSpPr>
          <p:nvPr>
            <p:ph type="title"/>
          </p:nvPr>
        </p:nvSpPr>
        <p:spPr/>
        <p:txBody>
          <a:bodyPr/>
          <a:lstStyle/>
          <a:p>
            <a:r>
              <a:rPr lang="en-US" dirty="0"/>
              <a:t>The Drum</a:t>
            </a:r>
          </a:p>
        </p:txBody>
      </p:sp>
      <p:sp>
        <p:nvSpPr>
          <p:cNvPr id="3" name="Content Placeholder 2">
            <a:extLst>
              <a:ext uri="{FF2B5EF4-FFF2-40B4-BE49-F238E27FC236}">
                <a16:creationId xmlns:a16="http://schemas.microsoft.com/office/drawing/2014/main" id="{E08B51DB-CB42-4A71-AB09-333169CDD23F}"/>
              </a:ext>
            </a:extLst>
          </p:cNvPr>
          <p:cNvSpPr>
            <a:spLocks noGrp="1"/>
          </p:cNvSpPr>
          <p:nvPr>
            <p:ph sz="half" idx="1"/>
          </p:nvPr>
        </p:nvSpPr>
        <p:spPr/>
        <p:txBody>
          <a:bodyPr vert="horz" lIns="91440" tIns="45720" rIns="91440" bIns="45720" rtlCol="0" anchor="t">
            <a:normAutofit fontScale="77500" lnSpcReduction="20000"/>
          </a:bodyPr>
          <a:lstStyle/>
          <a:p>
            <a:r>
              <a:rPr lang="en" dirty="0">
                <a:ea typeface="+mn-lt"/>
                <a:cs typeface="+mn-lt"/>
              </a:rPr>
              <a:t>Made from wood with sheepskin covering the drum's "head"</a:t>
            </a:r>
            <a:endParaRPr lang="en-US"/>
          </a:p>
          <a:p>
            <a:r>
              <a:rPr lang="en" dirty="0">
                <a:ea typeface="+mn-lt"/>
                <a:cs typeface="+mn-lt"/>
              </a:rPr>
              <a:t>Cylindrical, hollow percussion instrument</a:t>
            </a:r>
          </a:p>
          <a:p>
            <a:r>
              <a:rPr lang="en" dirty="0">
                <a:ea typeface="+mn-lt"/>
                <a:cs typeface="+mn-lt"/>
              </a:rPr>
              <a:t>Ropes along the sides of the drum allowed for tuning and a louder sound.</a:t>
            </a:r>
          </a:p>
          <a:p>
            <a:r>
              <a:rPr lang="en" dirty="0">
                <a:ea typeface="+mn-lt"/>
                <a:cs typeface="+mn-lt"/>
              </a:rPr>
              <a:t>Played with wooden drumsticks</a:t>
            </a:r>
          </a:p>
          <a:p>
            <a:r>
              <a:rPr lang="en" dirty="0"/>
              <a:t>Creates a deep cadence sound</a:t>
            </a:r>
          </a:p>
          <a:p>
            <a:endParaRPr lang="en" dirty="0">
              <a:ea typeface="+mn-lt"/>
              <a:cs typeface="+mn-lt"/>
            </a:endParaRPr>
          </a:p>
          <a:p>
            <a:pPr marL="0" indent="0">
              <a:buNone/>
            </a:pPr>
            <a:r>
              <a:rPr lang="en" dirty="0">
                <a:ea typeface="+mn-lt"/>
                <a:cs typeface="+mn-lt"/>
              </a:rPr>
              <a:t>How might these details about the drum have made it popular and helpful for the soldiers? </a:t>
            </a:r>
          </a:p>
        </p:txBody>
      </p:sp>
      <p:pic>
        <p:nvPicPr>
          <p:cNvPr id="5" name="Picture 5" descr="A picture containing music, drum&#10;&#10;Description automatically generated">
            <a:extLst>
              <a:ext uri="{FF2B5EF4-FFF2-40B4-BE49-F238E27FC236}">
                <a16:creationId xmlns:a16="http://schemas.microsoft.com/office/drawing/2014/main" id="{634271CC-DECE-439E-885F-A8F378005B18}"/>
              </a:ext>
            </a:extLst>
          </p:cNvPr>
          <p:cNvPicPr>
            <a:picLocks noGrp="1" noChangeAspect="1"/>
          </p:cNvPicPr>
          <p:nvPr>
            <p:ph sz="half" idx="2"/>
          </p:nvPr>
        </p:nvPicPr>
        <p:blipFill>
          <a:blip r:embed="rId3"/>
          <a:stretch>
            <a:fillRect/>
          </a:stretch>
        </p:blipFill>
        <p:spPr>
          <a:xfrm>
            <a:off x="6172200" y="2292474"/>
            <a:ext cx="5181600" cy="2917200"/>
          </a:xfrm>
        </p:spPr>
      </p:pic>
    </p:spTree>
    <p:extLst>
      <p:ext uri="{BB962C8B-B14F-4D97-AF65-F5344CB8AC3E}">
        <p14:creationId xmlns:p14="http://schemas.microsoft.com/office/powerpoint/2010/main" val="2924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a:bodyPr>
          <a:lstStyle/>
          <a:p>
            <a:pPr marL="0" indent="0">
              <a:buNone/>
            </a:pPr>
            <a:r>
              <a:rPr lang="en-US" dirty="0"/>
              <a:t>This tune is called "Reveille".</a:t>
            </a:r>
          </a:p>
          <a:p>
            <a:pPr marL="0" indent="0">
              <a:buNone/>
            </a:pPr>
            <a:endParaRPr lang="en-US" dirty="0"/>
          </a:p>
          <a:p>
            <a:pPr marL="0" indent="0">
              <a:buNone/>
            </a:pPr>
            <a:r>
              <a:rPr lang="en-US" dirty="0"/>
              <a:t>It was used to wake the soldiers in the morning and call them to prepare for the day.</a:t>
            </a:r>
          </a:p>
        </p:txBody>
      </p:sp>
      <p:pic>
        <p:nvPicPr>
          <p:cNvPr id="5" name="Online Media 4" title="The Reveille">
            <a:hlinkClick r:id="" action="ppaction://media"/>
            <a:extLst>
              <a:ext uri="{FF2B5EF4-FFF2-40B4-BE49-F238E27FC236}">
                <a16:creationId xmlns:a16="http://schemas.microsoft.com/office/drawing/2014/main" id="{55A1D7AA-CF73-472D-BF73-87A1C26E608A}"/>
              </a:ext>
            </a:extLst>
          </p:cNvPr>
          <p:cNvPicPr>
            <a:picLocks noGrp="1" noRot="1" noChangeAspect="1"/>
          </p:cNvPicPr>
          <p:nvPr>
            <p:ph sz="half" idx="2"/>
            <a:videoFile r:link="rId1"/>
          </p:nvPr>
        </p:nvPicPr>
        <p:blipFill>
          <a:blip r:embed="rId4"/>
          <a:stretch>
            <a:fillRect/>
          </a:stretch>
        </p:blipFill>
        <p:spPr>
          <a:xfrm>
            <a:off x="6465794" y="1711791"/>
            <a:ext cx="4572000" cy="3429000"/>
          </a:xfrm>
        </p:spPr>
      </p:pic>
    </p:spTree>
    <p:extLst>
      <p:ext uri="{BB962C8B-B14F-4D97-AF65-F5344CB8AC3E}">
        <p14:creationId xmlns:p14="http://schemas.microsoft.com/office/powerpoint/2010/main" val="367772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a:bodyPr>
          <a:lstStyle/>
          <a:p>
            <a:pPr marL="0" indent="0">
              <a:buNone/>
            </a:pPr>
            <a:r>
              <a:rPr lang="en-US" dirty="0"/>
              <a:t>This tune is called "The Retreat".</a:t>
            </a:r>
          </a:p>
          <a:p>
            <a:pPr marL="0" indent="0">
              <a:buNone/>
            </a:pPr>
            <a:endParaRPr lang="en-US" dirty="0"/>
          </a:p>
          <a:p>
            <a:pPr marL="0" indent="0">
              <a:buNone/>
            </a:pPr>
            <a:r>
              <a:rPr lang="en-US" dirty="0"/>
              <a:t>It was used to order soldiers to fall back on the battlefield. </a:t>
            </a:r>
          </a:p>
        </p:txBody>
      </p:sp>
      <p:pic>
        <p:nvPicPr>
          <p:cNvPr id="5" name="Online Media 4" title="Retreat">
            <a:hlinkClick r:id="" action="ppaction://media"/>
            <a:extLst>
              <a:ext uri="{FF2B5EF4-FFF2-40B4-BE49-F238E27FC236}">
                <a16:creationId xmlns:a16="http://schemas.microsoft.com/office/drawing/2014/main" id="{127BE4F4-DD03-443C-B2B7-A0FA62869B45}"/>
              </a:ext>
            </a:extLst>
          </p:cNvPr>
          <p:cNvPicPr>
            <a:picLocks noGrp="1" noRot="1" noChangeAspect="1"/>
          </p:cNvPicPr>
          <p:nvPr>
            <p:ph sz="half" idx="2"/>
            <a:videoFile r:link="rId1"/>
          </p:nvPr>
        </p:nvPicPr>
        <p:blipFill>
          <a:blip r:embed="rId4"/>
          <a:stretch>
            <a:fillRect/>
          </a:stretch>
        </p:blipFill>
        <p:spPr>
          <a:xfrm>
            <a:off x="6477000" y="1711791"/>
            <a:ext cx="4572000" cy="3429000"/>
          </a:xfrm>
        </p:spPr>
      </p:pic>
    </p:spTree>
    <p:extLst>
      <p:ext uri="{BB962C8B-B14F-4D97-AF65-F5344CB8AC3E}">
        <p14:creationId xmlns:p14="http://schemas.microsoft.com/office/powerpoint/2010/main" val="64835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0C88-C1D2-4C93-8A86-E659B2CB8BA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079F3F7-8A2B-4F19-8C10-349E5097F51C}"/>
              </a:ext>
            </a:extLst>
          </p:cNvPr>
          <p:cNvSpPr>
            <a:spLocks noGrp="1"/>
          </p:cNvSpPr>
          <p:nvPr>
            <p:ph sz="half" idx="1"/>
          </p:nvPr>
        </p:nvSpPr>
        <p:spPr/>
        <p:txBody>
          <a:bodyPr vert="horz" lIns="91440" tIns="45720" rIns="91440" bIns="45720" rtlCol="0" anchor="t">
            <a:normAutofit/>
          </a:bodyPr>
          <a:lstStyle/>
          <a:p>
            <a:pPr marL="0" indent="0">
              <a:buNone/>
            </a:pPr>
            <a:r>
              <a:rPr lang="en-US" dirty="0"/>
              <a:t>This tune is called "Cease Fire".</a:t>
            </a:r>
          </a:p>
          <a:p>
            <a:pPr marL="0" indent="0">
              <a:buNone/>
            </a:pPr>
            <a:endParaRPr lang="en-US" dirty="0"/>
          </a:p>
          <a:p>
            <a:pPr marL="0" indent="0">
              <a:buNone/>
            </a:pPr>
            <a:r>
              <a:rPr lang="en-US" dirty="0"/>
              <a:t>It was used to order soldiers to stop shooting if the battle was won or the enemy surrendered.  </a:t>
            </a:r>
          </a:p>
        </p:txBody>
      </p:sp>
      <p:pic>
        <p:nvPicPr>
          <p:cNvPr id="5" name="Online Media 4" title="Cease Fire">
            <a:hlinkClick r:id="" action="ppaction://media"/>
            <a:extLst>
              <a:ext uri="{FF2B5EF4-FFF2-40B4-BE49-F238E27FC236}">
                <a16:creationId xmlns:a16="http://schemas.microsoft.com/office/drawing/2014/main" id="{4EF703CA-E5A4-4FBE-9BFB-17E9524D670E}"/>
              </a:ext>
            </a:extLst>
          </p:cNvPr>
          <p:cNvPicPr>
            <a:picLocks noGrp="1" noRot="1" noChangeAspect="1"/>
          </p:cNvPicPr>
          <p:nvPr>
            <p:ph sz="half" idx="2"/>
            <a:videoFile r:link="rId1"/>
          </p:nvPr>
        </p:nvPicPr>
        <p:blipFill>
          <a:blip r:embed="rId3"/>
          <a:stretch>
            <a:fillRect/>
          </a:stretch>
        </p:blipFill>
        <p:spPr>
          <a:xfrm>
            <a:off x="6533029" y="1711791"/>
            <a:ext cx="4572000" cy="3429000"/>
          </a:xfrm>
        </p:spPr>
      </p:pic>
    </p:spTree>
    <p:extLst>
      <p:ext uri="{BB962C8B-B14F-4D97-AF65-F5344CB8AC3E}">
        <p14:creationId xmlns:p14="http://schemas.microsoft.com/office/powerpoint/2010/main" val="1315972735"/>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6" ma:contentTypeDescription="Create a new document." ma:contentTypeScope="" ma:versionID="7bd248b908ee751ceaa56f89e2b85110">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8439ae4ddf9ada4445452bc882cd5a42"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62a2ba3-4e85-4590-8cac-33237e5999cc">
      <UserInfo>
        <DisplayName>Kristopher White</DisplayName>
        <AccountId>38</AccountId>
        <AccountType/>
      </UserInfo>
    </SharedWithUsers>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0789D0-0176-4E30-931B-01EE5FCF4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CBA968-C448-4D3D-A23F-01F77552D550}">
  <ds:schemaRefs>
    <ds:schemaRef ds:uri="http://schemas.microsoft.com/office/2006/metadata/properties"/>
    <ds:schemaRef ds:uri="http://schemas.microsoft.com/office/infopath/2007/PartnerControls"/>
    <ds:schemaRef ds:uri="962a2ba3-4e85-4590-8cac-33237e5999cc"/>
    <ds:schemaRef ds:uri="99639bad-cfa9-4ce6-b936-580a309075cc"/>
  </ds:schemaRefs>
</ds:datastoreItem>
</file>

<file path=customXml/itemProps3.xml><?xml version="1.0" encoding="utf-8"?>
<ds:datastoreItem xmlns:ds="http://schemas.openxmlformats.org/officeDocument/2006/customXml" ds:itemID="{C3B8F5E6-AE1B-4049-8EDB-9D73697A40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2280</TotalTime>
  <Words>1763</Words>
  <Application>Microsoft Office PowerPoint</Application>
  <PresentationFormat>Widescreen</PresentationFormat>
  <Paragraphs>168</Paragraphs>
  <Slides>25</Slides>
  <Notes>21</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Adobe Devanagari</vt:lpstr>
      <vt:lpstr>Arial</vt:lpstr>
      <vt:lpstr>Calibri</vt:lpstr>
      <vt:lpstr>Georgia</vt:lpstr>
      <vt:lpstr>Office Theme</vt:lpstr>
      <vt:lpstr>Revolutionary War Music</vt:lpstr>
      <vt:lpstr>The Revolutionary War</vt:lpstr>
      <vt:lpstr>Famous Americans from the Revolutionary War</vt:lpstr>
      <vt:lpstr>ESSENTIAL QUESTIONS  How did officers communicate their orders above the battle noise?  What musical sounds would a Revolutionary War soldier have heard on the march or in camp? </vt:lpstr>
      <vt:lpstr>The Fife</vt:lpstr>
      <vt:lpstr>The Drum</vt:lpstr>
      <vt:lpstr>Listen!</vt:lpstr>
      <vt:lpstr>Listen!</vt:lpstr>
      <vt:lpstr>Listen!</vt:lpstr>
      <vt:lpstr>Military Purpose</vt:lpstr>
      <vt:lpstr>Listen!</vt:lpstr>
      <vt:lpstr>Listen!</vt:lpstr>
      <vt:lpstr>Military Purpose</vt:lpstr>
      <vt:lpstr>Listen!</vt:lpstr>
      <vt:lpstr>Listen!</vt:lpstr>
      <vt:lpstr>Military Purpose</vt:lpstr>
      <vt:lpstr>Who Were The Musicians?</vt:lpstr>
      <vt:lpstr>PowerPoint Presentation</vt:lpstr>
      <vt:lpstr>PowerPoint Presentation</vt:lpstr>
      <vt:lpstr>PowerPoint Presentation</vt:lpstr>
      <vt:lpstr>Explore! Traveling Trunk</vt:lpstr>
      <vt:lpstr>(Extra) Listen!</vt:lpstr>
      <vt:lpstr>(Extra) Listen!</vt:lpstr>
      <vt:lpstr>Special 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Kay Bierle</cp:lastModifiedBy>
  <cp:revision>659</cp:revision>
  <dcterms:created xsi:type="dcterms:W3CDTF">2019-06-11T12:13:11Z</dcterms:created>
  <dcterms:modified xsi:type="dcterms:W3CDTF">2023-09-13T19:53:26Z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