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937" r:id="rId6"/>
    <p:sldId id="960" r:id="rId7"/>
    <p:sldId id="922" r:id="rId8"/>
    <p:sldId id="949" r:id="rId9"/>
    <p:sldId id="957" r:id="rId10"/>
    <p:sldId id="962" r:id="rId11"/>
    <p:sldId id="950" r:id="rId12"/>
    <p:sldId id="961" r:id="rId13"/>
    <p:sldId id="952" r:id="rId14"/>
    <p:sldId id="954" r:id="rId15"/>
    <p:sldId id="956" r:id="rId16"/>
    <p:sldId id="959" r:id="rId17"/>
    <p:sldId id="958" r:id="rId18"/>
    <p:sldId id="9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CF1BE-73FC-F30F-AAEA-D645F44B80D9}" v="3" dt="2021-12-16T16:56:48.304"/>
    <p1510:client id="{5F09B19F-02EE-2F91-65BE-2FEB3D634F9A}" v="550" dt="2022-03-08T22:17:29.340"/>
    <p1510:client id="{714DF2B9-7681-4055-5BC1-ED4D835A8335}" v="84" dt="2022-01-27T21:01:04.735"/>
    <p1510:client id="{9B24AFC7-0FC0-5C50-FDFD-5D66F919C114}" v="159" dt="2022-01-18T18:06:57.941"/>
    <p1510:client id="{BDF53EE2-0D23-0F23-D104-C5DFC49BAA4F}" v="304" dt="2021-12-14T21:46:07.035"/>
    <p1510:client id="{C9B154D4-85E0-5249-E0E8-A7AC57C4D2C8}" v="574" dt="2022-03-04T20:57:37.402"/>
    <p1510:client id="{CC493632-E0A6-BFA4-2F40-71057768168E}" v="375" dt="2022-01-14T22:03:22.129"/>
    <p1510:client id="{F8A37218-905C-47C0-EDCD-E12C77FEE458}" v="32" dt="2022-03-03T21:27:25.696"/>
    <p1510:client id="{FB649277-3F71-4BE7-6DCA-CCC30DE582A2}" v="1095" dt="2021-12-15T22:39:29.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4048" autoAdjust="0"/>
  </p:normalViewPr>
  <p:slideViewPr>
    <p:cSldViewPr snapToGrid="0">
      <p:cViewPr varScale="1">
        <p:scale>
          <a:sx n="96" d="100"/>
          <a:sy n="96" d="100"/>
        </p:scale>
        <p:origin x="1158" y="7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ineartamerica.com/featured/washington-valley-forge-granger.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0JLvRJzvOic"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learn/articles/american-revolution-timeline" TargetMode="External"/><Relationship Id="rId5" Type="http://schemas.openxmlformats.org/officeDocument/2006/relationships/hyperlink" Target="https://www.battlefields.org/learn/articles/american-revolution-faqs" TargetMode="External"/><Relationship Id="rId4" Type="http://schemas.openxmlformats.org/officeDocument/2006/relationships/hyperlink" Target="https://www.battlefields.org/learn/articles/overview-american-revolutionary-wa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0pUSiVep0R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articles/valley-forge-encampment" TargetMode="External"/><Relationship Id="rId7" Type="http://schemas.openxmlformats.org/officeDocument/2006/relationships/hyperlink" Target="https://www.battlefields.org/learn/biographies/polly-coope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attlefields.org/learn/articles/nathanael-greene-quartermaster-general" TargetMode="External"/><Relationship Id="rId5" Type="http://schemas.openxmlformats.org/officeDocument/2006/relationships/hyperlink" Target="https://www.battlefields.org/learn/articles/10-facts-valley-forge" TargetMode="External"/><Relationship Id="rId4" Type="http://schemas.openxmlformats.org/officeDocument/2006/relationships/hyperlink" Target="https://www.battlefields.org/learn/articles/winter-valley-forg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biographies/baron-von-steub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attlefields.org/learn/articles/foreign-fighters-american-cause-independenc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articles/morristown-winter-encampme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attlefields.org/learn/articles/washingtons-encampment-morristown-new-jersey-and-hard-winter-1779-178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articles/getting-food-continental-arm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This slide offers a quick overview to the Revolutionary War to give some context to today music lesson.</a:t>
            </a:r>
          </a:p>
          <a:p>
            <a:endParaRPr lang="en-US" dirty="0">
              <a:cs typeface="Calibri"/>
            </a:endParaRPr>
          </a:p>
          <a:p>
            <a:r>
              <a:rPr lang="en-US" dirty="0">
                <a:cs typeface="Calibri"/>
              </a:rPr>
              <a:t>The Revolutionay War started on April 19, 1775 with the Battles of Lexington and Concord in Massachusetts. The Siege of Yorktown in Virginia in 1781 was a major defeat for the British and led to the Treaty of Paris which officially ended the war in 1783.</a:t>
            </a:r>
          </a:p>
          <a:p>
            <a:endParaRPr lang="en-US" dirty="0">
              <a:cs typeface="Calibri"/>
            </a:endParaRPr>
          </a:p>
          <a:p>
            <a:r>
              <a:rPr lang="en-US" dirty="0">
                <a:cs typeface="Calibri"/>
              </a:rPr>
              <a:t>Prior to the Revolutionary War, 13 American colonies belonged to Britian. INSERT LINK TO 13 COLONIES ARTICLE THAT IS WAITING TO BE PUBLISHED. Taxation without representation in the British Parliament was one of the many causes of conflict between the colonies and the Britian. After various appeals and attempts at reconciliation without success, and the American colonies united and rebelled, seeking liberty.</a:t>
            </a:r>
          </a:p>
          <a:p>
            <a:endParaRPr lang="en-US" dirty="0">
              <a:cs typeface="Calibri"/>
            </a:endParaRPr>
          </a:p>
          <a:p>
            <a:r>
              <a:rPr lang="en-US" dirty="0">
                <a:cs typeface="Calibri"/>
              </a:rPr>
              <a:t>At the end of the Revolutionary War, the American colonies won their independence from Britian and became the first 13 states of the United States. The Declaration of Independence backed with the American victory led to the formation of the United States of America.</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64807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Start Activity #1 from the Lesson Plan</a:t>
            </a:r>
            <a:endParaRPr lang="en-US" dirty="0"/>
          </a:p>
          <a:p>
            <a:endParaRPr lang="en-US" dirty="0"/>
          </a:p>
          <a:p>
            <a:r>
              <a:rPr lang="en-US" dirty="0"/>
              <a:t>Photo Credit:</a:t>
            </a:r>
            <a:endParaRPr lang="en-US" dirty="0">
              <a:cs typeface="Calibri" panose="020F0502020204030204"/>
            </a:endParaRPr>
          </a:p>
          <a:p>
            <a:r>
              <a:rPr lang="en-US" dirty="0">
                <a:cs typeface="Calibri" panose="020F0502020204030204"/>
              </a:rPr>
              <a:t>American Battlefield Trust photo collection</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06627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optional slide can be shown and used for discussion during Activity #1</a:t>
            </a:r>
            <a:endParaRPr lang="en-US" dirty="0"/>
          </a:p>
          <a:p>
            <a:endParaRPr lang="en-US" dirty="0">
              <a:cs typeface="Calibri"/>
            </a:endParaRPr>
          </a:p>
          <a:p>
            <a:r>
              <a:rPr lang="en-US" dirty="0">
                <a:cs typeface="Calibri"/>
              </a:rPr>
              <a:t>Photo Credits: </a:t>
            </a:r>
            <a:endParaRPr lang="en-US" dirty="0"/>
          </a:p>
          <a:p>
            <a:r>
              <a:rPr lang="en-US" dirty="0"/>
              <a:t>https://www.nps.gov/morr/faqs.htm</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295409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a:p>
          <a:p>
            <a:r>
              <a:rPr lang="en-US" dirty="0"/>
              <a:t>https://pixels.com/featured/4-valley-forge-winter-1777-granger.html?product=beach-towel</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31109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can be used with Handout #2 from the Lesson Plan</a:t>
            </a:r>
          </a:p>
          <a:p>
            <a:endParaRPr lang="en-US" dirty="0">
              <a:cs typeface="Calibri"/>
            </a:endParaRPr>
          </a:p>
          <a:p>
            <a:r>
              <a:rPr lang="en-US" dirty="0">
                <a:cs typeface="Calibri"/>
              </a:rPr>
              <a:t>Photo Credits: </a:t>
            </a:r>
            <a:endParaRPr lang="en-US" dirty="0"/>
          </a:p>
          <a:p>
            <a:r>
              <a:rPr lang="en-US" dirty="0">
                <a:hlinkClick r:id="rId3"/>
              </a:rPr>
              <a:t>https://fineartamerica.com/featured/washington-valley-forge-granger.html</a:t>
            </a:r>
            <a:endParaRPr lang="en-US">
              <a:cs typeface="Calibri"/>
            </a:endParaRPr>
          </a:p>
          <a:p>
            <a:r>
              <a:rPr lang="en-US" dirty="0"/>
              <a:t>The_March_to_Valley_Forge_William_Trego.png</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197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Animated Map is ~19 minutes in length. It can be used as an introduction to the different campaigns and overall war history, if desired.</a:t>
            </a:r>
            <a:endParaRPr lang="en-US" dirty="0"/>
          </a:p>
          <a:p>
            <a:r>
              <a:rPr lang="en-US" dirty="0">
                <a:cs typeface="Calibri" panose="020F0502020204030204"/>
              </a:rPr>
              <a:t>Here is the link, if the embedded video is not playing: </a:t>
            </a:r>
            <a:r>
              <a:rPr lang="en-US" dirty="0">
                <a:hlinkClick r:id="rId3"/>
              </a:rPr>
              <a:t>https://youtu.be/0JLvRJzvOic</a:t>
            </a:r>
            <a:r>
              <a:rPr lang="en-US" dirty="0"/>
              <a:t> </a:t>
            </a:r>
            <a:endParaRPr lang="en-US">
              <a:cs typeface="Calibri"/>
            </a:endParaRPr>
          </a:p>
          <a:p>
            <a:endParaRPr lang="en-US" dirty="0">
              <a:cs typeface="Calibri"/>
            </a:endParaRPr>
          </a:p>
          <a:p>
            <a:r>
              <a:rPr lang="en-US" dirty="0">
                <a:cs typeface="Calibri"/>
              </a:rPr>
              <a:t>Extra Resources:</a:t>
            </a:r>
          </a:p>
          <a:p>
            <a:r>
              <a:rPr lang="en-US" dirty="0">
                <a:hlinkClick r:id="rId4"/>
              </a:rPr>
              <a:t>https://www.battlefields.org/learn/articles/overview-american-revolutionary-war</a:t>
            </a:r>
            <a:endParaRPr lang="en-US" dirty="0">
              <a:cs typeface="Calibri"/>
              <a:hlinkClick r:id="rId4"/>
            </a:endParaRPr>
          </a:p>
          <a:p>
            <a:r>
              <a:rPr lang="en-US" dirty="0">
                <a:hlinkClick r:id="rId5"/>
              </a:rPr>
              <a:t>https://www.battlefields.org/learn/articles/american-revolution-faqs</a:t>
            </a:r>
            <a:endParaRPr lang="en-US" dirty="0">
              <a:cs typeface="Calibri"/>
              <a:hlinkClick r:id="rId5"/>
            </a:endParaRPr>
          </a:p>
          <a:p>
            <a:r>
              <a:rPr lang="en-US" dirty="0">
                <a:hlinkClick r:id="rId6"/>
              </a:rPr>
              <a:t>https://www.battlefields.org/learn/articles/american-revolution-timeline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07003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63557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weather and impassable roads made the Winter a difficult time for 18th century armies. Military leaders during this period tried to avoid military operations during this trying season. Yet, even when not on active campaign, soldiers struggled against the weather and the boredom of life in winter quarters to try and bring some semblance of home and comfort to the holiday season. </a:t>
            </a:r>
            <a:endParaRPr lang="en-US"/>
          </a:p>
          <a:p>
            <a:endParaRPr lang="en-US" dirty="0">
              <a:cs typeface="+mn-lt"/>
            </a:endParaRPr>
          </a:p>
          <a:p>
            <a:r>
              <a:rPr lang="en-US" dirty="0">
                <a:cs typeface="Calibri"/>
              </a:rPr>
              <a:t>Image Credit:</a:t>
            </a:r>
          </a:p>
          <a:p>
            <a:r>
              <a:rPr lang="en-US" dirty="0">
                <a:cs typeface="Calibri"/>
              </a:rPr>
              <a:t>Washington and Lafayette at Valley Forge, </a:t>
            </a:r>
            <a:r>
              <a:rPr lang="en-US" dirty="0"/>
              <a:t>John Ward Dunsmore, 1907. (Public Domain)</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194593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a link in case the embedded video is not playing: </a:t>
            </a:r>
            <a:r>
              <a:rPr lang="en-US" dirty="0">
                <a:hlinkClick r:id="rId3"/>
              </a:rPr>
              <a:t>https://youtu.be/0pUSiVep0RU</a:t>
            </a:r>
            <a:r>
              <a:rPr lang="en-US" dirty="0"/>
              <a:t> </a:t>
            </a:r>
            <a:endParaRPr lang="en-US" dirty="0">
              <a:cs typeface="Calibri"/>
            </a:endParaRPr>
          </a:p>
          <a:p>
            <a:endParaRPr lang="en-US" dirty="0">
              <a:cs typeface="Calibri"/>
            </a:endParaRPr>
          </a:p>
          <a:p>
            <a:r>
              <a:rPr lang="en-US" dirty="0">
                <a:cs typeface="Calibri"/>
              </a:rPr>
              <a:t>Extra Resource Links for Valley Forge are found in the next slide's notes.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19413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December 1777, General George Washington moved the Continental Army to their winter quarters at Valley Forge. Though Revolutionary forces had secured a pivotal victory at Saratoga in September and October, Washington’s army suffered defeats at Brandywine, Paoli, and Germantown, Pennsylvania. The rebel capital, Philadelphia, fell into British hands. </a:t>
            </a:r>
          </a:p>
          <a:p>
            <a:endParaRPr lang="en-US" dirty="0"/>
          </a:p>
          <a:p>
            <a:r>
              <a:rPr lang="en-US" dirty="0"/>
              <a:t>Only 20 miles from British-occupied Philadelphia, in eastern Pennsylvania, Valley Forge presented a strategic location that allowed Washington's army to stay close to the city while maintaining a defensible position that offered access to clean water and firewood. However, the army’s supply of basic necessities, like food and clothing, ran perpetually short; coupled with the wintertime cold, and the diseases that ran rampant through the camp, this lack of provisions created the infamously miserable conditions at Valley Forge.</a:t>
            </a:r>
          </a:p>
          <a:p>
            <a:endParaRPr lang="en-US" dirty="0"/>
          </a:p>
          <a:p>
            <a:r>
              <a:rPr lang="en-US" dirty="0"/>
              <a:t>Approximately 12,000 Continental soldiers, as well as smaller numbers of African American and Native American soldiers camped at Valley Forge. A number of women and children were also present at Valley Forge, having joined their husbands or family members in the encampment. </a:t>
            </a:r>
          </a:p>
          <a:p>
            <a:endParaRPr lang="en-US" dirty="0"/>
          </a:p>
          <a:p>
            <a:r>
              <a:rPr lang="en-US" dirty="0"/>
              <a:t>While wintering in the camp, soldiers worked together to build huts for shelter, but unsanitary conditions, and shortages of food and blankets contributed to the disease and exhaustion which continually plagued the camp. The lack of clothing alone, including shoes, socks, and coats left as many as 3,000 of Washington's troops unfit for service, creating the image of starving, wearied soldiers leaving bloodied footprints in the snow and ice. Diseases like typhus and smallpox, and a lack of protection from the elements caused the death of more than 2,000 soldiers. </a:t>
            </a:r>
          </a:p>
          <a:p>
            <a:r>
              <a:rPr lang="en-US" dirty="0"/>
              <a:t>Despite brutal conditions, Valley Forge marked a milestone in the army's military experience. In February 1778, Baron Friedrich von Steuben arrived at Valley Forge and worked to bring uniformity to the continental soldiers, who had seen combat, but lacked the martial training to pose an effective threat to the British. He developed a system of drill for the entire army and taught the men combat maneuvers that equipped them to rival the well-trained British regulars. </a:t>
            </a:r>
          </a:p>
          <a:p>
            <a:endParaRPr lang="en-US" dirty="0"/>
          </a:p>
          <a:p>
            <a:r>
              <a:rPr lang="en-US" dirty="0"/>
              <a:t>News of a French alliance with the Americans came in May 1778, a few weeks before the army’s departure from camp in June of the same year. Valley Forge was significant not only for the reshaping Washington’s army, but for the dedication, endurance, and resilience demonstrated by the Americans in their cause for Independence.</a:t>
            </a:r>
          </a:p>
          <a:p>
            <a:endParaRPr lang="en-US" dirty="0">
              <a:cs typeface="Calibri"/>
            </a:endParaRPr>
          </a:p>
          <a:p>
            <a:r>
              <a:rPr lang="en-US" dirty="0">
                <a:cs typeface="Calibri"/>
              </a:rPr>
              <a:t>Extra Resources:</a:t>
            </a:r>
          </a:p>
          <a:p>
            <a:r>
              <a:rPr lang="en-US" dirty="0">
                <a:hlinkClick r:id="rId3"/>
              </a:rPr>
              <a:t>https://www.battlefields.org/learn/articles/valley-forge-encampment</a:t>
            </a:r>
            <a:endParaRPr lang="en-US" dirty="0">
              <a:cs typeface="Calibri"/>
              <a:hlinkClick r:id="rId3"/>
            </a:endParaRPr>
          </a:p>
          <a:p>
            <a:r>
              <a:rPr lang="en-US" dirty="0">
                <a:hlinkClick r:id="rId4"/>
              </a:rPr>
              <a:t>https://www.battlefields.org/learn/articles/winter-valley-forge</a:t>
            </a:r>
            <a:endParaRPr lang="en-US" dirty="0">
              <a:cs typeface="Calibri"/>
              <a:hlinkClick r:id="rId4"/>
            </a:endParaRPr>
          </a:p>
          <a:p>
            <a:r>
              <a:rPr lang="en-US" dirty="0">
                <a:hlinkClick r:id="rId5"/>
              </a:rPr>
              <a:t>https://www.battlefields.org/learn/articles/10-facts-valley-forge</a:t>
            </a:r>
            <a:endParaRPr lang="en-US" dirty="0">
              <a:cs typeface="Calibri"/>
              <a:hlinkClick r:id="rId5"/>
            </a:endParaRPr>
          </a:p>
          <a:p>
            <a:r>
              <a:rPr lang="en-US" dirty="0">
                <a:hlinkClick r:id="rId6"/>
              </a:rPr>
              <a:t>https://www.battlefields.org/learn/articles/nathanael-greene-quartermaster-general</a:t>
            </a:r>
            <a:r>
              <a:rPr lang="en-US" dirty="0"/>
              <a:t> </a:t>
            </a:r>
          </a:p>
          <a:p>
            <a:r>
              <a:rPr lang="en-US" dirty="0">
                <a:hlinkClick r:id="rId7"/>
              </a:rPr>
              <a:t>https://www.battlefields.org/learn/biographies/polly-cooper</a:t>
            </a:r>
            <a:r>
              <a:rPr lang="en-US" dirty="0"/>
              <a:t> </a:t>
            </a:r>
          </a:p>
          <a:p>
            <a:endParaRPr lang="en-US" dirty="0">
              <a:cs typeface="Calibri"/>
            </a:endParaRPr>
          </a:p>
          <a:p>
            <a:r>
              <a:rPr lang="en-US" dirty="0">
                <a:cs typeface="Calibri"/>
              </a:rPr>
              <a:t>Photo Credit:</a:t>
            </a:r>
            <a:endParaRPr lang="en-US" dirty="0"/>
          </a:p>
          <a:p>
            <a:r>
              <a:rPr lang="en-US" dirty="0"/>
              <a:t>https://americanart.si.edu/artwork/washington-valley-forge-28271</a:t>
            </a:r>
            <a:endParaRPr lang="en-US"/>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6252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Drilling and military training took place in many winter camps during the Revolutionary War, but it is highly associated with the winter of 1777-1778 at Valley Forge. </a:t>
            </a:r>
            <a:r>
              <a:rPr lang="en-US" dirty="0"/>
              <a:t>Baron Frederich von Steuben instituted a training program at Valley Forge that helped create a more professional army.</a:t>
            </a:r>
          </a:p>
          <a:p>
            <a:endParaRPr lang="en-US" dirty="0"/>
          </a:p>
          <a:p>
            <a:r>
              <a:rPr lang="en-US" dirty="0"/>
              <a:t>The supposed “baron” arrived during the winter and took the role of acting inspector general until the position became vacant. He was instrumental in training a model company the rudiments of military drill and in turn created a system of training. His lack of English initially did not provide a hindrance. He also recognized the need to amend European regimented training models to fit the psyche of the American volunteer soldier.</a:t>
            </a:r>
            <a:endParaRPr lang="en-US" dirty="0">
              <a:cs typeface="Calibri"/>
            </a:endParaRPr>
          </a:p>
          <a:p>
            <a:endParaRPr lang="en-US" dirty="0">
              <a:cs typeface="Calibri"/>
            </a:endParaRPr>
          </a:p>
          <a:p>
            <a:r>
              <a:rPr lang="en-US" dirty="0">
                <a:cs typeface="Calibri"/>
              </a:rPr>
              <a:t>Extra Resources:</a:t>
            </a:r>
          </a:p>
          <a:p>
            <a:r>
              <a:rPr lang="en-US" dirty="0">
                <a:hlinkClick r:id="rId3"/>
              </a:rPr>
              <a:t>https://www.battlefields.org/learn/biographies/baron-von-steuben</a:t>
            </a:r>
            <a:r>
              <a:rPr lang="en-US" dirty="0"/>
              <a:t> </a:t>
            </a:r>
            <a:endParaRPr lang="en-US" dirty="0">
              <a:cs typeface="Calibri"/>
            </a:endParaRPr>
          </a:p>
          <a:p>
            <a:r>
              <a:rPr lang="en-US" dirty="0">
                <a:hlinkClick r:id="rId4"/>
              </a:rPr>
              <a:t>https://www.battlefields.org/learn/articles/foreign-fighters-american-cause-independence</a:t>
            </a:r>
            <a:r>
              <a:rPr lang="en-US" dirty="0"/>
              <a:t> </a:t>
            </a:r>
            <a:endParaRPr lang="en-US" dirty="0">
              <a:cs typeface="Calibri"/>
            </a:endParaRPr>
          </a:p>
          <a:p>
            <a:endParaRPr lang="en-US" dirty="0">
              <a:cs typeface="Calibri"/>
            </a:endParaRPr>
          </a:p>
          <a:p>
            <a:r>
              <a:rPr lang="en-US" dirty="0">
                <a:cs typeface="Calibri"/>
              </a:rPr>
              <a:t>Image Credit:</a:t>
            </a:r>
            <a:endParaRPr lang="en-US" dirty="0"/>
          </a:p>
          <a:p>
            <a:r>
              <a:rPr lang="en-US" dirty="0"/>
              <a:t>An Edwin Austin Abbey painting of Baron Steuben drilling American troops at Valley Forge in 1778 (Public Domain)</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4329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time George Washington encamped his army near Morristown (1777), they had just won the Battles of Trenton and Princeton. The general choose the location strategically. Located</a:t>
            </a:r>
            <a:r>
              <a:rPr lang="en-US" dirty="0"/>
              <a:t> between Philadelphia and New York City, it allowed the Continental Army to keep watch on the main British Army at New York City while the Watchung Mountains offered some natural defenses for the American camp. Washington also hoped that the local residents and land would provide enough food and supplies for his army. The 1777 Winter Encampment is particular remembered for Washington's efforts to inoculate his army against the dreaded smallpox disease.</a:t>
            </a:r>
            <a:endParaRPr lang="en-US" dirty="0">
              <a:cs typeface="Calibri"/>
            </a:endParaRPr>
          </a:p>
          <a:p>
            <a:endParaRPr lang="en-US" dirty="0">
              <a:cs typeface="Calibri"/>
            </a:endParaRPr>
          </a:p>
          <a:p>
            <a:r>
              <a:rPr lang="en-US" dirty="0">
                <a:cs typeface="Calibri"/>
              </a:rPr>
              <a:t>The second time the Continental Army returned to Morristown for the winter (1779-1780) is known as the "Hard Winter." </a:t>
            </a:r>
            <a:r>
              <a:rPr lang="en-US" dirty="0"/>
              <a:t>After marching into Morristown in December of 1779, Washington’s troops settled in a mountainous region nearby called Jockey Hollow. The Continental soldiers cut down thousands of acres of timber to construct a “log house city” of more than a thousand wooden structures which accommodated about twelve men each. The site also included parade grounds and officers’ quarters. An estimated 10-12,000 soldiers camped at Morristown, although desertions and deaths reduced the number to only about 8,000, and Washington claimed that as many as one third of these troops were unfit for duty. </a:t>
            </a:r>
            <a:endParaRPr lang="en-US" dirty="0">
              <a:cs typeface="Calibri"/>
            </a:endParaRPr>
          </a:p>
          <a:p>
            <a:r>
              <a:rPr lang="en-US" dirty="0"/>
              <a:t>Extreme cold proved to be one of the army’s greatest trials during the winter at Morristown. Though Valley Forge is remembered for its harsh conditions, that winter in Morristown, Washington’s troops faced even bitterer cold than they had witnessed in Pennsylvania a few years before. Known as “the hard winter,” the season bridging the end of 1779 and early 1780 proved to be one of the coldest on record. Morristown received twenty-eight snowfalls during the Continental Army’s residence there, adding to the miserable conditions the troops faced in the wake of the shortages of food and supplies. Shoes, shirts, and blankets were scarce, making conditions even more bleak as soldiers sought to fend off hunger and cold.</a:t>
            </a:r>
            <a:endParaRPr lang="en-US" dirty="0">
              <a:cs typeface="Calibri"/>
            </a:endParaRPr>
          </a:p>
          <a:p>
            <a:r>
              <a:rPr lang="en-US" dirty="0"/>
              <a:t>Shortages of food and other provisions also posed a constant challenge for the army at Morristown. The inclement weather added to the difficulty in transporting available supplies to the army. Financial problems presented another source of difficulty for the Continental Army during the winter encampment at Morristown. Many soldiers had not been paid for months, adding to their frustrations and increasing the risk that they would desert or choose not to continue supporting the war effort. In the spring, regiments from the Connecticut Line staged a mutiny in the camp, retaliating against the delayed wages and shortages of basic supplies. Though the small insurrection was quickly put down, it provided a stark reminder of the army’s dissatisfaction and demoralized state.</a:t>
            </a:r>
            <a:endParaRPr lang="en-US" dirty="0">
              <a:cs typeface="Calibri"/>
            </a:endParaRPr>
          </a:p>
          <a:p>
            <a:r>
              <a:rPr lang="en-US" dirty="0"/>
              <a:t>Much like Valley Forge, the winter encampment at Morristown, New Jersey became an important symbol of patriotism and persistence in the American Revolution. In the winter of 1779-1780, the Continental Army’s perseverance and determination to overcome the challenges they faced prepared them for the final campaigns that would eventually secure American Independence.</a:t>
            </a:r>
            <a:endParaRPr lang="en-US" dirty="0">
              <a:cs typeface="Calibri"/>
            </a:endParaRPr>
          </a:p>
          <a:p>
            <a:endParaRPr lang="en-US" dirty="0">
              <a:cs typeface="Calibri"/>
            </a:endParaRPr>
          </a:p>
          <a:p>
            <a:r>
              <a:rPr lang="en-US" dirty="0">
                <a:cs typeface="Calibri"/>
              </a:rPr>
              <a:t>Extra Resources:</a:t>
            </a:r>
          </a:p>
          <a:p>
            <a:r>
              <a:rPr lang="en-US" dirty="0">
                <a:hlinkClick r:id="rId3"/>
              </a:rPr>
              <a:t>https://www.battlefields.org/learn/articles/morristown-winter-encampment</a:t>
            </a:r>
            <a:endParaRPr lang="en-US" dirty="0">
              <a:cs typeface="Calibri"/>
              <a:hlinkClick r:id="rId3"/>
            </a:endParaRPr>
          </a:p>
          <a:p>
            <a:r>
              <a:rPr lang="en-US" dirty="0">
                <a:hlinkClick r:id="rId4"/>
              </a:rPr>
              <a:t>https://www.battlefields.org/learn/articles/washingtons-encampment-morristown-new-jersey-and-hard-winter-1779-1780</a:t>
            </a:r>
            <a:endParaRPr lang="en-US" dirty="0">
              <a:cs typeface="Calibri"/>
              <a:hlinkClick r:id="rId4"/>
            </a:endParaRPr>
          </a:p>
          <a:p>
            <a:endParaRPr lang="en-US" dirty="0">
              <a:cs typeface="Calibri"/>
            </a:endParaRPr>
          </a:p>
          <a:p>
            <a:r>
              <a:rPr lang="en-US" dirty="0">
                <a:cs typeface="Calibri"/>
              </a:rPr>
              <a:t>Image Credit: </a:t>
            </a:r>
          </a:p>
          <a:p>
            <a:r>
              <a:rPr lang="en-US" dirty="0"/>
              <a:t>Morristown National Historical Park Collection</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28559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When the good-weather campaign months were over, armies of both sides needed more permanent quarters for the winter months. It was an arduous task, requiring far more work than a camp while on campaign. The first task for a winter camp was finding a location that met the needs of a large army.</a:t>
            </a:r>
            <a:endParaRPr lang="en-US" dirty="0"/>
          </a:p>
          <a:p>
            <a:endParaRPr lang="en-US" dirty="0"/>
          </a:p>
          <a:p>
            <a:r>
              <a:rPr lang="en" dirty="0"/>
              <a:t>A winter campsite needed to have clean, fresh water as well as firewood, both in ample supply. The campsite also needed plenty of space to accommodate the large number of men and animals in the army. (Text from Lesson Plan Overview)</a:t>
            </a:r>
            <a:endParaRPr lang="en-US"/>
          </a:p>
          <a:p>
            <a:endParaRPr lang="en" dirty="0">
              <a:cs typeface="Calibri"/>
            </a:endParaRPr>
          </a:p>
          <a:p>
            <a:r>
              <a:rPr lang="en" dirty="0">
                <a:cs typeface="Calibri"/>
              </a:rPr>
              <a:t>Extra Resources:</a:t>
            </a:r>
          </a:p>
          <a:p>
            <a:r>
              <a:rPr lang="en" dirty="0">
                <a:hlinkClick r:id="rId3"/>
              </a:rPr>
              <a:t>https://www.battlefields.org/learn/articles/getting-food-continental-army</a:t>
            </a:r>
            <a:r>
              <a:rPr lang="en" dirty="0"/>
              <a:t> </a:t>
            </a:r>
            <a:endParaRPr lang="en" dirty="0">
              <a:cs typeface="Calibri"/>
            </a:endParaRPr>
          </a:p>
          <a:p>
            <a:endParaRPr lang="en-US" dirty="0"/>
          </a:p>
          <a:p>
            <a:r>
              <a:rPr lang="en-US" dirty="0">
                <a:cs typeface="Calibri"/>
              </a:rPr>
              <a:t>Photo Credit</a:t>
            </a:r>
            <a:endParaRPr lang="en-US" dirty="0"/>
          </a:p>
          <a:p>
            <a:r>
              <a:rPr lang="en-US" dirty="0"/>
              <a:t>The encampment at Valley Forge in 1778 (1830 engraving by G. Boynton)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3253850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0JLvRJzvOic?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0pUSiVep0RU?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Revolutionary War Camp Life</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normAutofit fontScale="90000"/>
          </a:bodyPr>
          <a:lstStyle/>
          <a:p>
            <a:r>
              <a:rPr lang="en-US" dirty="0"/>
              <a:t>What's Need at a Winter Camp Encampment Site?</a:t>
            </a:r>
          </a:p>
        </p:txBody>
      </p:sp>
      <p:pic>
        <p:nvPicPr>
          <p:cNvPr id="6" name="Picture 6" descr="Map&#10;&#10;Description automatically generated">
            <a:extLst>
              <a:ext uri="{FF2B5EF4-FFF2-40B4-BE49-F238E27FC236}">
                <a16:creationId xmlns:a16="http://schemas.microsoft.com/office/drawing/2014/main" id="{205ED67E-A916-4F62-9F64-BC841721BEA8}"/>
              </a:ext>
            </a:extLst>
          </p:cNvPr>
          <p:cNvPicPr>
            <a:picLocks noGrp="1" noChangeAspect="1"/>
          </p:cNvPicPr>
          <p:nvPr>
            <p:ph idx="1"/>
          </p:nvPr>
        </p:nvPicPr>
        <p:blipFill>
          <a:blip r:embed="rId3"/>
          <a:stretch>
            <a:fillRect/>
          </a:stretch>
        </p:blipFill>
        <p:spPr>
          <a:xfrm>
            <a:off x="4165745" y="1690432"/>
            <a:ext cx="7744252" cy="4764770"/>
          </a:xfrm>
        </p:spPr>
      </p:pic>
      <p:sp>
        <p:nvSpPr>
          <p:cNvPr id="3" name="TextBox 2">
            <a:extLst>
              <a:ext uri="{FF2B5EF4-FFF2-40B4-BE49-F238E27FC236}">
                <a16:creationId xmlns:a16="http://schemas.microsoft.com/office/drawing/2014/main" id="{C0735605-2997-4CC4-B131-D6338421C0BD}"/>
              </a:ext>
            </a:extLst>
          </p:cNvPr>
          <p:cNvSpPr txBox="1"/>
          <p:nvPr/>
        </p:nvSpPr>
        <p:spPr>
          <a:xfrm>
            <a:off x="471949" y="2290915"/>
            <a:ext cx="333313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Land Space</a:t>
            </a:r>
          </a:p>
          <a:p>
            <a:pPr marL="285750" indent="-285750">
              <a:buFont typeface="Arial"/>
              <a:buChar char="•"/>
            </a:pPr>
            <a:r>
              <a:rPr lang="en-US" sz="2800" dirty="0"/>
              <a:t>Good Water</a:t>
            </a:r>
          </a:p>
          <a:p>
            <a:pPr marL="285750" indent="-285750">
              <a:buFont typeface="Arial"/>
              <a:buChar char="•"/>
            </a:pPr>
            <a:r>
              <a:rPr lang="en-US" sz="2800" dirty="0"/>
              <a:t>Forest/Wood Supply</a:t>
            </a:r>
          </a:p>
          <a:p>
            <a:pPr marL="285750" indent="-285750">
              <a:buFont typeface="Arial"/>
              <a:buChar char="•"/>
            </a:pPr>
            <a:r>
              <a:rPr lang="en-US" sz="2800" dirty="0"/>
              <a:t>Local Provisions for Sale</a:t>
            </a:r>
            <a:r>
              <a:rPr lang="en-US" dirty="0"/>
              <a:t> </a:t>
            </a:r>
          </a:p>
        </p:txBody>
      </p:sp>
    </p:spTree>
    <p:extLst>
      <p:ext uri="{BB962C8B-B14F-4D97-AF65-F5344CB8AC3E}">
        <p14:creationId xmlns:p14="http://schemas.microsoft.com/office/powerpoint/2010/main" val="128536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dirty="0"/>
              <a:t>Activity #1: Constructing Huts</a:t>
            </a:r>
          </a:p>
        </p:txBody>
      </p:sp>
      <p:pic>
        <p:nvPicPr>
          <p:cNvPr id="6" name="Picture 6" descr="A picture containing outdoor, snow, building, pile&#10;&#10;Description automatically generated">
            <a:extLst>
              <a:ext uri="{FF2B5EF4-FFF2-40B4-BE49-F238E27FC236}">
                <a16:creationId xmlns:a16="http://schemas.microsoft.com/office/drawing/2014/main" id="{778DDB8E-D434-4348-B233-E49C6D64D127}"/>
              </a:ext>
            </a:extLst>
          </p:cNvPr>
          <p:cNvPicPr>
            <a:picLocks noGrp="1" noChangeAspect="1"/>
          </p:cNvPicPr>
          <p:nvPr>
            <p:ph idx="1"/>
          </p:nvPr>
        </p:nvPicPr>
        <p:blipFill>
          <a:blip r:embed="rId3"/>
          <a:stretch>
            <a:fillRect/>
          </a:stretch>
        </p:blipFill>
        <p:spPr>
          <a:xfrm>
            <a:off x="3263382" y="1825625"/>
            <a:ext cx="5665236" cy="3781545"/>
          </a:xfrm>
        </p:spPr>
      </p:pic>
    </p:spTree>
    <p:extLst>
      <p:ext uri="{BB962C8B-B14F-4D97-AF65-F5344CB8AC3E}">
        <p14:creationId xmlns:p14="http://schemas.microsoft.com/office/powerpoint/2010/main" val="396873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B5E8-CB42-4D21-AC8C-D6377050BA90}"/>
              </a:ext>
            </a:extLst>
          </p:cNvPr>
          <p:cNvSpPr>
            <a:spLocks noGrp="1"/>
          </p:cNvSpPr>
          <p:nvPr>
            <p:ph type="title"/>
          </p:nvPr>
        </p:nvSpPr>
        <p:spPr/>
        <p:txBody>
          <a:bodyPr/>
          <a:lstStyle/>
          <a:p>
            <a:r>
              <a:rPr lang="en-US" dirty="0"/>
              <a:t>Building Shelter</a:t>
            </a:r>
          </a:p>
        </p:txBody>
      </p:sp>
      <p:pic>
        <p:nvPicPr>
          <p:cNvPr id="5" name="Picture 5" descr="A picture containing text, several&#10;&#10;Description automatically generated">
            <a:extLst>
              <a:ext uri="{FF2B5EF4-FFF2-40B4-BE49-F238E27FC236}">
                <a16:creationId xmlns:a16="http://schemas.microsoft.com/office/drawing/2014/main" id="{FE9431A7-212F-4309-81B4-D15636C19390}"/>
              </a:ext>
            </a:extLst>
          </p:cNvPr>
          <p:cNvPicPr>
            <a:picLocks noGrp="1" noChangeAspect="1"/>
          </p:cNvPicPr>
          <p:nvPr>
            <p:ph sz="half" idx="1"/>
          </p:nvPr>
        </p:nvPicPr>
        <p:blipFill>
          <a:blip r:embed="rId3"/>
          <a:stretch>
            <a:fillRect/>
          </a:stretch>
        </p:blipFill>
        <p:spPr>
          <a:xfrm>
            <a:off x="4415201" y="3921774"/>
            <a:ext cx="4475820" cy="2760856"/>
          </a:xfrm>
        </p:spPr>
      </p:pic>
      <p:pic>
        <p:nvPicPr>
          <p:cNvPr id="6" name="Picture 6" descr="A picture containing text&#10;&#10;Description automatically generated">
            <a:extLst>
              <a:ext uri="{FF2B5EF4-FFF2-40B4-BE49-F238E27FC236}">
                <a16:creationId xmlns:a16="http://schemas.microsoft.com/office/drawing/2014/main" id="{A0DFB0F1-C6F3-4209-B1EF-159B4EC2FA68}"/>
              </a:ext>
            </a:extLst>
          </p:cNvPr>
          <p:cNvPicPr>
            <a:picLocks noGrp="1" noChangeAspect="1"/>
          </p:cNvPicPr>
          <p:nvPr>
            <p:ph sz="half" idx="2"/>
          </p:nvPr>
        </p:nvPicPr>
        <p:blipFill>
          <a:blip r:embed="rId4"/>
          <a:stretch>
            <a:fillRect/>
          </a:stretch>
        </p:blipFill>
        <p:spPr>
          <a:xfrm>
            <a:off x="8152156" y="495847"/>
            <a:ext cx="3749597" cy="3815575"/>
          </a:xfrm>
        </p:spPr>
      </p:pic>
      <p:sp>
        <p:nvSpPr>
          <p:cNvPr id="3" name="TextBox 2">
            <a:extLst>
              <a:ext uri="{FF2B5EF4-FFF2-40B4-BE49-F238E27FC236}">
                <a16:creationId xmlns:a16="http://schemas.microsoft.com/office/drawing/2014/main" id="{6F2DA723-94F6-419C-BA3D-4714B8FBB23F}"/>
              </a:ext>
            </a:extLst>
          </p:cNvPr>
          <p:cNvSpPr txBox="1"/>
          <p:nvPr/>
        </p:nvSpPr>
        <p:spPr>
          <a:xfrm rot="-960000">
            <a:off x="422787" y="2659625"/>
            <a:ext cx="59263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What could be some added difficulties of building a winter hut?</a:t>
            </a:r>
          </a:p>
        </p:txBody>
      </p:sp>
    </p:spTree>
    <p:extLst>
      <p:ext uri="{BB962C8B-B14F-4D97-AF65-F5344CB8AC3E}">
        <p14:creationId xmlns:p14="http://schemas.microsoft.com/office/powerpoint/2010/main" val="372491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dirty="0"/>
              <a:t>Life in a Winter Camp</a:t>
            </a:r>
          </a:p>
        </p:txBody>
      </p:sp>
      <p:pic>
        <p:nvPicPr>
          <p:cNvPr id="6" name="Picture 6" descr="A picture containing ground, outdoor&#10;&#10;Description automatically generated">
            <a:extLst>
              <a:ext uri="{FF2B5EF4-FFF2-40B4-BE49-F238E27FC236}">
                <a16:creationId xmlns:a16="http://schemas.microsoft.com/office/drawing/2014/main" id="{7D02499F-E387-47E8-867F-C82B160B4BEA}"/>
              </a:ext>
            </a:extLst>
          </p:cNvPr>
          <p:cNvPicPr>
            <a:picLocks noGrp="1" noChangeAspect="1"/>
          </p:cNvPicPr>
          <p:nvPr>
            <p:ph idx="1"/>
          </p:nvPr>
        </p:nvPicPr>
        <p:blipFill>
          <a:blip r:embed="rId3"/>
          <a:stretch>
            <a:fillRect/>
          </a:stretch>
        </p:blipFill>
        <p:spPr>
          <a:xfrm>
            <a:off x="5070019" y="1493787"/>
            <a:ext cx="6943510" cy="4678738"/>
          </a:xfrm>
        </p:spPr>
      </p:pic>
      <p:sp>
        <p:nvSpPr>
          <p:cNvPr id="3" name="TextBox 2">
            <a:extLst>
              <a:ext uri="{FF2B5EF4-FFF2-40B4-BE49-F238E27FC236}">
                <a16:creationId xmlns:a16="http://schemas.microsoft.com/office/drawing/2014/main" id="{D3A1FBFC-92E5-4F8E-8A0E-2F4F4034C4D9}"/>
              </a:ext>
            </a:extLst>
          </p:cNvPr>
          <p:cNvSpPr txBox="1"/>
          <p:nvPr/>
        </p:nvSpPr>
        <p:spPr>
          <a:xfrm>
            <a:off x="127820" y="2168013"/>
            <a:ext cx="463590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 sz="2400" dirty="0">
                <a:ea typeface="+mn-lt"/>
                <a:cs typeface="+mn-lt"/>
              </a:rPr>
              <a:t>How did soldiers pass the time around the fire and in their huts?</a:t>
            </a:r>
            <a:endParaRPr lang="en-US" sz="2400">
              <a:ea typeface="+mn-lt"/>
              <a:cs typeface="+mn-lt"/>
            </a:endParaRPr>
          </a:p>
          <a:p>
            <a:pPr marL="742950" lvl="1" indent="-285750">
              <a:buFont typeface="Arial"/>
              <a:buChar char="•"/>
            </a:pPr>
            <a:r>
              <a:rPr lang="en" sz="2400" dirty="0">
                <a:ea typeface="+mn-lt"/>
                <a:cs typeface="+mn-lt"/>
              </a:rPr>
              <a:t>What games and other pastimes did soldiers partake in?</a:t>
            </a:r>
            <a:endParaRPr lang="en-US" sz="2400">
              <a:ea typeface="+mn-lt"/>
              <a:cs typeface="+mn-lt"/>
            </a:endParaRPr>
          </a:p>
          <a:p>
            <a:pPr marL="742950" lvl="1" indent="-285750">
              <a:buFont typeface="Arial"/>
              <a:buChar char="•"/>
            </a:pPr>
            <a:r>
              <a:rPr lang="en" sz="2400" dirty="0">
                <a:ea typeface="+mn-lt"/>
                <a:cs typeface="+mn-lt"/>
              </a:rPr>
              <a:t>What was food prep like while in camp? </a:t>
            </a:r>
            <a:endParaRPr lang="en-US" sz="2400" dirty="0">
              <a:ea typeface="+mn-lt"/>
              <a:cs typeface="+mn-lt"/>
            </a:endParaRPr>
          </a:p>
          <a:p>
            <a:pPr algn="l"/>
            <a:endParaRPr lang="en-US" dirty="0"/>
          </a:p>
        </p:txBody>
      </p:sp>
    </p:spTree>
    <p:extLst>
      <p:ext uri="{BB962C8B-B14F-4D97-AF65-F5344CB8AC3E}">
        <p14:creationId xmlns:p14="http://schemas.microsoft.com/office/powerpoint/2010/main" val="378826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dirty="0"/>
              <a:t>Activity #2: Writing Letters</a:t>
            </a:r>
          </a:p>
        </p:txBody>
      </p:sp>
      <p:pic>
        <p:nvPicPr>
          <p:cNvPr id="5" name="Picture 6" descr="A picture containing text, outdoor&#10;&#10;Description automatically generated">
            <a:extLst>
              <a:ext uri="{FF2B5EF4-FFF2-40B4-BE49-F238E27FC236}">
                <a16:creationId xmlns:a16="http://schemas.microsoft.com/office/drawing/2014/main" id="{2258FA39-49E5-4BB5-9826-431BF2691100}"/>
              </a:ext>
            </a:extLst>
          </p:cNvPr>
          <p:cNvPicPr>
            <a:picLocks noGrp="1" noChangeAspect="1"/>
          </p:cNvPicPr>
          <p:nvPr>
            <p:ph idx="1"/>
          </p:nvPr>
        </p:nvPicPr>
        <p:blipFill rotWithShape="1">
          <a:blip r:embed="rId3"/>
          <a:srcRect l="45115" r="178" b="491"/>
          <a:stretch/>
        </p:blipFill>
        <p:spPr>
          <a:xfrm>
            <a:off x="8108057" y="1411650"/>
            <a:ext cx="3735127" cy="4915255"/>
          </a:xfrm>
        </p:spPr>
      </p:pic>
      <p:pic>
        <p:nvPicPr>
          <p:cNvPr id="4" name="Picture 3" descr="A picture containing tree, outdoor, snow, transport&#10;&#10;Description automatically generated">
            <a:extLst>
              <a:ext uri="{FF2B5EF4-FFF2-40B4-BE49-F238E27FC236}">
                <a16:creationId xmlns:a16="http://schemas.microsoft.com/office/drawing/2014/main" id="{50F9FDE4-4E6D-46B0-A9EA-361F970BB4B7}"/>
              </a:ext>
            </a:extLst>
          </p:cNvPr>
          <p:cNvPicPr>
            <a:picLocks noGrp="1" noChangeAspect="1"/>
          </p:cNvPicPr>
          <p:nvPr/>
        </p:nvPicPr>
        <p:blipFill>
          <a:blip r:embed="rId4"/>
          <a:stretch>
            <a:fillRect/>
          </a:stretch>
        </p:blipFill>
        <p:spPr>
          <a:xfrm>
            <a:off x="495386" y="1690432"/>
            <a:ext cx="7366646" cy="3781545"/>
          </a:xfrm>
          <a:prstGeom prst="rect">
            <a:avLst/>
          </a:prstGeom>
        </p:spPr>
      </p:pic>
    </p:spTree>
    <p:extLst>
      <p:ext uri="{BB962C8B-B14F-4D97-AF65-F5344CB8AC3E}">
        <p14:creationId xmlns:p14="http://schemas.microsoft.com/office/powerpoint/2010/main" val="282651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7731-EFDF-43F4-A7F1-819E9127FA5E}"/>
              </a:ext>
            </a:extLst>
          </p:cNvPr>
          <p:cNvSpPr>
            <a:spLocks noGrp="1"/>
          </p:cNvSpPr>
          <p:nvPr>
            <p:ph type="title"/>
          </p:nvPr>
        </p:nvSpPr>
        <p:spPr/>
        <p:txBody>
          <a:bodyPr/>
          <a:lstStyle/>
          <a:p>
            <a:r>
              <a:rPr lang="en-US" dirty="0"/>
              <a:t>The Revolutionary War</a:t>
            </a:r>
          </a:p>
        </p:txBody>
      </p:sp>
      <p:sp>
        <p:nvSpPr>
          <p:cNvPr id="3" name="Content Placeholder 2">
            <a:extLst>
              <a:ext uri="{FF2B5EF4-FFF2-40B4-BE49-F238E27FC236}">
                <a16:creationId xmlns:a16="http://schemas.microsoft.com/office/drawing/2014/main" id="{2C46CE9E-71D5-4C43-8F14-8D6CF431D457}"/>
              </a:ext>
            </a:extLst>
          </p:cNvPr>
          <p:cNvSpPr>
            <a:spLocks noGrp="1"/>
          </p:cNvSpPr>
          <p:nvPr>
            <p:ph idx="1"/>
          </p:nvPr>
        </p:nvSpPr>
        <p:spPr/>
        <p:txBody>
          <a:bodyPr vert="horz" lIns="91440" tIns="45720" rIns="91440" bIns="45720" rtlCol="0" anchor="t">
            <a:normAutofit/>
          </a:bodyPr>
          <a:lstStyle/>
          <a:p>
            <a:r>
              <a:rPr lang="en-US" dirty="0">
                <a:ea typeface="+mn-lt"/>
                <a:cs typeface="+mn-lt"/>
              </a:rPr>
              <a:t>1775-1783</a:t>
            </a:r>
            <a:endParaRPr lang="en-US" dirty="0"/>
          </a:p>
          <a:p>
            <a:r>
              <a:rPr lang="en-US" dirty="0"/>
              <a:t>Colonial America vs. Britian</a:t>
            </a:r>
          </a:p>
          <a:p>
            <a:r>
              <a:rPr lang="en-US" dirty="0"/>
              <a:t>Outcome: American Independence from Britian and the beginning of the United States</a:t>
            </a:r>
          </a:p>
          <a:p>
            <a:endParaRPr lang="en-US" dirty="0"/>
          </a:p>
          <a:p>
            <a:endParaRPr lang="en-US" dirty="0"/>
          </a:p>
        </p:txBody>
      </p:sp>
    </p:spTree>
    <p:extLst>
      <p:ext uri="{BB962C8B-B14F-4D97-AF65-F5344CB8AC3E}">
        <p14:creationId xmlns:p14="http://schemas.microsoft.com/office/powerpoint/2010/main" val="89962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EA32-2294-4B80-8129-FA16B61B0388}"/>
              </a:ext>
            </a:extLst>
          </p:cNvPr>
          <p:cNvSpPr>
            <a:spLocks noGrp="1"/>
          </p:cNvSpPr>
          <p:nvPr>
            <p:ph type="title"/>
          </p:nvPr>
        </p:nvSpPr>
        <p:spPr/>
        <p:txBody>
          <a:bodyPr/>
          <a:lstStyle/>
          <a:p>
            <a:r>
              <a:rPr lang="en-US" dirty="0"/>
              <a:t>Animated Map</a:t>
            </a:r>
          </a:p>
        </p:txBody>
      </p:sp>
      <p:pic>
        <p:nvPicPr>
          <p:cNvPr id="4" name="Online Media 3" title="The Revolutionary War: Animated Battle Map">
            <a:hlinkClick r:id="" action="ppaction://media"/>
            <a:extLst>
              <a:ext uri="{FF2B5EF4-FFF2-40B4-BE49-F238E27FC236}">
                <a16:creationId xmlns:a16="http://schemas.microsoft.com/office/drawing/2014/main" id="{01E67BA8-1521-475B-A695-43A25A69ED5E}"/>
              </a:ext>
            </a:extLst>
          </p:cNvPr>
          <p:cNvPicPr>
            <a:picLocks noGrp="1" noRot="1" noChangeAspect="1"/>
          </p:cNvPicPr>
          <p:nvPr>
            <p:ph idx="1"/>
            <a:videoFile r:link="rId1"/>
          </p:nvPr>
        </p:nvPicPr>
        <p:blipFill>
          <a:blip r:embed="rId4"/>
          <a:stretch>
            <a:fillRect/>
          </a:stretch>
        </p:blipFill>
        <p:spPr>
          <a:xfrm>
            <a:off x="3229070" y="1556709"/>
            <a:ext cx="7325761" cy="5066167"/>
          </a:xfrm>
        </p:spPr>
      </p:pic>
    </p:spTree>
    <p:extLst>
      <p:ext uri="{BB962C8B-B14F-4D97-AF65-F5344CB8AC3E}">
        <p14:creationId xmlns:p14="http://schemas.microsoft.com/office/powerpoint/2010/main" val="382109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838200" y="1746086"/>
            <a:ext cx="10515600" cy="3057142"/>
          </a:xfrm>
        </p:spPr>
        <p:txBody>
          <a:bodyPr>
            <a:noAutofit/>
          </a:bodyPr>
          <a:lstStyle/>
          <a:p>
            <a:pPr algn="ctr"/>
            <a:r>
              <a:rPr lang="en" sz="3200" b="1" dirty="0">
                <a:solidFill>
                  <a:srgbClr val="C00000"/>
                </a:solidFill>
                <a:ea typeface="+mj-lt"/>
                <a:cs typeface="+mj-lt"/>
              </a:rPr>
              <a:t>ESSENTIAL QUESTIONS</a:t>
            </a:r>
            <a:br>
              <a:rPr lang="en" sz="3200" b="1" dirty="0">
                <a:solidFill>
                  <a:srgbClr val="C00000"/>
                </a:solidFill>
                <a:ea typeface="+mj-lt"/>
                <a:cs typeface="+mj-lt"/>
              </a:rPr>
            </a:br>
            <a:br>
              <a:rPr lang="en" sz="3200" b="1" dirty="0">
                <a:ea typeface="+mj-lt"/>
                <a:cs typeface="+mj-lt"/>
              </a:rPr>
            </a:br>
            <a:r>
              <a:rPr lang="en" sz="3200" dirty="0">
                <a:ea typeface="+mj-lt"/>
                <a:cs typeface="+mj-lt"/>
              </a:rPr>
              <a:t>How did soldiers of both sides during this war pass the time when they were not in combat or on the march?</a:t>
            </a:r>
            <a:br>
              <a:rPr lang="en" sz="3200" dirty="0">
                <a:ea typeface="+mj-lt"/>
                <a:cs typeface="+mj-lt"/>
              </a:rPr>
            </a:br>
            <a:br>
              <a:rPr lang="en" sz="3200" dirty="0">
                <a:ea typeface="+mj-lt"/>
                <a:cs typeface="+mj-lt"/>
              </a:rPr>
            </a:br>
            <a:r>
              <a:rPr lang="en" sz="3200" dirty="0">
                <a:ea typeface="+mj-lt"/>
                <a:cs typeface="+mj-lt"/>
              </a:rPr>
              <a:t>What was it like to be in winter quarters </a:t>
            </a:r>
            <a:br>
              <a:rPr lang="en" sz="3200" dirty="0">
                <a:ea typeface="+mj-lt"/>
                <a:cs typeface="+mj-lt"/>
              </a:rPr>
            </a:br>
            <a:r>
              <a:rPr lang="en" sz="3200" dirty="0">
                <a:ea typeface="+mj-lt"/>
                <a:cs typeface="+mj-lt"/>
              </a:rPr>
              <a:t>at Valley Forge or Morristown?</a:t>
            </a:r>
          </a:p>
          <a:p>
            <a:pPr algn="ctr"/>
            <a:endParaRPr lang="en-US" sz="3200" dirty="0">
              <a:solidFill>
                <a:schemeClr val="accent1"/>
              </a:solidFill>
            </a:endParaRPr>
          </a:p>
        </p:txBody>
      </p:sp>
    </p:spTree>
    <p:extLst>
      <p:ext uri="{BB962C8B-B14F-4D97-AF65-F5344CB8AC3E}">
        <p14:creationId xmlns:p14="http://schemas.microsoft.com/office/powerpoint/2010/main" val="197560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dirty="0"/>
              <a:t>Winter Camps</a:t>
            </a:r>
          </a:p>
        </p:txBody>
      </p:sp>
      <p:pic>
        <p:nvPicPr>
          <p:cNvPr id="4" name="Picture 4">
            <a:extLst>
              <a:ext uri="{FF2B5EF4-FFF2-40B4-BE49-F238E27FC236}">
                <a16:creationId xmlns:a16="http://schemas.microsoft.com/office/drawing/2014/main" id="{7BCAC94D-64C6-4DDC-BAB5-02AC1E2DBB1A}"/>
              </a:ext>
            </a:extLst>
          </p:cNvPr>
          <p:cNvPicPr>
            <a:picLocks noGrp="1" noChangeAspect="1"/>
          </p:cNvPicPr>
          <p:nvPr>
            <p:ph idx="1"/>
          </p:nvPr>
        </p:nvPicPr>
        <p:blipFill>
          <a:blip r:embed="rId3"/>
          <a:stretch>
            <a:fillRect/>
          </a:stretch>
        </p:blipFill>
        <p:spPr>
          <a:xfrm>
            <a:off x="5564476" y="1469206"/>
            <a:ext cx="5856273" cy="4666448"/>
          </a:xfrm>
        </p:spPr>
      </p:pic>
      <p:sp>
        <p:nvSpPr>
          <p:cNvPr id="3" name="TextBox 2">
            <a:extLst>
              <a:ext uri="{FF2B5EF4-FFF2-40B4-BE49-F238E27FC236}">
                <a16:creationId xmlns:a16="http://schemas.microsoft.com/office/drawing/2014/main" id="{DAE4D106-AE61-44FD-A678-9439E283639B}"/>
              </a:ext>
            </a:extLst>
          </p:cNvPr>
          <p:cNvSpPr txBox="1"/>
          <p:nvPr/>
        </p:nvSpPr>
        <p:spPr>
          <a:xfrm>
            <a:off x="889820" y="2008238"/>
            <a:ext cx="387390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Did you know?</a:t>
            </a:r>
          </a:p>
          <a:p>
            <a:endParaRPr lang="en-US" dirty="0"/>
          </a:p>
          <a:p>
            <a:pPr marL="285750" indent="-285750">
              <a:buFont typeface="Arial"/>
              <a:buChar char="•"/>
            </a:pPr>
            <a:r>
              <a:rPr lang="en-US" dirty="0"/>
              <a:t>There were 8 Winters during the Revolutionary War. </a:t>
            </a:r>
          </a:p>
          <a:p>
            <a:pPr marL="285750" indent="-285750">
              <a:buFont typeface="Arial"/>
              <a:buChar char="•"/>
            </a:pPr>
            <a:r>
              <a:rPr lang="en-US" dirty="0"/>
              <a:t>The British usually encamped in or near a city while the American tended to choose strategic locations and construct their sheltering camp.</a:t>
            </a:r>
          </a:p>
          <a:p>
            <a:pPr marL="285750" indent="-285750">
              <a:buFont typeface="Arial"/>
              <a:buChar char="•"/>
            </a:pPr>
            <a:r>
              <a:rPr lang="en-US" dirty="0"/>
              <a:t>The well-known American winter camps were at Morristown &amp; Valley Forge.</a:t>
            </a:r>
          </a:p>
        </p:txBody>
      </p:sp>
    </p:spTree>
    <p:extLst>
      <p:ext uri="{BB962C8B-B14F-4D97-AF65-F5344CB8AC3E}">
        <p14:creationId xmlns:p14="http://schemas.microsoft.com/office/powerpoint/2010/main" val="381522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dirty="0"/>
              <a:t>Valley Forge In4Minutes</a:t>
            </a:r>
          </a:p>
        </p:txBody>
      </p:sp>
      <p:pic>
        <p:nvPicPr>
          <p:cNvPr id="5" name="Online Media 4" title="Valley Forge: The Revolutionary War in Four Minutes">
            <a:hlinkClick r:id="" action="ppaction://media"/>
            <a:extLst>
              <a:ext uri="{FF2B5EF4-FFF2-40B4-BE49-F238E27FC236}">
                <a16:creationId xmlns:a16="http://schemas.microsoft.com/office/drawing/2014/main" id="{3933C799-695B-4555-8D28-7A429CBAC4A6}"/>
              </a:ext>
            </a:extLst>
          </p:cNvPr>
          <p:cNvPicPr>
            <a:picLocks noGrp="1" noRot="1" noChangeAspect="1"/>
          </p:cNvPicPr>
          <p:nvPr>
            <p:ph idx="1"/>
            <a:videoFile r:link="rId1"/>
          </p:nvPr>
        </p:nvPicPr>
        <p:blipFill>
          <a:blip r:embed="rId4"/>
          <a:stretch>
            <a:fillRect/>
          </a:stretch>
        </p:blipFill>
        <p:spPr>
          <a:xfrm>
            <a:off x="3318388" y="1596257"/>
            <a:ext cx="7251289" cy="4903838"/>
          </a:xfrm>
        </p:spPr>
      </p:pic>
    </p:spTree>
    <p:extLst>
      <p:ext uri="{BB962C8B-B14F-4D97-AF65-F5344CB8AC3E}">
        <p14:creationId xmlns:p14="http://schemas.microsoft.com/office/powerpoint/2010/main" val="237331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dirty="0"/>
              <a:t>Valley Forge – Winter 1778</a:t>
            </a:r>
          </a:p>
        </p:txBody>
      </p:sp>
      <p:pic>
        <p:nvPicPr>
          <p:cNvPr id="6" name="Picture 6" descr="A picture containing text, old&#10;&#10;Description automatically generated">
            <a:extLst>
              <a:ext uri="{FF2B5EF4-FFF2-40B4-BE49-F238E27FC236}">
                <a16:creationId xmlns:a16="http://schemas.microsoft.com/office/drawing/2014/main" id="{2B34BB1B-398D-4A3D-A751-C5DA4A552132}"/>
              </a:ext>
            </a:extLst>
          </p:cNvPr>
          <p:cNvPicPr>
            <a:picLocks noGrp="1" noChangeAspect="1"/>
          </p:cNvPicPr>
          <p:nvPr>
            <p:ph idx="1"/>
          </p:nvPr>
        </p:nvPicPr>
        <p:blipFill>
          <a:blip r:embed="rId3"/>
          <a:stretch>
            <a:fillRect/>
          </a:stretch>
        </p:blipFill>
        <p:spPr>
          <a:xfrm>
            <a:off x="4992140" y="1493788"/>
            <a:ext cx="6460174" cy="4875382"/>
          </a:xfrm>
        </p:spPr>
      </p:pic>
      <p:sp>
        <p:nvSpPr>
          <p:cNvPr id="3" name="TextBox 2">
            <a:extLst>
              <a:ext uri="{FF2B5EF4-FFF2-40B4-BE49-F238E27FC236}">
                <a16:creationId xmlns:a16="http://schemas.microsoft.com/office/drawing/2014/main" id="{71FB32F4-1871-4ED6-87E3-B588FD295822}"/>
              </a:ext>
            </a:extLst>
          </p:cNvPr>
          <p:cNvSpPr txBox="1"/>
          <p:nvPr/>
        </p:nvSpPr>
        <p:spPr>
          <a:xfrm>
            <a:off x="1025924" y="2258596"/>
            <a:ext cx="30395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Continental Army spent the winter of 1777-1778 at Valley Forge, Pennsylvania.</a:t>
            </a:r>
          </a:p>
          <a:p>
            <a:endParaRPr lang="en-US" dirty="0"/>
          </a:p>
          <a:p>
            <a:r>
              <a:rPr lang="en-US" dirty="0"/>
              <a:t>Though difficult, this winter became a turning point for the Continental Army as the soldiers transformed into a trained fighting force. </a:t>
            </a:r>
          </a:p>
        </p:txBody>
      </p:sp>
    </p:spTree>
    <p:extLst>
      <p:ext uri="{BB962C8B-B14F-4D97-AF65-F5344CB8AC3E}">
        <p14:creationId xmlns:p14="http://schemas.microsoft.com/office/powerpoint/2010/main" val="104997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AFAA-EECA-408A-8687-00762DC96874}"/>
              </a:ext>
            </a:extLst>
          </p:cNvPr>
          <p:cNvSpPr>
            <a:spLocks noGrp="1"/>
          </p:cNvSpPr>
          <p:nvPr>
            <p:ph type="title"/>
          </p:nvPr>
        </p:nvSpPr>
        <p:spPr/>
        <p:txBody>
          <a:bodyPr/>
          <a:lstStyle/>
          <a:p>
            <a:r>
              <a:rPr lang="en-US"/>
              <a:t>Drilling &amp; Winter Camps</a:t>
            </a:r>
          </a:p>
        </p:txBody>
      </p:sp>
      <p:pic>
        <p:nvPicPr>
          <p:cNvPr id="6" name="Picture 6" descr="A picture containing snow, outdoor, transport, group&#10;&#10;Description automatically generated">
            <a:extLst>
              <a:ext uri="{FF2B5EF4-FFF2-40B4-BE49-F238E27FC236}">
                <a16:creationId xmlns:a16="http://schemas.microsoft.com/office/drawing/2014/main" id="{C5AD9746-D21B-4C79-A69A-FD0179062239}"/>
              </a:ext>
            </a:extLst>
          </p:cNvPr>
          <p:cNvPicPr>
            <a:picLocks noGrp="1" noChangeAspect="1"/>
          </p:cNvPicPr>
          <p:nvPr>
            <p:ph idx="1"/>
          </p:nvPr>
        </p:nvPicPr>
        <p:blipFill>
          <a:blip r:embed="rId3"/>
          <a:stretch>
            <a:fillRect/>
          </a:stretch>
        </p:blipFill>
        <p:spPr>
          <a:xfrm>
            <a:off x="2179262" y="1567529"/>
            <a:ext cx="8275928" cy="4137964"/>
          </a:xfrm>
        </p:spPr>
      </p:pic>
    </p:spTree>
    <p:extLst>
      <p:ext uri="{BB962C8B-B14F-4D97-AF65-F5344CB8AC3E}">
        <p14:creationId xmlns:p14="http://schemas.microsoft.com/office/powerpoint/2010/main" val="212941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56A6-7667-41EB-A507-9DDC1A55E2F9}"/>
              </a:ext>
            </a:extLst>
          </p:cNvPr>
          <p:cNvSpPr>
            <a:spLocks noGrp="1"/>
          </p:cNvSpPr>
          <p:nvPr>
            <p:ph type="title"/>
          </p:nvPr>
        </p:nvSpPr>
        <p:spPr/>
        <p:txBody>
          <a:bodyPr/>
          <a:lstStyle/>
          <a:p>
            <a:r>
              <a:rPr lang="en-US" dirty="0"/>
              <a:t>Morristown – 1780 Hard Winter</a:t>
            </a:r>
          </a:p>
        </p:txBody>
      </p:sp>
      <p:pic>
        <p:nvPicPr>
          <p:cNvPr id="4" name="Picture 4" descr="A picture containing text, document, receipt&#10;&#10;Description automatically generated">
            <a:extLst>
              <a:ext uri="{FF2B5EF4-FFF2-40B4-BE49-F238E27FC236}">
                <a16:creationId xmlns:a16="http://schemas.microsoft.com/office/drawing/2014/main" id="{90115916-9987-491D-ADA4-7A7F23E0C99F}"/>
              </a:ext>
            </a:extLst>
          </p:cNvPr>
          <p:cNvPicPr>
            <a:picLocks noGrp="1" noChangeAspect="1"/>
          </p:cNvPicPr>
          <p:nvPr>
            <p:ph idx="1"/>
          </p:nvPr>
        </p:nvPicPr>
        <p:blipFill>
          <a:blip r:embed="rId3"/>
          <a:stretch>
            <a:fillRect/>
          </a:stretch>
        </p:blipFill>
        <p:spPr>
          <a:xfrm>
            <a:off x="4061071" y="1811514"/>
            <a:ext cx="7823413" cy="4402433"/>
          </a:xfrm>
        </p:spPr>
      </p:pic>
      <p:sp>
        <p:nvSpPr>
          <p:cNvPr id="5" name="TextBox 4">
            <a:extLst>
              <a:ext uri="{FF2B5EF4-FFF2-40B4-BE49-F238E27FC236}">
                <a16:creationId xmlns:a16="http://schemas.microsoft.com/office/drawing/2014/main" id="{7C965692-10D4-42FA-9249-6C71B4A2F6DD}"/>
              </a:ext>
            </a:extLst>
          </p:cNvPr>
          <p:cNvSpPr txBox="1"/>
          <p:nvPr/>
        </p:nvSpPr>
        <p:spPr>
          <a:xfrm>
            <a:off x="730956" y="2283177"/>
            <a:ext cx="30395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Continental Army spent the winters of 1777 and 1780 near Morristown, New Jersey.</a:t>
            </a:r>
          </a:p>
          <a:p>
            <a:endParaRPr lang="en-US" dirty="0"/>
          </a:p>
          <a:p>
            <a:r>
              <a:rPr lang="en-US" dirty="0"/>
              <a:t>The Winter of 1780 was the worst winter that the American army endured during the Revolutionary War.</a:t>
            </a:r>
          </a:p>
        </p:txBody>
      </p:sp>
    </p:spTree>
    <p:extLst>
      <p:ext uri="{BB962C8B-B14F-4D97-AF65-F5344CB8AC3E}">
        <p14:creationId xmlns:p14="http://schemas.microsoft.com/office/powerpoint/2010/main" val="622271982"/>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7" ma:contentTypeDescription="Create a new document." ma:contentTypeScope="" ma:versionID="b238b2d97ab9b7188f561ed58279032f">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21041e84f090813d2bd125ff8c3d2d2"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62a2ba3-4e85-4590-8cac-33237e5999cc">
      <UserInfo>
        <DisplayName>Kristopher White</DisplayName>
        <AccountId>38</AccountId>
        <AccountType/>
      </UserInfo>
    </SharedWithUsers>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Props1.xml><?xml version="1.0" encoding="utf-8"?>
<ds:datastoreItem xmlns:ds="http://schemas.openxmlformats.org/officeDocument/2006/customXml" ds:itemID="{C3B8F5E6-AE1B-4049-8EDB-9D73697A40D3}">
  <ds:schemaRefs>
    <ds:schemaRef ds:uri="http://schemas.microsoft.com/sharepoint/v3/contenttype/forms"/>
  </ds:schemaRefs>
</ds:datastoreItem>
</file>

<file path=customXml/itemProps2.xml><?xml version="1.0" encoding="utf-8"?>
<ds:datastoreItem xmlns:ds="http://schemas.openxmlformats.org/officeDocument/2006/customXml" ds:itemID="{53453185-54F9-4460-BC2D-101EFB228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CBA968-C448-4D3D-A23F-01F77552D550}">
  <ds:schemaRefs>
    <ds:schemaRef ds:uri="http://schemas.microsoft.com/office/2006/metadata/properties"/>
    <ds:schemaRef ds:uri="http://schemas.microsoft.com/office/infopath/2007/PartnerControls"/>
    <ds:schemaRef ds:uri="962a2ba3-4e85-4590-8cac-33237e5999cc"/>
    <ds:schemaRef ds:uri="99639bad-cfa9-4ce6-b936-580a309075cc"/>
  </ds:schemaRefs>
</ds:datastoreItem>
</file>

<file path=docProps/app.xml><?xml version="1.0" encoding="utf-8"?>
<Properties xmlns="http://schemas.openxmlformats.org/officeDocument/2006/extended-properties" xmlns:vt="http://schemas.openxmlformats.org/officeDocument/2006/docPropsVTypes">
  <TotalTime>2278</TotalTime>
  <Words>6</Words>
  <Application>Microsoft Office PowerPoint</Application>
  <PresentationFormat>Widescreen</PresentationFormat>
  <Paragraphs>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Revolutionary War Camp Life</vt:lpstr>
      <vt:lpstr>The Revolutionary War</vt:lpstr>
      <vt:lpstr>Animated Map</vt:lpstr>
      <vt:lpstr>ESSENTIAL QUESTIONS  How did soldiers of both sides during this war pass the time when they were not in combat or on the march?  What was it like to be in winter quarters  at Valley Forge or Morristown? </vt:lpstr>
      <vt:lpstr>Winter Camps</vt:lpstr>
      <vt:lpstr>Valley Forge In4Minutes</vt:lpstr>
      <vt:lpstr>Valley Forge – Winter 1778</vt:lpstr>
      <vt:lpstr>Drilling &amp; Winter Camps</vt:lpstr>
      <vt:lpstr>Morristown – 1780 Hard Winter</vt:lpstr>
      <vt:lpstr>What's Need at a Winter Camp Encampment Site?</vt:lpstr>
      <vt:lpstr>Activity #1: Constructing Huts</vt:lpstr>
      <vt:lpstr>Building Shelter</vt:lpstr>
      <vt:lpstr>Life in a Winter Camp</vt:lpstr>
      <vt:lpstr>Activity #2: Writing Letters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Kristopher White</cp:lastModifiedBy>
  <cp:revision>1011</cp:revision>
  <dcterms:created xsi:type="dcterms:W3CDTF">2019-06-11T12:13:11Z</dcterms:created>
  <dcterms:modified xsi:type="dcterms:W3CDTF">2023-09-13T18:43:38Z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ies>
</file>