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9"/>
  </p:notesMasterIdLst>
  <p:sldIdLst>
    <p:sldId id="256" r:id="rId5"/>
    <p:sldId id="916" r:id="rId6"/>
    <p:sldId id="917" r:id="rId7"/>
    <p:sldId id="918" r:id="rId8"/>
    <p:sldId id="928" r:id="rId9"/>
    <p:sldId id="929" r:id="rId10"/>
    <p:sldId id="930" r:id="rId11"/>
    <p:sldId id="931" r:id="rId12"/>
    <p:sldId id="932" r:id="rId13"/>
    <p:sldId id="933" r:id="rId14"/>
    <p:sldId id="934" r:id="rId15"/>
    <p:sldId id="935" r:id="rId16"/>
    <p:sldId id="936" r:id="rId17"/>
    <p:sldId id="937" r:id="rId18"/>
    <p:sldId id="938" r:id="rId19"/>
    <p:sldId id="939" r:id="rId20"/>
    <p:sldId id="940" r:id="rId21"/>
    <p:sldId id="941" r:id="rId22"/>
    <p:sldId id="942" r:id="rId23"/>
    <p:sldId id="913" r:id="rId24"/>
    <p:sldId id="943" r:id="rId25"/>
    <p:sldId id="914" r:id="rId26"/>
    <p:sldId id="915" r:id="rId27"/>
    <p:sldId id="944" r:id="rId28"/>
    <p:sldId id="945" r:id="rId29"/>
    <p:sldId id="919" r:id="rId30"/>
    <p:sldId id="920" r:id="rId31"/>
    <p:sldId id="921" r:id="rId32"/>
    <p:sldId id="947" r:id="rId33"/>
    <p:sldId id="924" r:id="rId34"/>
    <p:sldId id="948" r:id="rId35"/>
    <p:sldId id="925" r:id="rId36"/>
    <p:sldId id="946" r:id="rId37"/>
    <p:sldId id="92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CE2157-63B3-50EA-C066-27FAC252655E}" v="12" dt="2021-08-19T15:23:47.5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43" autoAdjust="0"/>
    <p:restoredTop sz="85997" autoAdjust="0"/>
  </p:normalViewPr>
  <p:slideViewPr>
    <p:cSldViewPr snapToGrid="0">
      <p:cViewPr varScale="1">
        <p:scale>
          <a:sx n="97" d="100"/>
          <a:sy n="97" d="100"/>
        </p:scale>
        <p:origin x="1208" y="184"/>
      </p:cViewPr>
      <p:guideLst/>
    </p:cSldViewPr>
  </p:slideViewPr>
  <p:notesTextViewPr>
    <p:cViewPr>
      <p:scale>
        <a:sx n="1" d="1"/>
        <a:sy n="1" d="1"/>
      </p:scale>
      <p:origin x="0" y="0"/>
    </p:cViewPr>
  </p:notesTextViewPr>
  <p:sorterViewPr>
    <p:cViewPr varScale="1">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8/19/21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While the Union won some important battles the Confederacy was more successful on the battlefield.</a:t>
            </a:r>
          </a:p>
          <a:p>
            <a:endParaRPr lang="en-US" dirty="0"/>
          </a:p>
          <a:p>
            <a:r>
              <a:rPr lang="en-US" dirty="0"/>
              <a:t>Image:</a:t>
            </a:r>
          </a:p>
          <a:p>
            <a:r>
              <a:rPr lang="en-US" dirty="0"/>
              <a:t>Union gunboats firing upon the Confederates during the battle of Malvern Hill.</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a:t>
            </a:fld>
            <a:endParaRPr lang="en-US"/>
          </a:p>
        </p:txBody>
      </p:sp>
    </p:spTree>
    <p:extLst>
      <p:ext uri="{BB962C8B-B14F-4D97-AF65-F5344CB8AC3E}">
        <p14:creationId xmlns:p14="http://schemas.microsoft.com/office/powerpoint/2010/main" val="1967093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dirty="0"/>
              <a:t>Bridge</a:t>
            </a:r>
            <a:r>
              <a:rPr lang="en-US" baseline="0" dirty="0"/>
              <a:t> at Antietam</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13</a:t>
            </a:fld>
            <a:endParaRPr lang="en-US"/>
          </a:p>
        </p:txBody>
      </p:sp>
    </p:spTree>
    <p:extLst>
      <p:ext uri="{BB962C8B-B14F-4D97-AF65-F5344CB8AC3E}">
        <p14:creationId xmlns:p14="http://schemas.microsoft.com/office/powerpoint/2010/main" val="3200644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dirty="0"/>
              <a:t>River</a:t>
            </a:r>
            <a:r>
              <a:rPr lang="en-US" baseline="0" dirty="0"/>
              <a:t> crossing at Fredericksburg</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14</a:t>
            </a:fld>
            <a:endParaRPr lang="en-US"/>
          </a:p>
        </p:txBody>
      </p:sp>
    </p:spTree>
    <p:extLst>
      <p:ext uri="{BB962C8B-B14F-4D97-AF65-F5344CB8AC3E}">
        <p14:creationId xmlns:p14="http://schemas.microsoft.com/office/powerpoint/2010/main" val="2290970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endParaRPr lang="en-US" b="0" dirty="0"/>
          </a:p>
          <a:p>
            <a:r>
              <a:rPr lang="en-US" b="0" dirty="0"/>
              <a:t>Left: Stonewall Jackson</a:t>
            </a:r>
          </a:p>
          <a:p>
            <a:r>
              <a:rPr lang="en-US" b="0" dirty="0"/>
              <a:t>Top Right: Joseph Hooker</a:t>
            </a:r>
          </a:p>
          <a:p>
            <a:r>
              <a:rPr lang="en-US" b="0" dirty="0"/>
              <a:t>Bottom Right: Ruins of the Chancellor House</a:t>
            </a:r>
            <a:endParaRPr lang="en-US" b="1" dirty="0"/>
          </a:p>
        </p:txBody>
      </p:sp>
      <p:sp>
        <p:nvSpPr>
          <p:cNvPr id="4" name="Slide Number Placeholder 3"/>
          <p:cNvSpPr>
            <a:spLocks noGrp="1"/>
          </p:cNvSpPr>
          <p:nvPr>
            <p:ph type="sldNum" sz="quarter" idx="5"/>
          </p:nvPr>
        </p:nvSpPr>
        <p:spPr/>
        <p:txBody>
          <a:bodyPr/>
          <a:lstStyle/>
          <a:p>
            <a:fld id="{4B876A47-E3E8-4124-BEE6-F406A911155E}" type="slidenum">
              <a:rPr lang="en-US" smtClean="0"/>
              <a:t>15</a:t>
            </a:fld>
            <a:endParaRPr lang="en-US"/>
          </a:p>
        </p:txBody>
      </p:sp>
    </p:spTree>
    <p:extLst>
      <p:ext uri="{BB962C8B-B14F-4D97-AF65-F5344CB8AC3E}">
        <p14:creationId xmlns:p14="http://schemas.microsoft.com/office/powerpoint/2010/main" val="2030686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dirty="0"/>
              <a:t>Ulysses</a:t>
            </a:r>
            <a:r>
              <a:rPr lang="en-US" baseline="0" dirty="0"/>
              <a:t> S. Grant</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17</a:t>
            </a:fld>
            <a:endParaRPr lang="en-US"/>
          </a:p>
        </p:txBody>
      </p:sp>
    </p:spTree>
    <p:extLst>
      <p:ext uri="{BB962C8B-B14F-4D97-AF65-F5344CB8AC3E}">
        <p14:creationId xmlns:p14="http://schemas.microsoft.com/office/powerpoint/2010/main" val="428844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A Confederate loss of Vicksburg would make it very difficult for Confederate states west of the Mississippi River to send supplies and communicate to Confederate states east of the Mississippi River.</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18</a:t>
            </a:fld>
            <a:endParaRPr lang="en-US"/>
          </a:p>
        </p:txBody>
      </p:sp>
    </p:spTree>
    <p:extLst>
      <p:ext uri="{BB962C8B-B14F-4D97-AF65-F5344CB8AC3E}">
        <p14:creationId xmlns:p14="http://schemas.microsoft.com/office/powerpoint/2010/main" val="4140543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latin typeface="+mn-lt"/>
              </a:rPr>
              <a:t>Image information: </a:t>
            </a:r>
          </a:p>
          <a:p>
            <a:r>
              <a:rPr lang="en-US" sz="1200" dirty="0">
                <a:solidFill>
                  <a:schemeClr val="tx1"/>
                </a:solidFill>
                <a:latin typeface="+mn-lt"/>
              </a:rPr>
              <a:t>Etching titled, </a:t>
            </a:r>
            <a:r>
              <a:rPr lang="en-US" sz="1200" b="0" dirty="0">
                <a:solidFill>
                  <a:schemeClr val="tx1"/>
                </a:solidFill>
                <a:latin typeface="+mn-lt"/>
              </a:rPr>
              <a:t>“</a:t>
            </a:r>
            <a:r>
              <a:rPr lang="en-US" b="0" dirty="0"/>
              <a:t>Cave life in Vicksburg during the siege”</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19</a:t>
            </a:fld>
            <a:endParaRPr lang="en-US"/>
          </a:p>
        </p:txBody>
      </p:sp>
    </p:spTree>
    <p:extLst>
      <p:ext uri="{BB962C8B-B14F-4D97-AF65-F5344CB8AC3E}">
        <p14:creationId xmlns:p14="http://schemas.microsoft.com/office/powerpoint/2010/main" val="1493304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a:t>
            </a:r>
            <a:r>
              <a:rPr lang="en-US" baseline="0" dirty="0"/>
              <a:t> The Vicksburg Campaign In4 </a:t>
            </a:r>
          </a:p>
          <a:p>
            <a:r>
              <a:rPr lang="en-US" dirty="0"/>
              <a:t>https://www.battlefields.org/learn/videos/vicksburg-campaign</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20</a:t>
            </a:fld>
            <a:endParaRPr lang="en-US"/>
          </a:p>
        </p:txBody>
      </p:sp>
    </p:spTree>
    <p:extLst>
      <p:ext uri="{BB962C8B-B14F-4D97-AF65-F5344CB8AC3E}">
        <p14:creationId xmlns:p14="http://schemas.microsoft.com/office/powerpoint/2010/main" val="4229314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dirty="0"/>
              <a:t>View</a:t>
            </a:r>
            <a:r>
              <a:rPr lang="en-US" baseline="0" dirty="0"/>
              <a:t> of Little Round Top, Gettysburg</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21</a:t>
            </a:fld>
            <a:endParaRPr lang="en-US"/>
          </a:p>
        </p:txBody>
      </p:sp>
    </p:spTree>
    <p:extLst>
      <p:ext uri="{BB962C8B-B14F-4D97-AF65-F5344CB8AC3E}">
        <p14:creationId xmlns:p14="http://schemas.microsoft.com/office/powerpoint/2010/main" val="2482259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dirty="0"/>
              <a:t>Robert</a:t>
            </a:r>
            <a:r>
              <a:rPr lang="en-US" baseline="0" dirty="0"/>
              <a:t> E. Lee on </a:t>
            </a:r>
            <a:r>
              <a:rPr lang="en-US" baseline="0" dirty="0" err="1"/>
              <a:t>Traveller</a:t>
            </a:r>
            <a:r>
              <a:rPr lang="en-US" baseline="0" dirty="0"/>
              <a:t> </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22</a:t>
            </a:fld>
            <a:endParaRPr lang="en-US"/>
          </a:p>
        </p:txBody>
      </p:sp>
    </p:spTree>
    <p:extLst>
      <p:ext uri="{BB962C8B-B14F-4D97-AF65-F5344CB8AC3E}">
        <p14:creationId xmlns:p14="http://schemas.microsoft.com/office/powerpoint/2010/main" val="2424715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28</a:t>
            </a:fld>
            <a:endParaRPr lang="en-US"/>
          </a:p>
        </p:txBody>
      </p:sp>
    </p:spTree>
    <p:extLst>
      <p:ext uri="{BB962C8B-B14F-4D97-AF65-F5344CB8AC3E}">
        <p14:creationId xmlns:p14="http://schemas.microsoft.com/office/powerpoint/2010/main" val="3889187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3</a:t>
            </a:fld>
            <a:endParaRPr lang="en-US"/>
          </a:p>
        </p:txBody>
      </p:sp>
    </p:spTree>
    <p:extLst>
      <p:ext uri="{BB962C8B-B14F-4D97-AF65-F5344CB8AC3E}">
        <p14:creationId xmlns:p14="http://schemas.microsoft.com/office/powerpoint/2010/main" val="1458623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CAUTION GRAPHIC IMAGES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https://www.civilwar.org/learn/videos/battlefield-death-civil-war</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29</a:t>
            </a:fld>
            <a:endParaRPr lang="en-US"/>
          </a:p>
        </p:txBody>
      </p:sp>
    </p:spTree>
    <p:extLst>
      <p:ext uri="{BB962C8B-B14F-4D97-AF65-F5344CB8AC3E}">
        <p14:creationId xmlns:p14="http://schemas.microsoft.com/office/powerpoint/2010/main" val="4116336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https://www.battlefields.org/learn/videos/gettysburg-address</a:t>
            </a:r>
          </a:p>
        </p:txBody>
      </p:sp>
      <p:sp>
        <p:nvSpPr>
          <p:cNvPr id="4" name="Slide Number Placeholder 3"/>
          <p:cNvSpPr>
            <a:spLocks noGrp="1"/>
          </p:cNvSpPr>
          <p:nvPr>
            <p:ph type="sldNum" sz="quarter" idx="5"/>
          </p:nvPr>
        </p:nvSpPr>
        <p:spPr/>
        <p:txBody>
          <a:bodyPr/>
          <a:lstStyle/>
          <a:p>
            <a:fld id="{4B876A47-E3E8-4124-BEE6-F406A911155E}" type="slidenum">
              <a:rPr lang="en-US" smtClean="0"/>
              <a:t>31</a:t>
            </a:fld>
            <a:endParaRPr lang="en-US"/>
          </a:p>
        </p:txBody>
      </p:sp>
    </p:spTree>
    <p:extLst>
      <p:ext uri="{BB962C8B-B14F-4D97-AF65-F5344CB8AC3E}">
        <p14:creationId xmlns:p14="http://schemas.microsoft.com/office/powerpoint/2010/main" val="3961854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The battle of Antietam and the Emancipation Proclamation were used to alter the meaning of the war, but the citizens of the North were asking if it was worth the high death toll after Antietam. Let’s look at some of the most important battles, who won, and the casualties. </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4</a:t>
            </a:fld>
            <a:endParaRPr lang="en-US"/>
          </a:p>
        </p:txBody>
      </p:sp>
    </p:spTree>
    <p:extLst>
      <p:ext uri="{BB962C8B-B14F-4D97-AF65-F5344CB8AC3E}">
        <p14:creationId xmlns:p14="http://schemas.microsoft.com/office/powerpoint/2010/main" val="1051359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6</a:t>
            </a:fld>
            <a:endParaRPr lang="en-US"/>
          </a:p>
        </p:txBody>
      </p:sp>
    </p:spTree>
    <p:extLst>
      <p:ext uri="{BB962C8B-B14F-4D97-AF65-F5344CB8AC3E}">
        <p14:creationId xmlns:p14="http://schemas.microsoft.com/office/powerpoint/2010/main" val="3431446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a:t>
            </a:r>
            <a:r>
              <a:rPr lang="en-US" b="1" baseline="0" dirty="0"/>
              <a:t> information:</a:t>
            </a:r>
          </a:p>
          <a:p>
            <a:r>
              <a:rPr lang="en-US" baseline="0" dirty="0"/>
              <a:t>Bottom Right – Fort Sumter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Left – P.G.T. </a:t>
            </a:r>
            <a:r>
              <a:rPr lang="en-US" sz="1200" dirty="0"/>
              <a:t>Beauregard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Top Right – Robert </a:t>
            </a:r>
            <a:r>
              <a:rPr lang="en-US" sz="1200" dirty="0"/>
              <a:t>Anderson</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8</a:t>
            </a:fld>
            <a:endParaRPr lang="en-US"/>
          </a:p>
        </p:txBody>
      </p:sp>
    </p:spTree>
    <p:extLst>
      <p:ext uri="{BB962C8B-B14F-4D97-AF65-F5344CB8AC3E}">
        <p14:creationId xmlns:p14="http://schemas.microsoft.com/office/powerpoint/2010/main" val="923217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sz="1200" dirty="0"/>
              <a:t>The ruins of Cub Run bridge after the battle, </a:t>
            </a:r>
          </a:p>
          <a:p>
            <a:r>
              <a:rPr lang="en-US" sz="1200" dirty="0"/>
              <a:t>July 21, 1861.                                       </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9</a:t>
            </a:fld>
            <a:endParaRPr lang="en-US"/>
          </a:p>
        </p:txBody>
      </p:sp>
    </p:spTree>
    <p:extLst>
      <p:ext uri="{BB962C8B-B14F-4D97-AF65-F5344CB8AC3E}">
        <p14:creationId xmlns:p14="http://schemas.microsoft.com/office/powerpoint/2010/main" val="266866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dirty="0"/>
              <a:t>Battle of Fort</a:t>
            </a:r>
            <a:r>
              <a:rPr lang="en-US" baseline="0" dirty="0"/>
              <a:t> Donelson</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10</a:t>
            </a:fld>
            <a:endParaRPr lang="en-US"/>
          </a:p>
        </p:txBody>
      </p:sp>
    </p:spTree>
    <p:extLst>
      <p:ext uri="{BB962C8B-B14F-4D97-AF65-F5344CB8AC3E}">
        <p14:creationId xmlns:p14="http://schemas.microsoft.com/office/powerpoint/2010/main" val="4065133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 </a:t>
            </a:r>
          </a:p>
          <a:p>
            <a:r>
              <a:rPr lang="en-US" sz="1200" dirty="0"/>
              <a:t>Left</a:t>
            </a:r>
            <a:r>
              <a:rPr lang="en-US" sz="1200" baseline="0" dirty="0"/>
              <a:t>– Ulysses S. Grant</a:t>
            </a:r>
            <a:endParaRPr lang="en-US" dirty="0"/>
          </a:p>
          <a:p>
            <a:r>
              <a:rPr lang="en-US" dirty="0"/>
              <a:t>Top Right – Albert Sidney Johnston</a:t>
            </a:r>
          </a:p>
          <a:p>
            <a:r>
              <a:rPr lang="en-US" dirty="0"/>
              <a:t>Bottom Right – Battle of Shiloh Illustration</a:t>
            </a:r>
          </a:p>
        </p:txBody>
      </p:sp>
      <p:sp>
        <p:nvSpPr>
          <p:cNvPr id="4" name="Slide Number Placeholder 3"/>
          <p:cNvSpPr>
            <a:spLocks noGrp="1"/>
          </p:cNvSpPr>
          <p:nvPr>
            <p:ph type="sldNum" sz="quarter" idx="5"/>
          </p:nvPr>
        </p:nvSpPr>
        <p:spPr/>
        <p:txBody>
          <a:bodyPr/>
          <a:lstStyle/>
          <a:p>
            <a:fld id="{4B876A47-E3E8-4124-BEE6-F406A911155E}" type="slidenum">
              <a:rPr lang="en-US" smtClean="0"/>
              <a:t>11</a:t>
            </a:fld>
            <a:endParaRPr lang="en-US"/>
          </a:p>
        </p:txBody>
      </p:sp>
    </p:spTree>
    <p:extLst>
      <p:ext uri="{BB962C8B-B14F-4D97-AF65-F5344CB8AC3E}">
        <p14:creationId xmlns:p14="http://schemas.microsoft.com/office/powerpoint/2010/main" val="1053850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Information:</a:t>
            </a:r>
          </a:p>
          <a:p>
            <a:r>
              <a:rPr lang="en-US" b="0" dirty="0"/>
              <a:t>Left – Robert E Lee</a:t>
            </a:r>
          </a:p>
          <a:p>
            <a:r>
              <a:rPr lang="en-US" b="0" dirty="0"/>
              <a:t>Top Right – John Pope</a:t>
            </a:r>
          </a:p>
          <a:p>
            <a:r>
              <a:rPr lang="en-US" b="0" dirty="0"/>
              <a:t>Bottom Right – Stone House at Manassas</a:t>
            </a:r>
          </a:p>
        </p:txBody>
      </p:sp>
      <p:sp>
        <p:nvSpPr>
          <p:cNvPr id="4" name="Slide Number Placeholder 3"/>
          <p:cNvSpPr>
            <a:spLocks noGrp="1"/>
          </p:cNvSpPr>
          <p:nvPr>
            <p:ph type="sldNum" sz="quarter" idx="5"/>
          </p:nvPr>
        </p:nvSpPr>
        <p:spPr/>
        <p:txBody>
          <a:bodyPr/>
          <a:lstStyle/>
          <a:p>
            <a:fld id="{4B876A47-E3E8-4124-BEE6-F406A911155E}" type="slidenum">
              <a:rPr lang="en-US" smtClean="0"/>
              <a:t>12</a:t>
            </a:fld>
            <a:endParaRPr lang="en-US"/>
          </a:p>
        </p:txBody>
      </p:sp>
    </p:spTree>
    <p:extLst>
      <p:ext uri="{BB962C8B-B14F-4D97-AF65-F5344CB8AC3E}">
        <p14:creationId xmlns:p14="http://schemas.microsoft.com/office/powerpoint/2010/main" val="33315981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dirty="0"/>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dirty="0"/>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battlefields.org/learn/videos/vicksburg-campaign"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www.civilwar.org/learn/videos/battlefield-death-civil-war"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www.battlefields.org/learn/videos/gettysburg-address"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1037207" y="4350059"/>
            <a:ext cx="10117583" cy="870010"/>
          </a:xfrm>
        </p:spPr>
        <p:txBody>
          <a:bodyPr>
            <a:noAutofit/>
          </a:bodyPr>
          <a:lstStyle/>
          <a:p>
            <a:r>
              <a:rPr lang="en-US" sz="4800" dirty="0"/>
              <a:t>1863: Shifting Tides</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7" y="5356015"/>
            <a:ext cx="9144001" cy="742944"/>
          </a:xfrm>
        </p:spPr>
        <p:txBody>
          <a:bodyPr>
            <a:normAutofit/>
          </a:bodyPr>
          <a:lstStyle/>
          <a:p>
            <a:r>
              <a:rPr lang="en-US" sz="4400" dirty="0"/>
              <a:t>The Civil War Curriculum</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CA1B7-E649-4DA7-99A4-B680D53E5289}"/>
              </a:ext>
            </a:extLst>
          </p:cNvPr>
          <p:cNvSpPr>
            <a:spLocks noGrp="1"/>
          </p:cNvSpPr>
          <p:nvPr>
            <p:ph type="title"/>
          </p:nvPr>
        </p:nvSpPr>
        <p:spPr>
          <a:xfrm>
            <a:off x="838200" y="365126"/>
            <a:ext cx="10515600" cy="1081710"/>
          </a:xfrm>
        </p:spPr>
        <p:txBody>
          <a:bodyPr vert="horz" lIns="91440" tIns="45720" rIns="91440" bIns="45720" rtlCol="0" anchor="ctr">
            <a:normAutofit/>
          </a:bodyPr>
          <a:lstStyle/>
          <a:p>
            <a:pPr algn="ctr"/>
            <a:r>
              <a:rPr lang="en-US" sz="4000" dirty="0"/>
              <a:t>Forts Henry and Donelson </a:t>
            </a:r>
            <a:br>
              <a:rPr lang="en-US" sz="4000" dirty="0"/>
            </a:br>
            <a:r>
              <a:rPr lang="en-US" sz="3200" dirty="0"/>
              <a:t>February 1862 </a:t>
            </a:r>
          </a:p>
        </p:txBody>
      </p:sp>
      <p:sp>
        <p:nvSpPr>
          <p:cNvPr id="4" name="Content Placeholder 3">
            <a:extLst>
              <a:ext uri="{FF2B5EF4-FFF2-40B4-BE49-F238E27FC236}">
                <a16:creationId xmlns:a16="http://schemas.microsoft.com/office/drawing/2014/main" id="{DF0B139F-F7F5-43F3-A89A-52B7669F97D7}"/>
              </a:ext>
            </a:extLst>
          </p:cNvPr>
          <p:cNvSpPr txBox="1">
            <a:spLocks/>
          </p:cNvSpPr>
          <p:nvPr/>
        </p:nvSpPr>
        <p:spPr>
          <a:xfrm>
            <a:off x="259466" y="1446836"/>
            <a:ext cx="4509304"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2400" dirty="0"/>
              <a:t>Ulysses S. Grant gained control of Forts Henry and Donelson in February 1862. A major victory for the Union, the fall of Forts Henry and Donelson opened up Tennessee and Alabama to Union advances.  There were 17,655 casualties in these battles.  </a:t>
            </a:r>
          </a:p>
          <a:p>
            <a:pPr marL="0"/>
            <a:endParaRPr lang="en-US" sz="2400" dirty="0"/>
          </a:p>
          <a:p>
            <a:pPr marL="0"/>
            <a:r>
              <a:rPr lang="en-US" sz="2400" dirty="0">
                <a:solidFill>
                  <a:schemeClr val="accent1"/>
                </a:solidFill>
              </a:rPr>
              <a:t>Tally and highlight both forts on your map as Union victories.  </a:t>
            </a:r>
          </a:p>
        </p:txBody>
      </p:sp>
      <p:pic>
        <p:nvPicPr>
          <p:cNvPr id="3" name="Content Placeholder 4">
            <a:extLst>
              <a:ext uri="{FF2B5EF4-FFF2-40B4-BE49-F238E27FC236}">
                <a16:creationId xmlns:a16="http://schemas.microsoft.com/office/drawing/2014/main" id="{B33618D9-83A1-4CC3-89B0-18CC1E12DD2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5124" r="1" b="1"/>
          <a:stretch/>
        </p:blipFill>
        <p:spPr>
          <a:xfrm>
            <a:off x="5032035" y="1446837"/>
            <a:ext cx="6900499" cy="4730126"/>
          </a:xfrm>
          <a:prstGeom prst="rect">
            <a:avLst/>
          </a:prstGeom>
        </p:spPr>
      </p:pic>
    </p:spTree>
    <p:extLst>
      <p:ext uri="{BB962C8B-B14F-4D97-AF65-F5344CB8AC3E}">
        <p14:creationId xmlns:p14="http://schemas.microsoft.com/office/powerpoint/2010/main" val="17746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4D690-E6AD-455E-A329-F3E8A04A58EF}"/>
              </a:ext>
            </a:extLst>
          </p:cNvPr>
          <p:cNvSpPr>
            <a:spLocks noGrp="1"/>
          </p:cNvSpPr>
          <p:nvPr>
            <p:ph type="title"/>
          </p:nvPr>
        </p:nvSpPr>
        <p:spPr>
          <a:xfrm>
            <a:off x="838200" y="201596"/>
            <a:ext cx="10549128" cy="1212315"/>
          </a:xfrm>
        </p:spPr>
        <p:txBody>
          <a:bodyPr vert="horz" lIns="91440" tIns="45720" rIns="91440" bIns="45720" rtlCol="0" anchor="b">
            <a:normAutofit/>
          </a:bodyPr>
          <a:lstStyle/>
          <a:p>
            <a:pPr algn="ctr"/>
            <a:r>
              <a:rPr lang="en-US" sz="4000" kern="1200" dirty="0">
                <a:solidFill>
                  <a:schemeClr val="tx1"/>
                </a:solidFill>
                <a:latin typeface="+mj-lt"/>
                <a:ea typeface="+mj-ea"/>
                <a:cs typeface="+mj-cs"/>
              </a:rPr>
              <a:t>Battle of Shiloh</a:t>
            </a:r>
            <a:br>
              <a:rPr lang="en-US" sz="4000" kern="1200" dirty="0">
                <a:solidFill>
                  <a:schemeClr val="tx1"/>
                </a:solidFill>
                <a:latin typeface="+mj-lt"/>
                <a:ea typeface="+mj-ea"/>
                <a:cs typeface="+mj-cs"/>
              </a:rPr>
            </a:br>
            <a:r>
              <a:rPr lang="en-US" sz="3200" kern="1200" dirty="0">
                <a:solidFill>
                  <a:schemeClr val="tx1"/>
                </a:solidFill>
                <a:latin typeface="+mj-lt"/>
                <a:ea typeface="+mj-ea"/>
                <a:cs typeface="+mj-cs"/>
              </a:rPr>
              <a:t>April 6-7, 1862</a:t>
            </a:r>
          </a:p>
        </p:txBody>
      </p:sp>
      <p:sp>
        <p:nvSpPr>
          <p:cNvPr id="6" name="Rectangle 5">
            <a:extLst>
              <a:ext uri="{FF2B5EF4-FFF2-40B4-BE49-F238E27FC236}">
                <a16:creationId xmlns:a16="http://schemas.microsoft.com/office/drawing/2014/main" id="{1DD14959-158F-46AE-9CEA-58A2AD8B364A}"/>
              </a:ext>
            </a:extLst>
          </p:cNvPr>
          <p:cNvSpPr/>
          <p:nvPr/>
        </p:nvSpPr>
        <p:spPr>
          <a:xfrm>
            <a:off x="557160" y="1578503"/>
            <a:ext cx="5575392" cy="4351338"/>
          </a:xfrm>
          <a:prstGeom prst="rect">
            <a:avLst/>
          </a:prstGeom>
        </p:spPr>
        <p:txBody>
          <a:bodyPr vert="horz" lIns="91440" tIns="45720" rIns="91440" bIns="45720" rtlCol="0">
            <a:normAutofit/>
          </a:bodyPr>
          <a:lstStyle/>
          <a:p>
            <a:pPr indent="-228600">
              <a:lnSpc>
                <a:spcPct val="90000"/>
              </a:lnSpc>
              <a:spcAft>
                <a:spcPts val="600"/>
              </a:spcAft>
              <a:buClr>
                <a:srgbClr val="7A7B49"/>
              </a:buClr>
              <a:buFont typeface="Arial" panose="020B0604020202020204" pitchFamily="34" charset="0"/>
              <a:buChar char="•"/>
            </a:pPr>
            <a:r>
              <a:rPr lang="en-US" sz="2000" dirty="0"/>
              <a:t>Camped at Pittsburg Landing along the Tennessee River, the Union Army, under Maj. Gen. Grant was attacked by Confederate forces under General Albert Sidney Johnston. Ultimately, Johnston was killed and the Confederates were forced to retreat from the bloodiest American battle up to that time with 23,716 casualties.  Shiloh ended Confederate hopes of blocking the Union advance into northern Mississippi.  </a:t>
            </a:r>
          </a:p>
          <a:p>
            <a:pPr indent="-228600">
              <a:lnSpc>
                <a:spcPct val="90000"/>
              </a:lnSpc>
              <a:spcAft>
                <a:spcPts val="600"/>
              </a:spcAft>
              <a:buClr>
                <a:srgbClr val="7A7B49"/>
              </a:buClr>
              <a:buFont typeface="Arial" panose="020B0604020202020204" pitchFamily="34" charset="0"/>
              <a:buChar char="•"/>
            </a:pPr>
            <a:endParaRPr lang="en-US" sz="2000" dirty="0">
              <a:solidFill>
                <a:schemeClr val="accent1"/>
              </a:solidFill>
            </a:endParaRPr>
          </a:p>
          <a:p>
            <a:pPr indent="-228600">
              <a:lnSpc>
                <a:spcPct val="90000"/>
              </a:lnSpc>
              <a:spcAft>
                <a:spcPts val="600"/>
              </a:spcAft>
              <a:buClr>
                <a:srgbClr val="7A7B49"/>
              </a:buClr>
              <a:buFont typeface="Arial" panose="020B0604020202020204" pitchFamily="34" charset="0"/>
              <a:buChar char="•"/>
            </a:pPr>
            <a:r>
              <a:rPr lang="en-US" sz="2000" dirty="0">
                <a:solidFill>
                  <a:schemeClr val="accent1"/>
                </a:solidFill>
              </a:rPr>
              <a:t>Tally and highlight Shiloh as a Union victory on your map.</a:t>
            </a:r>
          </a:p>
        </p:txBody>
      </p:sp>
      <p:pic>
        <p:nvPicPr>
          <p:cNvPr id="5" name="Picture 1">
            <a:extLst>
              <a:ext uri="{FF2B5EF4-FFF2-40B4-BE49-F238E27FC236}">
                <a16:creationId xmlns:a16="http://schemas.microsoft.com/office/drawing/2014/main" id="{8AA26521-3644-40A1-A7A5-59D92B9F95C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6507" r="6253" b="2"/>
          <a:stretch/>
        </p:blipFill>
        <p:spPr bwMode="auto">
          <a:xfrm>
            <a:off x="6362239" y="1578503"/>
            <a:ext cx="2521117" cy="4184531"/>
          </a:xfrm>
          <a:prstGeom prst="rect">
            <a:avLst/>
          </a:prstGeom>
          <a:noFill/>
        </p:spPr>
      </p:pic>
      <p:pic>
        <p:nvPicPr>
          <p:cNvPr id="4" name="Picture 2">
            <a:extLst>
              <a:ext uri="{FF2B5EF4-FFF2-40B4-BE49-F238E27FC236}">
                <a16:creationId xmlns:a16="http://schemas.microsoft.com/office/drawing/2014/main" id="{9AF109AF-2CFF-4A73-AC48-B2346A871161}"/>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2" b="22657"/>
          <a:stretch/>
        </p:blipFill>
        <p:spPr bwMode="auto">
          <a:xfrm>
            <a:off x="8957140" y="1578503"/>
            <a:ext cx="2619002" cy="2485350"/>
          </a:xfrm>
          <a:prstGeom prst="rect">
            <a:avLst/>
          </a:prstGeom>
          <a:noFill/>
        </p:spPr>
      </p:pic>
      <p:pic>
        <p:nvPicPr>
          <p:cNvPr id="3" name="Content Placeholder 8" descr="shilohkurzallisonloc.jpg">
            <a:extLst>
              <a:ext uri="{FF2B5EF4-FFF2-40B4-BE49-F238E27FC236}">
                <a16:creationId xmlns:a16="http://schemas.microsoft.com/office/drawing/2014/main" id="{0816BFF5-EEBE-4E0F-930D-CCBC03A3AA2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9776" r="4" b="4"/>
          <a:stretch/>
        </p:blipFill>
        <p:spPr>
          <a:xfrm>
            <a:off x="8957140" y="4116167"/>
            <a:ext cx="2589107" cy="1646867"/>
          </a:xfrm>
          <a:prstGeom prst="rect">
            <a:avLst/>
          </a:prstGeom>
        </p:spPr>
      </p:pic>
    </p:spTree>
    <p:extLst>
      <p:ext uri="{BB962C8B-B14F-4D97-AF65-F5344CB8AC3E}">
        <p14:creationId xmlns:p14="http://schemas.microsoft.com/office/powerpoint/2010/main" val="891192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3FC90-3415-48B7-BA55-8BDDF88E0D37}"/>
              </a:ext>
            </a:extLst>
          </p:cNvPr>
          <p:cNvSpPr>
            <a:spLocks noGrp="1"/>
          </p:cNvSpPr>
          <p:nvPr>
            <p:ph type="title"/>
          </p:nvPr>
        </p:nvSpPr>
        <p:spPr/>
        <p:txBody>
          <a:bodyPr vert="horz" lIns="91440" tIns="45720" rIns="91440" bIns="45720" rtlCol="0" anchor="b">
            <a:normAutofit/>
          </a:bodyPr>
          <a:lstStyle/>
          <a:p>
            <a:pPr algn="ctr"/>
            <a:r>
              <a:rPr lang="en-US" sz="4000" kern="1200" dirty="0">
                <a:solidFill>
                  <a:schemeClr val="tx1"/>
                </a:solidFill>
                <a:latin typeface="+mj-lt"/>
                <a:ea typeface="+mj-ea"/>
                <a:cs typeface="+mj-cs"/>
              </a:rPr>
              <a:t>Second Manassas (Second Bull Run)</a:t>
            </a:r>
            <a:br>
              <a:rPr lang="en-US" sz="4000" kern="1200" dirty="0">
                <a:solidFill>
                  <a:schemeClr val="tx1"/>
                </a:solidFill>
                <a:latin typeface="+mj-lt"/>
                <a:ea typeface="+mj-ea"/>
                <a:cs typeface="+mj-cs"/>
              </a:rPr>
            </a:br>
            <a:r>
              <a:rPr lang="en-US" sz="3200" kern="1200" dirty="0">
                <a:solidFill>
                  <a:schemeClr val="tx1"/>
                </a:solidFill>
                <a:latin typeface="+mj-lt"/>
                <a:ea typeface="+mj-ea"/>
                <a:cs typeface="+mj-cs"/>
              </a:rPr>
              <a:t>August 28-30, 1862</a:t>
            </a:r>
          </a:p>
        </p:txBody>
      </p:sp>
      <p:sp>
        <p:nvSpPr>
          <p:cNvPr id="6" name="Rectangle 1">
            <a:extLst>
              <a:ext uri="{FF2B5EF4-FFF2-40B4-BE49-F238E27FC236}">
                <a16:creationId xmlns:a16="http://schemas.microsoft.com/office/drawing/2014/main" id="{9D693076-A931-4CE4-B5F0-53999EE0FFAA}"/>
              </a:ext>
            </a:extLst>
          </p:cNvPr>
          <p:cNvSpPr>
            <a:spLocks noChangeArrowheads="1"/>
          </p:cNvSpPr>
          <p:nvPr/>
        </p:nvSpPr>
        <p:spPr bwMode="auto">
          <a:xfrm>
            <a:off x="397321" y="1824849"/>
            <a:ext cx="6087078" cy="4351338"/>
          </a:xfrm>
          <a:prstGeom prst="rect">
            <a:avLst/>
          </a:prstGeom>
        </p:spPr>
        <p:txBody>
          <a:bodyPr vert="horz" lIns="91440" tIns="45720" rIns="91440" bIns="45720" numCol="1" rtlCol="0" anchorCtr="0" compatLnSpc="1">
            <a:prstTxWarp prst="textNoShape">
              <a:avLst/>
            </a:prstTxWarp>
            <a:normAutofit/>
          </a:bodyPr>
          <a:lstStyle/>
          <a:p>
            <a:pPr indent="-228600" fontAlgn="base">
              <a:lnSpc>
                <a:spcPct val="90000"/>
              </a:lnSpc>
              <a:spcBef>
                <a:spcPct val="0"/>
              </a:spcBef>
              <a:spcAft>
                <a:spcPts val="600"/>
              </a:spcAft>
              <a:buFont typeface="Arial" panose="020B0604020202020204" pitchFamily="34" charset="0"/>
              <a:buChar char="•"/>
            </a:pPr>
            <a:r>
              <a:rPr kumimoji="0" lang="en-US" sz="2400" b="0" i="0" u="none" strike="noStrike" cap="none" normalizeH="0" baseline="0" dirty="0">
                <a:ln>
                  <a:noFill/>
                </a:ln>
                <a:effectLst/>
              </a:rPr>
              <a:t>At the Second Battle of Manassas, Robert E. Lee</a:t>
            </a:r>
            <a:r>
              <a:rPr kumimoji="0" lang="en-US" sz="2400" b="0" i="0" u="none" strike="noStrike" cap="none" normalizeH="0" dirty="0">
                <a:ln>
                  <a:noFill/>
                </a:ln>
                <a:effectLst/>
              </a:rPr>
              <a:t> </a:t>
            </a:r>
            <a:r>
              <a:rPr kumimoji="0" lang="en-US" sz="2400" b="0" i="0" u="none" strike="noStrike" cap="none" normalizeH="0" baseline="0" dirty="0">
                <a:ln>
                  <a:noFill/>
                </a:ln>
                <a:effectLst/>
              </a:rPr>
              <a:t>led Stonewall Jackson and James Longstreet as they outmaneuvered</a:t>
            </a:r>
            <a:r>
              <a:rPr kumimoji="0" lang="en-US" sz="2400" b="0" i="0" u="none" strike="noStrike" cap="none" normalizeH="0" dirty="0">
                <a:ln>
                  <a:noFill/>
                </a:ln>
                <a:effectLst/>
              </a:rPr>
              <a:t> Union General </a:t>
            </a:r>
            <a:r>
              <a:rPr lang="en-US" sz="2400" dirty="0"/>
              <a:t>John </a:t>
            </a:r>
            <a:r>
              <a:rPr kumimoji="0" lang="en-US" sz="2400" b="0" i="0" u="none" strike="noStrike" cap="none" normalizeH="0" baseline="0" dirty="0">
                <a:ln>
                  <a:noFill/>
                </a:ln>
                <a:effectLst/>
              </a:rPr>
              <a:t>Pope, driving the Union Army back to Washington DC. There were </a:t>
            </a:r>
            <a:r>
              <a:rPr lang="en-US" sz="2400" dirty="0"/>
              <a:t>22,180 casualties in this battle.  </a:t>
            </a:r>
          </a:p>
          <a:p>
            <a:pPr indent="-228600" fontAlgn="base">
              <a:lnSpc>
                <a:spcPct val="90000"/>
              </a:lnSpc>
              <a:spcBef>
                <a:spcPct val="0"/>
              </a:spcBef>
              <a:spcAft>
                <a:spcPts val="600"/>
              </a:spcAft>
              <a:buFont typeface="Arial" panose="020B0604020202020204" pitchFamily="34" charset="0"/>
              <a:buChar char="•"/>
            </a:pPr>
            <a:endParaRPr lang="en-US" sz="2400" dirty="0"/>
          </a:p>
          <a:p>
            <a:pPr indent="-228600" fontAlgn="base">
              <a:lnSpc>
                <a:spcPct val="90000"/>
              </a:lnSpc>
              <a:spcBef>
                <a:spcPct val="0"/>
              </a:spcBef>
              <a:spcAft>
                <a:spcPts val="600"/>
              </a:spcAft>
              <a:buFont typeface="Arial" panose="020B0604020202020204" pitchFamily="34" charset="0"/>
              <a:buChar char="•"/>
            </a:pPr>
            <a:r>
              <a:rPr lang="en-US" sz="2400" dirty="0">
                <a:solidFill>
                  <a:schemeClr val="accent1"/>
                </a:solidFill>
              </a:rPr>
              <a:t>Make a tally mark for the Confederacy.  Find Manassas on your map and highlight it as a Confederate victory.   </a:t>
            </a:r>
            <a:endParaRPr kumimoji="0" lang="en-US" sz="2400" b="0" i="0" u="none" strike="noStrike" cap="none" normalizeH="0" baseline="0" dirty="0">
              <a:ln>
                <a:noFill/>
              </a:ln>
              <a:solidFill>
                <a:schemeClr val="accent1"/>
              </a:solidFill>
              <a:effectLst/>
            </a:endParaRPr>
          </a:p>
        </p:txBody>
      </p:sp>
      <p:pic>
        <p:nvPicPr>
          <p:cNvPr id="4" name="Picture 10">
            <a:extLst>
              <a:ext uri="{FF2B5EF4-FFF2-40B4-BE49-F238E27FC236}">
                <a16:creationId xmlns:a16="http://schemas.microsoft.com/office/drawing/2014/main" id="{9C4A31E5-E9BD-4BF0-8D25-D4B52B7872C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3325" r="23869" b="2"/>
          <a:stretch/>
        </p:blipFill>
        <p:spPr bwMode="auto">
          <a:xfrm>
            <a:off x="6566262" y="1896863"/>
            <a:ext cx="2328669" cy="3865108"/>
          </a:xfrm>
          <a:prstGeom prst="rect">
            <a:avLst/>
          </a:prstGeom>
          <a:noFill/>
        </p:spPr>
      </p:pic>
      <p:pic>
        <p:nvPicPr>
          <p:cNvPr id="5" name="Picture 6">
            <a:extLst>
              <a:ext uri="{FF2B5EF4-FFF2-40B4-BE49-F238E27FC236}">
                <a16:creationId xmlns:a16="http://schemas.microsoft.com/office/drawing/2014/main" id="{0870EB0F-7793-4494-92B9-159441B5E4C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1" b="24321"/>
          <a:stretch/>
        </p:blipFill>
        <p:spPr bwMode="auto">
          <a:xfrm>
            <a:off x="9058657" y="1905088"/>
            <a:ext cx="2328670" cy="2209834"/>
          </a:xfrm>
          <a:prstGeom prst="rect">
            <a:avLst/>
          </a:prstGeom>
          <a:noFill/>
        </p:spPr>
      </p:pic>
      <p:pic>
        <p:nvPicPr>
          <p:cNvPr id="3" name="Picture 2">
            <a:extLst>
              <a:ext uri="{FF2B5EF4-FFF2-40B4-BE49-F238E27FC236}">
                <a16:creationId xmlns:a16="http://schemas.microsoft.com/office/drawing/2014/main" id="{9B54F0B4-FBCF-40A8-ACAD-3331776C9ED3}"/>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5561" r="4" b="9914"/>
          <a:stretch/>
        </p:blipFill>
        <p:spPr bwMode="auto">
          <a:xfrm>
            <a:off x="9055025" y="4279514"/>
            <a:ext cx="2332303" cy="1483520"/>
          </a:xfrm>
          <a:prstGeom prst="rect">
            <a:avLst/>
          </a:prstGeom>
          <a:noFill/>
        </p:spPr>
      </p:pic>
    </p:spTree>
    <p:extLst>
      <p:ext uri="{BB962C8B-B14F-4D97-AF65-F5344CB8AC3E}">
        <p14:creationId xmlns:p14="http://schemas.microsoft.com/office/powerpoint/2010/main" val="1501123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F1B94-8562-4C3E-B466-C262ACBA1EE3}"/>
              </a:ext>
            </a:extLst>
          </p:cNvPr>
          <p:cNvSpPr>
            <a:spLocks noGrp="1"/>
          </p:cNvSpPr>
          <p:nvPr>
            <p:ph type="title"/>
          </p:nvPr>
        </p:nvSpPr>
        <p:spPr/>
        <p:txBody>
          <a:bodyPr vert="horz" lIns="91440" tIns="45720" rIns="91440" bIns="45720" rtlCol="0" anchor="ctr">
            <a:normAutofit/>
          </a:bodyPr>
          <a:lstStyle/>
          <a:p>
            <a:pPr algn="ctr"/>
            <a:r>
              <a:rPr lang="en-US" sz="4000" dirty="0"/>
              <a:t>Antietam</a:t>
            </a:r>
            <a:br>
              <a:rPr lang="en-US" sz="4000" dirty="0"/>
            </a:br>
            <a:r>
              <a:rPr lang="en-US" sz="3200" dirty="0"/>
              <a:t>September 17, 1862</a:t>
            </a:r>
          </a:p>
        </p:txBody>
      </p:sp>
      <p:sp>
        <p:nvSpPr>
          <p:cNvPr id="4" name="Rectangle 3">
            <a:extLst>
              <a:ext uri="{FF2B5EF4-FFF2-40B4-BE49-F238E27FC236}">
                <a16:creationId xmlns:a16="http://schemas.microsoft.com/office/drawing/2014/main" id="{AA8B13A7-3C3B-4090-A3A7-10A0BC4C7805}"/>
              </a:ext>
            </a:extLst>
          </p:cNvPr>
          <p:cNvSpPr/>
          <p:nvPr/>
        </p:nvSpPr>
        <p:spPr>
          <a:xfrm>
            <a:off x="390682" y="1576780"/>
            <a:ext cx="5463001" cy="4351338"/>
          </a:xfrm>
          <a:prstGeom prst="rect">
            <a:avLst/>
          </a:prstGeom>
        </p:spPr>
        <p:txBody>
          <a:bodyPr vert="horz" lIns="91440" tIns="45720" rIns="91440" bIns="45720" rtlCol="0">
            <a:normAutofit/>
          </a:bodyPr>
          <a:lstStyle/>
          <a:p>
            <a:pPr marL="342900" lvl="0" indent="-342900" fontAlgn="base">
              <a:lnSpc>
                <a:spcPct val="90000"/>
              </a:lnSpc>
              <a:spcBef>
                <a:spcPct val="0"/>
              </a:spcBef>
              <a:spcAft>
                <a:spcPts val="600"/>
              </a:spcAft>
              <a:buFont typeface="Arial" panose="020B0604020202020204" pitchFamily="34" charset="0"/>
              <a:buChar char="•"/>
            </a:pPr>
            <a:r>
              <a:rPr lang="en-US" sz="2400" dirty="0"/>
              <a:t>The battle of Antietam technically ended in a draw, but is considered a strategic win for the Union because the Confederacy withdrew. Following the battle, Abraham Lincoln issued the Emancipation Proclamation. Antietam saw 23,100 casualties, making it the single bloodiest day in American history. </a:t>
            </a:r>
          </a:p>
          <a:p>
            <a:pPr marL="342900" indent="-342900" fontAlgn="base">
              <a:lnSpc>
                <a:spcPct val="90000"/>
              </a:lnSpc>
              <a:spcBef>
                <a:spcPct val="0"/>
              </a:spcBef>
              <a:spcAft>
                <a:spcPts val="600"/>
              </a:spcAft>
              <a:buFont typeface="Arial" panose="020B0604020202020204" pitchFamily="34" charset="0"/>
              <a:buChar char="•"/>
            </a:pPr>
            <a:r>
              <a:rPr lang="en-US" sz="2400" dirty="0">
                <a:solidFill>
                  <a:schemeClr val="accent1"/>
                </a:solidFill>
              </a:rPr>
              <a:t>Make a tally mark for the Union.  Find Antietam on your map, and highlight it as a Union victory.   </a:t>
            </a:r>
          </a:p>
          <a:p>
            <a:pPr lvl="0" fontAlgn="base">
              <a:lnSpc>
                <a:spcPct val="90000"/>
              </a:lnSpc>
              <a:spcBef>
                <a:spcPct val="0"/>
              </a:spcBef>
              <a:spcAft>
                <a:spcPts val="600"/>
              </a:spcAft>
            </a:pPr>
            <a:endParaRPr lang="en-US" sz="2000" dirty="0"/>
          </a:p>
          <a:p>
            <a:pPr lvl="0" fontAlgn="base">
              <a:lnSpc>
                <a:spcPct val="90000"/>
              </a:lnSpc>
              <a:spcBef>
                <a:spcPct val="0"/>
              </a:spcBef>
              <a:spcAft>
                <a:spcPts val="600"/>
              </a:spcAft>
            </a:pPr>
            <a:endParaRPr lang="en-US" sz="2000" dirty="0"/>
          </a:p>
        </p:txBody>
      </p:sp>
      <p:pic>
        <p:nvPicPr>
          <p:cNvPr id="3" name="Picture 1">
            <a:extLst>
              <a:ext uri="{FF2B5EF4-FFF2-40B4-BE49-F238E27FC236}">
                <a16:creationId xmlns:a16="http://schemas.microsoft.com/office/drawing/2014/main" id="{25FF53E2-8BD8-4FB3-A5B9-7D9633CC6F5F}"/>
              </a:ext>
            </a:extLst>
          </p:cNvPr>
          <p:cNvPicPr>
            <a:picLocks noChangeAspect="1" noChangeArrowheads="1"/>
          </p:cNvPicPr>
          <p:nvPr/>
        </p:nvPicPr>
        <p:blipFill rotWithShape="1">
          <a:blip r:embed="rId3" cstate="print"/>
          <a:srcRect l="7002" r="10164" b="-2"/>
          <a:stretch/>
        </p:blipFill>
        <p:spPr bwMode="auto">
          <a:xfrm>
            <a:off x="6338319" y="1576780"/>
            <a:ext cx="5462999" cy="4600183"/>
          </a:xfrm>
          <a:prstGeom prst="rect">
            <a:avLst/>
          </a:prstGeom>
          <a:noFill/>
          <a:ln>
            <a:solidFill>
              <a:schemeClr val="tx2"/>
            </a:solidFill>
          </a:ln>
        </p:spPr>
      </p:pic>
    </p:spTree>
    <p:extLst>
      <p:ext uri="{BB962C8B-B14F-4D97-AF65-F5344CB8AC3E}">
        <p14:creationId xmlns:p14="http://schemas.microsoft.com/office/powerpoint/2010/main" val="1739864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5809B-8202-46A2-BB5D-D55F6D48FC43}"/>
              </a:ext>
            </a:extLst>
          </p:cNvPr>
          <p:cNvSpPr>
            <a:spLocks noGrp="1"/>
          </p:cNvSpPr>
          <p:nvPr>
            <p:ph type="title"/>
          </p:nvPr>
        </p:nvSpPr>
        <p:spPr>
          <a:xfrm>
            <a:off x="838200" y="226229"/>
            <a:ext cx="10515600" cy="1093284"/>
          </a:xfrm>
        </p:spPr>
        <p:txBody>
          <a:bodyPr vert="horz" lIns="91440" tIns="45720" rIns="91440" bIns="45720" rtlCol="0" anchor="ctr">
            <a:normAutofit/>
          </a:bodyPr>
          <a:lstStyle/>
          <a:p>
            <a:pPr algn="ctr"/>
            <a:r>
              <a:rPr lang="en-US" sz="4000" dirty="0"/>
              <a:t>Fredericksburg</a:t>
            </a:r>
            <a:br>
              <a:rPr lang="en-US" sz="4000" dirty="0"/>
            </a:br>
            <a:r>
              <a:rPr lang="en-US" sz="3200" dirty="0"/>
              <a:t>December 13, 1862 </a:t>
            </a:r>
          </a:p>
        </p:txBody>
      </p:sp>
      <p:sp>
        <p:nvSpPr>
          <p:cNvPr id="4" name="Rectangle 1">
            <a:extLst>
              <a:ext uri="{FF2B5EF4-FFF2-40B4-BE49-F238E27FC236}">
                <a16:creationId xmlns:a16="http://schemas.microsoft.com/office/drawing/2014/main" id="{172457E7-2D89-434A-813B-4F93EBF776AC}"/>
              </a:ext>
            </a:extLst>
          </p:cNvPr>
          <p:cNvSpPr>
            <a:spLocks noChangeArrowheads="1"/>
          </p:cNvSpPr>
          <p:nvPr/>
        </p:nvSpPr>
        <p:spPr bwMode="auto">
          <a:xfrm>
            <a:off x="194496" y="1319513"/>
            <a:ext cx="5740212" cy="4351338"/>
          </a:xfrm>
          <a:prstGeom prst="rect">
            <a:avLst/>
          </a:prstGeom>
        </p:spPr>
        <p:txBody>
          <a:bodyPr vert="horz" lIns="91440" tIns="45720" rIns="91440" bIns="45720" numCol="1" rtlCol="0" anchorCtr="0" compatLnSpc="1">
            <a:prstTxWarp prst="textNoShape">
              <a:avLst/>
            </a:prstTxWarp>
            <a:normAutofit fontScale="85000" lnSpcReduction="10000"/>
          </a:bodyPr>
          <a:lstStyle/>
          <a:p>
            <a:pPr marL="342900" indent="-342900" fontAlgn="base">
              <a:lnSpc>
                <a:spcPct val="90000"/>
              </a:lnSpc>
              <a:spcBef>
                <a:spcPct val="0"/>
              </a:spcBef>
              <a:spcAft>
                <a:spcPts val="600"/>
              </a:spcAft>
              <a:buFont typeface="Arial" panose="020B0604020202020204" pitchFamily="34" charset="0"/>
              <a:buChar char="•"/>
            </a:pPr>
            <a:r>
              <a:rPr lang="en-US" sz="2600" dirty="0"/>
              <a:t>Following Antietam, the Union sought another victory at Fredericksburg, 60 miles from Richmond. Arriving at the banks of the </a:t>
            </a:r>
            <a:r>
              <a:rPr kumimoji="0" lang="en-US" sz="2600" b="0" i="0" u="none" strike="noStrike" cap="none" normalizeH="0" baseline="0" dirty="0">
                <a:ln>
                  <a:noFill/>
                </a:ln>
                <a:effectLst/>
              </a:rPr>
              <a:t>Rappahannock River, the Union army</a:t>
            </a:r>
            <a:r>
              <a:rPr kumimoji="0" lang="en-US" sz="2600" b="0" i="0" u="none" strike="noStrike" cap="none" normalizeH="0" dirty="0">
                <a:ln>
                  <a:noFill/>
                </a:ln>
                <a:effectLst/>
              </a:rPr>
              <a:t> f</a:t>
            </a:r>
            <a:r>
              <a:rPr kumimoji="0" lang="en-US" sz="2600" b="0" i="0" u="none" strike="noStrike" cap="none" normalizeH="0" baseline="0" dirty="0">
                <a:ln>
                  <a:noFill/>
                </a:ln>
                <a:effectLst/>
              </a:rPr>
              <a:t>aced a smaller Confederate army. However, pontoon bridges were needed to cross the river.  By the time the bridges arrived,</a:t>
            </a:r>
            <a:r>
              <a:rPr kumimoji="0" lang="en-US" sz="2600" b="0" i="0" u="none" strike="noStrike" cap="none" normalizeH="0" dirty="0">
                <a:ln>
                  <a:noFill/>
                </a:ln>
                <a:effectLst/>
              </a:rPr>
              <a:t> </a:t>
            </a:r>
            <a:r>
              <a:rPr kumimoji="0" lang="en-US" sz="2600" b="0" i="0" u="none" strike="noStrike" cap="none" normalizeH="0" baseline="0" dirty="0">
                <a:ln>
                  <a:noFill/>
                </a:ln>
                <a:effectLst/>
              </a:rPr>
              <a:t>the Confederates had been reinforced and entrenched on high ground.  The </a:t>
            </a:r>
            <a:r>
              <a:rPr lang="en-US" sz="2600" dirty="0"/>
              <a:t>Union</a:t>
            </a:r>
            <a:r>
              <a:rPr kumimoji="0" lang="en-US" sz="2600" b="0" i="0" u="none" strike="noStrike" cap="none" normalizeH="0" baseline="0" dirty="0">
                <a:ln>
                  <a:noFill/>
                </a:ln>
                <a:effectLst/>
              </a:rPr>
              <a:t> attempted a</a:t>
            </a:r>
            <a:r>
              <a:rPr kumimoji="0" lang="en-US" sz="2600" b="0" i="0" u="none" strike="noStrike" cap="none" normalizeH="0" dirty="0">
                <a:ln>
                  <a:noFill/>
                </a:ln>
                <a:effectLst/>
              </a:rPr>
              <a:t> bloody</a:t>
            </a:r>
            <a:r>
              <a:rPr kumimoji="0" lang="en-US" sz="2600" b="0" i="0" u="none" strike="noStrike" cap="none" normalizeH="0" baseline="0" dirty="0">
                <a:ln>
                  <a:noFill/>
                </a:ln>
                <a:effectLst/>
              </a:rPr>
              <a:t> uphill attack, but was forced back,</a:t>
            </a:r>
            <a:r>
              <a:rPr kumimoji="0" lang="en-US" sz="2600" b="0" i="0" u="none" strike="noStrike" cap="none" normalizeH="0" dirty="0">
                <a:ln>
                  <a:noFill/>
                </a:ln>
                <a:effectLst/>
              </a:rPr>
              <a:t> at a total cost of </a:t>
            </a:r>
            <a:r>
              <a:rPr lang="en-US" sz="2600" dirty="0"/>
              <a:t>17,929 casualties.</a:t>
            </a:r>
          </a:p>
          <a:p>
            <a:pPr marL="342900" indent="-342900" fontAlgn="base">
              <a:lnSpc>
                <a:spcPct val="90000"/>
              </a:lnSpc>
              <a:spcBef>
                <a:spcPct val="0"/>
              </a:spcBef>
              <a:spcAft>
                <a:spcPts val="600"/>
              </a:spcAft>
              <a:buFont typeface="Arial" panose="020B0604020202020204" pitchFamily="34" charset="0"/>
              <a:buChar char="•"/>
            </a:pPr>
            <a:r>
              <a:rPr lang="en-US" sz="2600" dirty="0">
                <a:solidFill>
                  <a:schemeClr val="accent1"/>
                </a:solidFill>
                <a:ea typeface="Times New Roman" pitchFamily="18" charset="0"/>
                <a:cs typeface="Arial" pitchFamily="34" charset="0"/>
              </a:rPr>
              <a:t>Make a tally mark for the Confederate victory.  Find Fredericksburg on your map and highlight it as a Confederate victory.   </a:t>
            </a:r>
            <a:endParaRPr lang="en-US" sz="2600" dirty="0">
              <a:solidFill>
                <a:schemeClr val="accent1"/>
              </a:solidFill>
              <a:cs typeface="Arial" pitchFamily="34" charset="0"/>
            </a:endParaRPr>
          </a:p>
          <a:p>
            <a:pPr fontAlgn="base">
              <a:lnSpc>
                <a:spcPct val="90000"/>
              </a:lnSpc>
              <a:spcBef>
                <a:spcPct val="0"/>
              </a:spcBef>
              <a:spcAft>
                <a:spcPts val="600"/>
              </a:spcAft>
            </a:pPr>
            <a:endParaRPr kumimoji="0" lang="en-US" sz="2000" b="0" i="0" u="none" strike="noStrike" cap="none" normalizeH="0" baseline="0" dirty="0">
              <a:ln>
                <a:noFill/>
              </a:ln>
              <a:effectLst/>
            </a:endParaRPr>
          </a:p>
        </p:txBody>
      </p:sp>
      <p:pic>
        <p:nvPicPr>
          <p:cNvPr id="3" name="Content Placeholder 6" descr="Fredericksburgkurzallisonloc.jpg">
            <a:extLst>
              <a:ext uri="{FF2B5EF4-FFF2-40B4-BE49-F238E27FC236}">
                <a16:creationId xmlns:a16="http://schemas.microsoft.com/office/drawing/2014/main" id="{E19F701F-8FC2-46EF-A75F-72080C2FE9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680" r="11486" b="-2"/>
          <a:stretch/>
        </p:blipFill>
        <p:spPr>
          <a:xfrm>
            <a:off x="6257294" y="1319513"/>
            <a:ext cx="5740212" cy="4833613"/>
          </a:xfrm>
          <a:prstGeom prst="rect">
            <a:avLst/>
          </a:prstGeom>
        </p:spPr>
      </p:pic>
    </p:spTree>
    <p:extLst>
      <p:ext uri="{BB962C8B-B14F-4D97-AF65-F5344CB8AC3E}">
        <p14:creationId xmlns:p14="http://schemas.microsoft.com/office/powerpoint/2010/main" val="426535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957F2-98CA-490C-ABA0-99EAA1F3B912}"/>
              </a:ext>
            </a:extLst>
          </p:cNvPr>
          <p:cNvSpPr>
            <a:spLocks noGrp="1"/>
          </p:cNvSpPr>
          <p:nvPr>
            <p:ph type="title"/>
          </p:nvPr>
        </p:nvSpPr>
        <p:spPr>
          <a:xfrm>
            <a:off x="838200" y="365125"/>
            <a:ext cx="10549128" cy="1023837"/>
          </a:xfrm>
        </p:spPr>
        <p:txBody>
          <a:bodyPr vert="horz" lIns="91440" tIns="45720" rIns="91440" bIns="45720" rtlCol="0" anchor="b">
            <a:normAutofit fontScale="90000"/>
          </a:bodyPr>
          <a:lstStyle/>
          <a:p>
            <a:pPr algn="ctr"/>
            <a:r>
              <a:rPr lang="en-US" sz="4400" kern="1200" dirty="0">
                <a:solidFill>
                  <a:schemeClr val="tx1"/>
                </a:solidFill>
                <a:latin typeface="+mj-lt"/>
                <a:ea typeface="+mj-ea"/>
                <a:cs typeface="+mj-cs"/>
              </a:rPr>
              <a:t>Chancellorsville</a:t>
            </a:r>
            <a:br>
              <a:rPr lang="en-US" sz="4000" kern="1200" dirty="0">
                <a:solidFill>
                  <a:schemeClr val="tx1"/>
                </a:solidFill>
                <a:latin typeface="+mj-lt"/>
                <a:ea typeface="+mj-ea"/>
                <a:cs typeface="+mj-cs"/>
              </a:rPr>
            </a:br>
            <a:r>
              <a:rPr lang="en-US" sz="3600" kern="1200" dirty="0">
                <a:solidFill>
                  <a:schemeClr val="tx1"/>
                </a:solidFill>
                <a:latin typeface="+mj-lt"/>
                <a:ea typeface="+mj-ea"/>
                <a:cs typeface="+mj-cs"/>
              </a:rPr>
              <a:t>April 30-May 6, 1863</a:t>
            </a:r>
          </a:p>
        </p:txBody>
      </p:sp>
      <p:sp>
        <p:nvSpPr>
          <p:cNvPr id="6" name="Rectangle 1">
            <a:extLst>
              <a:ext uri="{FF2B5EF4-FFF2-40B4-BE49-F238E27FC236}">
                <a16:creationId xmlns:a16="http://schemas.microsoft.com/office/drawing/2014/main" id="{DF8C93FE-2198-4975-B6BF-D0506D808F9A}"/>
              </a:ext>
            </a:extLst>
          </p:cNvPr>
          <p:cNvSpPr>
            <a:spLocks noChangeArrowheads="1"/>
          </p:cNvSpPr>
          <p:nvPr/>
        </p:nvSpPr>
        <p:spPr bwMode="auto">
          <a:xfrm>
            <a:off x="277450" y="1611245"/>
            <a:ext cx="5890308" cy="4351338"/>
          </a:xfrm>
          <a:prstGeom prst="rect">
            <a:avLst/>
          </a:prstGeom>
        </p:spPr>
        <p:txBody>
          <a:bodyPr vert="horz" lIns="91440" tIns="45720" rIns="91440" bIns="45720" numCol="1" rtlCol="0" anchorCtr="0" compatLnSpc="1">
            <a:prstTxWarp prst="textNoShape">
              <a:avLst/>
            </a:prstTxWarp>
            <a:normAutofit lnSpcReduction="10000"/>
          </a:bodyPr>
          <a:lstStyle/>
          <a:p>
            <a:pPr marL="342900" marR="0" lvl="0" indent="-342900" fontAlgn="base">
              <a:lnSpc>
                <a:spcPct val="90000"/>
              </a:lnSpc>
              <a:spcBef>
                <a:spcPct val="0"/>
              </a:spcBef>
              <a:spcAft>
                <a:spcPts val="600"/>
              </a:spcAft>
              <a:buClrTx/>
              <a:buSzTx/>
              <a:buFont typeface="Arial" panose="020B0604020202020204" pitchFamily="34" charset="0"/>
              <a:buChar char="•"/>
              <a:tabLst/>
            </a:pPr>
            <a:r>
              <a:rPr kumimoji="0" lang="en-US" sz="2400" b="0" i="0" u="none" strike="noStrike" cap="none" normalizeH="0" baseline="0" dirty="0">
                <a:ln>
                  <a:noFill/>
                </a:ln>
                <a:effectLst/>
              </a:rPr>
              <a:t>At Chancellorsville, Robert E.  Lee outmaneuvered Union leader Joseph Hooker.  Lee took a great risk and divided his army against the much larger Union force.  This is considered Lee’s greatest victory, but it cost him his greatest general, Stonewall Jackson. Total</a:t>
            </a:r>
            <a:r>
              <a:rPr kumimoji="0" lang="en-US" sz="2400" b="0" i="0" u="none" strike="noStrike" cap="none" normalizeH="0" dirty="0">
                <a:ln>
                  <a:noFill/>
                </a:ln>
                <a:effectLst/>
              </a:rPr>
              <a:t> casualties are estimated at </a:t>
            </a:r>
            <a:r>
              <a:rPr lang="en-US" sz="2400" dirty="0"/>
              <a:t>24,000.</a:t>
            </a:r>
          </a:p>
          <a:p>
            <a:pPr marL="342900" indent="-342900" fontAlgn="base">
              <a:lnSpc>
                <a:spcPct val="90000"/>
              </a:lnSpc>
              <a:spcBef>
                <a:spcPct val="0"/>
              </a:spcBef>
              <a:spcAft>
                <a:spcPts val="600"/>
              </a:spcAft>
              <a:buFont typeface="Arial" panose="020B0604020202020204" pitchFamily="34" charset="0"/>
              <a:buChar char="•"/>
            </a:pPr>
            <a:r>
              <a:rPr lang="en-US" sz="2400" dirty="0">
                <a:solidFill>
                  <a:schemeClr val="accent1"/>
                </a:solidFill>
                <a:latin typeface="Georgia" charset="0"/>
                <a:ea typeface="Georgia" charset="0"/>
                <a:cs typeface="Georgia" charset="0"/>
              </a:rPr>
              <a:t>Make a tally mark for the Confederate victory.  Find Chancellorsville on your map, and highlight it as a Confederate victory.   </a:t>
            </a:r>
          </a:p>
          <a:p>
            <a:pPr marR="0" lvl="0" fontAlgn="base">
              <a:lnSpc>
                <a:spcPct val="90000"/>
              </a:lnSpc>
              <a:spcBef>
                <a:spcPct val="0"/>
              </a:spcBef>
              <a:spcAft>
                <a:spcPts val="600"/>
              </a:spcAft>
              <a:buClrTx/>
              <a:buSzTx/>
              <a:tabLst/>
            </a:pPr>
            <a:endParaRPr kumimoji="0" lang="en-US" sz="2000" b="0" i="0" u="none" strike="noStrike" cap="none" normalizeH="0" baseline="0" dirty="0">
              <a:ln>
                <a:noFill/>
              </a:ln>
              <a:effectLst/>
            </a:endParaRPr>
          </a:p>
        </p:txBody>
      </p:sp>
      <p:pic>
        <p:nvPicPr>
          <p:cNvPr id="4" name="Picture 3">
            <a:extLst>
              <a:ext uri="{FF2B5EF4-FFF2-40B4-BE49-F238E27FC236}">
                <a16:creationId xmlns:a16="http://schemas.microsoft.com/office/drawing/2014/main" id="{30CC01BE-2ABD-47B7-8D90-3A8701D3A2E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8047" r="4321" b="2"/>
          <a:stretch/>
        </p:blipFill>
        <p:spPr bwMode="auto">
          <a:xfrm>
            <a:off x="6377651" y="1611245"/>
            <a:ext cx="2505705" cy="4158951"/>
          </a:xfrm>
          <a:prstGeom prst="rect">
            <a:avLst/>
          </a:prstGeom>
          <a:noFill/>
        </p:spPr>
      </p:pic>
      <p:pic>
        <p:nvPicPr>
          <p:cNvPr id="5" name="Picture 2">
            <a:extLst>
              <a:ext uri="{FF2B5EF4-FFF2-40B4-BE49-F238E27FC236}">
                <a16:creationId xmlns:a16="http://schemas.microsoft.com/office/drawing/2014/main" id="{5881960A-A4DD-4741-9047-76C20A8D30C6}"/>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1925" r="1" b="28801"/>
          <a:stretch/>
        </p:blipFill>
        <p:spPr bwMode="auto">
          <a:xfrm>
            <a:off x="9025130" y="1611245"/>
            <a:ext cx="2522314" cy="2393596"/>
          </a:xfrm>
          <a:prstGeom prst="rect">
            <a:avLst/>
          </a:prstGeom>
          <a:noFill/>
        </p:spPr>
      </p:pic>
      <p:pic>
        <p:nvPicPr>
          <p:cNvPr id="3" name="Picture 2">
            <a:extLst>
              <a:ext uri="{FF2B5EF4-FFF2-40B4-BE49-F238E27FC236}">
                <a16:creationId xmlns:a16="http://schemas.microsoft.com/office/drawing/2014/main" id="{D0FFC779-E56F-437E-8D53-C72B817A71E6}"/>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18474" r="4" b="4195"/>
          <a:stretch/>
        </p:blipFill>
        <p:spPr bwMode="auto">
          <a:xfrm>
            <a:off x="8969397" y="4104600"/>
            <a:ext cx="2618552" cy="1665596"/>
          </a:xfrm>
          <a:prstGeom prst="rect">
            <a:avLst/>
          </a:prstGeom>
          <a:noFill/>
        </p:spPr>
      </p:pic>
    </p:spTree>
    <p:extLst>
      <p:ext uri="{BB962C8B-B14F-4D97-AF65-F5344CB8AC3E}">
        <p14:creationId xmlns:p14="http://schemas.microsoft.com/office/powerpoint/2010/main" val="3041560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8791C-4095-4C47-B1C6-9454DAE12FE0}"/>
              </a:ext>
            </a:extLst>
          </p:cNvPr>
          <p:cNvSpPr>
            <a:spLocks noGrp="1"/>
          </p:cNvSpPr>
          <p:nvPr>
            <p:ph type="title"/>
          </p:nvPr>
        </p:nvSpPr>
        <p:spPr>
          <a:xfrm>
            <a:off x="317019" y="1914268"/>
            <a:ext cx="3560500" cy="3029463"/>
          </a:xfrm>
        </p:spPr>
        <p:txBody>
          <a:bodyPr>
            <a:normAutofit fontScale="90000"/>
          </a:bodyPr>
          <a:lstStyle/>
          <a:p>
            <a:pPr algn="ctr"/>
            <a:r>
              <a:rPr lang="en-US" dirty="0">
                <a:solidFill>
                  <a:schemeClr val="tx2"/>
                </a:solidFill>
              </a:rPr>
              <a:t>The situation as the summer of 1863 arrives:</a:t>
            </a:r>
          </a:p>
        </p:txBody>
      </p:sp>
      <p:pic>
        <p:nvPicPr>
          <p:cNvPr id="3" name="Picture 2">
            <a:extLst>
              <a:ext uri="{FF2B5EF4-FFF2-40B4-BE49-F238E27FC236}">
                <a16:creationId xmlns:a16="http://schemas.microsoft.com/office/drawing/2014/main" id="{165023E8-4794-4BFB-80B4-ADCBD001BE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16256" y="1218732"/>
            <a:ext cx="7858725" cy="4420533"/>
          </a:xfrm>
          <a:prstGeom prst="rect">
            <a:avLst/>
          </a:prstGeom>
        </p:spPr>
      </p:pic>
    </p:spTree>
    <p:extLst>
      <p:ext uri="{BB962C8B-B14F-4D97-AF65-F5344CB8AC3E}">
        <p14:creationId xmlns:p14="http://schemas.microsoft.com/office/powerpoint/2010/main" val="1331078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C19AC-1BF7-4834-A3E6-B48AEDD2B3A4}"/>
              </a:ext>
            </a:extLst>
          </p:cNvPr>
          <p:cNvSpPr>
            <a:spLocks noGrp="1"/>
          </p:cNvSpPr>
          <p:nvPr>
            <p:ph type="title"/>
          </p:nvPr>
        </p:nvSpPr>
        <p:spPr>
          <a:xfrm>
            <a:off x="655854" y="748686"/>
            <a:ext cx="4838997" cy="1185119"/>
          </a:xfrm>
        </p:spPr>
        <p:txBody>
          <a:bodyPr vert="horz" lIns="91440" tIns="45720" rIns="91440" bIns="45720" rtlCol="0" anchor="ctr">
            <a:normAutofit/>
          </a:bodyPr>
          <a:lstStyle/>
          <a:p>
            <a:pPr algn="ctr"/>
            <a:r>
              <a:rPr lang="en-US" sz="4000" dirty="0"/>
              <a:t>Vicksburg</a:t>
            </a:r>
            <a:br>
              <a:rPr lang="en-US" sz="3700" dirty="0"/>
            </a:br>
            <a:r>
              <a:rPr lang="en-US" sz="3200" dirty="0"/>
              <a:t>May 18 - July 4, 1863</a:t>
            </a:r>
          </a:p>
        </p:txBody>
      </p:sp>
      <p:sp>
        <p:nvSpPr>
          <p:cNvPr id="4" name="Content Placeholder 2">
            <a:extLst>
              <a:ext uri="{FF2B5EF4-FFF2-40B4-BE49-F238E27FC236}">
                <a16:creationId xmlns:a16="http://schemas.microsoft.com/office/drawing/2014/main" id="{FDF860DE-0CF7-428C-BC72-8926F3069F74}"/>
              </a:ext>
            </a:extLst>
          </p:cNvPr>
          <p:cNvSpPr txBox="1">
            <a:spLocks/>
          </p:cNvSpPr>
          <p:nvPr/>
        </p:nvSpPr>
        <p:spPr>
          <a:xfrm>
            <a:off x="831002" y="2276929"/>
            <a:ext cx="4663849" cy="3487265"/>
          </a:xfrm>
          <a:prstGeom prst="rect">
            <a:avLst/>
          </a:prstGeom>
        </p:spPr>
        <p:txBody>
          <a:bodyPr vert="horz" lIns="91440" tIns="45720" rIns="91440" bIns="45720" rtlCol="0">
            <a:norm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128"/>
                <a:cs typeface="Georgia"/>
              </a:defRPr>
            </a:lvl1pPr>
            <a:lvl2pPr marL="742950" indent="-285750" algn="l" defTabSz="457200" rtl="0" eaLnBrk="1" fontAlgn="base" hangingPunct="1">
              <a:spcBef>
                <a:spcPct val="20000"/>
              </a:spcBef>
              <a:spcAft>
                <a:spcPct val="0"/>
              </a:spcAft>
              <a:buFont typeface="Arial" charset="0"/>
              <a:buChar char="–"/>
              <a:defRPr sz="2800" kern="1200">
                <a:solidFill>
                  <a:srgbClr val="225790"/>
                </a:solidFill>
                <a:latin typeface="+mn-lt"/>
                <a:ea typeface="Arial"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eorgia"/>
                <a:ea typeface="Georgia" charset="0"/>
                <a:cs typeface="Georgia"/>
              </a:defRPr>
            </a:lvl3pPr>
            <a:lvl4pPr marL="1600200" indent="-228600" algn="l" defTabSz="457200" rtl="0" eaLnBrk="1" fontAlgn="base" hangingPunct="1">
              <a:spcBef>
                <a:spcPct val="20000"/>
              </a:spcBef>
              <a:spcAft>
                <a:spcPct val="0"/>
              </a:spcAft>
              <a:buFont typeface="Arial" charset="0"/>
              <a:buChar char="–"/>
              <a:defRPr sz="2000" kern="1200">
                <a:solidFill>
                  <a:srgbClr val="225790"/>
                </a:solidFill>
                <a:latin typeface="+mn-lt"/>
                <a:ea typeface="Arial"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228600" defTabSz="914400">
              <a:lnSpc>
                <a:spcPct val="90000"/>
              </a:lnSpc>
              <a:buFont typeface="Arial" panose="020B0604020202020204" pitchFamily="34" charset="0"/>
              <a:buChar char="•"/>
            </a:pPr>
            <a:r>
              <a:rPr lang="en-US" sz="2800" dirty="0">
                <a:latin typeface="+mn-lt"/>
                <a:ea typeface="+mn-ea"/>
                <a:cs typeface="+mn-cs"/>
              </a:rPr>
              <a:t>In the west, United States military forces under Ulysses S. Grant surround Vicksburg, Mississippi, located at a significant point on the Mississippi River.</a:t>
            </a:r>
          </a:p>
          <a:p>
            <a:pPr marL="0" indent="-228600" defTabSz="914400">
              <a:lnSpc>
                <a:spcPct val="90000"/>
              </a:lnSpc>
              <a:buFont typeface="Arial" panose="020B0604020202020204" pitchFamily="34" charset="0"/>
              <a:buChar char="•"/>
            </a:pPr>
            <a:r>
              <a:rPr lang="en-US" sz="2800" dirty="0">
                <a:solidFill>
                  <a:schemeClr val="accent1"/>
                </a:solidFill>
                <a:latin typeface="+mn-lt"/>
                <a:ea typeface="+mn-ea"/>
                <a:cs typeface="+mn-cs"/>
              </a:rPr>
              <a:t>On your map locate and circle Vicksburg, Mississippi</a:t>
            </a:r>
          </a:p>
          <a:p>
            <a:pPr marL="0" indent="-228600" defTabSz="914400">
              <a:lnSpc>
                <a:spcPct val="90000"/>
              </a:lnSpc>
              <a:buFont typeface="Arial" panose="020B0604020202020204" pitchFamily="34" charset="0"/>
              <a:buChar char="•"/>
            </a:pPr>
            <a:endParaRPr lang="en-US" sz="1800" dirty="0">
              <a:latin typeface="+mn-lt"/>
              <a:ea typeface="+mn-ea"/>
              <a:cs typeface="+mn-cs"/>
            </a:endParaRPr>
          </a:p>
        </p:txBody>
      </p:sp>
      <p:pic>
        <p:nvPicPr>
          <p:cNvPr id="8" name="Picture 7" descr="A person wearing a suit and tie&#10;&#10;Description automatically generated">
            <a:extLst>
              <a:ext uri="{FF2B5EF4-FFF2-40B4-BE49-F238E27FC236}">
                <a16:creationId xmlns:a16="http://schemas.microsoft.com/office/drawing/2014/main" id="{AC3D58CF-FC8F-4636-BEA6-ADB99603E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4031" y="505618"/>
            <a:ext cx="4278776" cy="5749605"/>
          </a:xfrm>
          <a:prstGeom prst="rect">
            <a:avLst/>
          </a:prstGeom>
        </p:spPr>
      </p:pic>
    </p:spTree>
    <p:extLst>
      <p:ext uri="{BB962C8B-B14F-4D97-AF65-F5344CB8AC3E}">
        <p14:creationId xmlns:p14="http://schemas.microsoft.com/office/powerpoint/2010/main" val="524755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916D9-8205-4539-9BCB-C39FFBD900C8}"/>
              </a:ext>
            </a:extLst>
          </p:cNvPr>
          <p:cNvSpPr>
            <a:spLocks noGrp="1"/>
          </p:cNvSpPr>
          <p:nvPr>
            <p:ph type="title"/>
          </p:nvPr>
        </p:nvSpPr>
        <p:spPr>
          <a:xfrm>
            <a:off x="872922" y="1598987"/>
            <a:ext cx="3236089" cy="1151159"/>
          </a:xfrm>
        </p:spPr>
        <p:txBody>
          <a:bodyPr>
            <a:normAutofit/>
          </a:bodyPr>
          <a:lstStyle/>
          <a:p>
            <a:pPr algn="ctr"/>
            <a:r>
              <a:rPr lang="en-US" sz="4000" dirty="0">
                <a:solidFill>
                  <a:srgbClr val="225790"/>
                </a:solidFill>
                <a:latin typeface="Georgia" pitchFamily="18" charset="0"/>
              </a:rPr>
              <a:t>Vicksburg</a:t>
            </a:r>
            <a:endParaRPr lang="en-US" sz="4000" dirty="0"/>
          </a:p>
        </p:txBody>
      </p:sp>
      <p:pic>
        <p:nvPicPr>
          <p:cNvPr id="6" name="Picture 5">
            <a:extLst>
              <a:ext uri="{FF2B5EF4-FFF2-40B4-BE49-F238E27FC236}">
                <a16:creationId xmlns:a16="http://schemas.microsoft.com/office/drawing/2014/main" id="{BDBE8DED-161F-4300-A220-8D99974741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5915" y="973184"/>
            <a:ext cx="7101507" cy="48400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a:extLst>
              <a:ext uri="{FF2B5EF4-FFF2-40B4-BE49-F238E27FC236}">
                <a16:creationId xmlns:a16="http://schemas.microsoft.com/office/drawing/2014/main" id="{87DB43D8-2B3A-4558-9A07-300518391D94}"/>
              </a:ext>
            </a:extLst>
          </p:cNvPr>
          <p:cNvSpPr/>
          <p:nvPr/>
        </p:nvSpPr>
        <p:spPr>
          <a:xfrm>
            <a:off x="304578" y="2970066"/>
            <a:ext cx="4372778" cy="2062103"/>
          </a:xfrm>
          <a:prstGeom prst="rect">
            <a:avLst/>
          </a:prstGeom>
        </p:spPr>
        <p:txBody>
          <a:bodyPr wrap="square">
            <a:spAutoFit/>
          </a:bodyPr>
          <a:lstStyle/>
          <a:p>
            <a:pPr algn="ctr"/>
            <a:r>
              <a:rPr lang="en-US" sz="3200" dirty="0">
                <a:latin typeface="Georgia" pitchFamily="18" charset="0"/>
              </a:rPr>
              <a:t>A loss at Vicksburg would mean that the Confederate territory would be cut in half. </a:t>
            </a:r>
            <a:endParaRPr lang="en-US" sz="3200" dirty="0"/>
          </a:p>
        </p:txBody>
      </p:sp>
    </p:spTree>
    <p:extLst>
      <p:ext uri="{BB962C8B-B14F-4D97-AF65-F5344CB8AC3E}">
        <p14:creationId xmlns:p14="http://schemas.microsoft.com/office/powerpoint/2010/main" val="699134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3B53D-E4BF-47F9-B097-DAB644A8CC9D}"/>
              </a:ext>
            </a:extLst>
          </p:cNvPr>
          <p:cNvSpPr>
            <a:spLocks noGrp="1"/>
          </p:cNvSpPr>
          <p:nvPr>
            <p:ph type="title"/>
          </p:nvPr>
        </p:nvSpPr>
        <p:spPr>
          <a:xfrm>
            <a:off x="742709" y="1912091"/>
            <a:ext cx="4104190" cy="935282"/>
          </a:xfrm>
        </p:spPr>
        <p:txBody>
          <a:bodyPr>
            <a:normAutofit/>
          </a:bodyPr>
          <a:lstStyle/>
          <a:p>
            <a:pPr algn="ctr"/>
            <a:r>
              <a:rPr lang="en-US" sz="4000" dirty="0">
                <a:solidFill>
                  <a:schemeClr val="tx2"/>
                </a:solidFill>
              </a:rPr>
              <a:t>Vicksburg</a:t>
            </a:r>
          </a:p>
        </p:txBody>
      </p:sp>
      <p:pic>
        <p:nvPicPr>
          <p:cNvPr id="3" name="Content Placeholder 3">
            <a:extLst>
              <a:ext uri="{FF2B5EF4-FFF2-40B4-BE49-F238E27FC236}">
                <a16:creationId xmlns:a16="http://schemas.microsoft.com/office/drawing/2014/main" id="{0EA45323-E068-45BF-90F5-5E6701C3C77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87380" y="1045448"/>
            <a:ext cx="6295020" cy="4767104"/>
          </a:xfrm>
          <a:prstGeom prst="rect">
            <a:avLst/>
          </a:prstGeom>
        </p:spPr>
      </p:pic>
      <p:sp>
        <p:nvSpPr>
          <p:cNvPr id="4" name="Content Placeholder 2">
            <a:extLst>
              <a:ext uri="{FF2B5EF4-FFF2-40B4-BE49-F238E27FC236}">
                <a16:creationId xmlns:a16="http://schemas.microsoft.com/office/drawing/2014/main" id="{DC50145F-060C-4244-AAD4-3822A0A3B880}"/>
              </a:ext>
            </a:extLst>
          </p:cNvPr>
          <p:cNvSpPr txBox="1">
            <a:spLocks/>
          </p:cNvSpPr>
          <p:nvPr/>
        </p:nvSpPr>
        <p:spPr>
          <a:xfrm>
            <a:off x="699304" y="2995875"/>
            <a:ext cx="4191000" cy="1828799"/>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After 47 days of siege Lt. Gen. John C. Pemberton surrenders Vicksburg to Grant on </a:t>
            </a:r>
            <a:r>
              <a:rPr lang="en-US" dirty="0">
                <a:solidFill>
                  <a:schemeClr val="accent1"/>
                </a:solidFill>
              </a:rPr>
              <a:t>July 4, 1863.</a:t>
            </a:r>
          </a:p>
          <a:p>
            <a:endParaRPr lang="en-US" dirty="0"/>
          </a:p>
        </p:txBody>
      </p:sp>
      <p:sp>
        <p:nvSpPr>
          <p:cNvPr id="5" name="TextBox 4">
            <a:extLst>
              <a:ext uri="{FF2B5EF4-FFF2-40B4-BE49-F238E27FC236}">
                <a16:creationId xmlns:a16="http://schemas.microsoft.com/office/drawing/2014/main" id="{1F3D8846-38FD-4E79-A3B5-41F7D5D7B619}"/>
              </a:ext>
            </a:extLst>
          </p:cNvPr>
          <p:cNvSpPr txBox="1"/>
          <p:nvPr/>
        </p:nvSpPr>
        <p:spPr>
          <a:xfrm>
            <a:off x="5287380" y="5922511"/>
            <a:ext cx="6295020" cy="646331"/>
          </a:xfrm>
          <a:prstGeom prst="rect">
            <a:avLst/>
          </a:prstGeom>
          <a:noFill/>
        </p:spPr>
        <p:txBody>
          <a:bodyPr wrap="square" rtlCol="0">
            <a:spAutoFit/>
          </a:bodyPr>
          <a:lstStyle/>
          <a:p>
            <a:r>
              <a:rPr lang="en-US" dirty="0"/>
              <a:t>Etching titled, “Cave life in Vicksburg during the siege”</a:t>
            </a:r>
          </a:p>
          <a:p>
            <a:endParaRPr lang="en-US" dirty="0"/>
          </a:p>
        </p:txBody>
      </p:sp>
    </p:spTree>
    <p:extLst>
      <p:ext uri="{BB962C8B-B14F-4D97-AF65-F5344CB8AC3E}">
        <p14:creationId xmlns:p14="http://schemas.microsoft.com/office/powerpoint/2010/main" val="3867442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FDC8A-2090-4F78-9364-34672C0585AD}"/>
              </a:ext>
            </a:extLst>
          </p:cNvPr>
          <p:cNvSpPr>
            <a:spLocks noGrp="1"/>
          </p:cNvSpPr>
          <p:nvPr>
            <p:ph type="title"/>
          </p:nvPr>
        </p:nvSpPr>
        <p:spPr>
          <a:xfrm>
            <a:off x="838200" y="365126"/>
            <a:ext cx="10515600" cy="769194"/>
          </a:xfrm>
        </p:spPr>
        <p:txBody>
          <a:bodyPr vert="horz" lIns="91440" tIns="45720" rIns="91440" bIns="45720" rtlCol="0" anchor="ctr">
            <a:normAutofit/>
          </a:bodyPr>
          <a:lstStyle/>
          <a:p>
            <a:pPr algn="ctr"/>
            <a:r>
              <a:rPr lang="en-US" sz="4000" dirty="0"/>
              <a:t>Shifting Tides</a:t>
            </a:r>
          </a:p>
        </p:txBody>
      </p:sp>
      <p:pic>
        <p:nvPicPr>
          <p:cNvPr id="3" name="Content Placeholder 3" descr="A picture containing bird, outdoor, ground, flock&#10;&#10;Description automatically generated">
            <a:extLst>
              <a:ext uri="{FF2B5EF4-FFF2-40B4-BE49-F238E27FC236}">
                <a16:creationId xmlns:a16="http://schemas.microsoft.com/office/drawing/2014/main" id="{88771F3B-CE0B-4E73-9A74-091111435AC6}"/>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t="3454" r="1" b="1"/>
          <a:stretch/>
        </p:blipFill>
        <p:spPr>
          <a:xfrm>
            <a:off x="4831273" y="1354239"/>
            <a:ext cx="6799186" cy="4660678"/>
          </a:xfrm>
          <a:prstGeom prst="rect">
            <a:avLst/>
          </a:prstGeom>
        </p:spPr>
      </p:pic>
      <p:sp>
        <p:nvSpPr>
          <p:cNvPr id="4" name="Content Placeholder 2">
            <a:extLst>
              <a:ext uri="{FF2B5EF4-FFF2-40B4-BE49-F238E27FC236}">
                <a16:creationId xmlns:a16="http://schemas.microsoft.com/office/drawing/2014/main" id="{1153CE72-7539-4C80-B743-3E99D7DDFD38}"/>
              </a:ext>
            </a:extLst>
          </p:cNvPr>
          <p:cNvSpPr txBox="1">
            <a:spLocks/>
          </p:cNvSpPr>
          <p:nvPr/>
        </p:nvSpPr>
        <p:spPr>
          <a:xfrm>
            <a:off x="561541" y="1888915"/>
            <a:ext cx="3797807" cy="35913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accent1"/>
                </a:solidFill>
              </a:rPr>
              <a:t>While the Union won some important battles and was holding a successful blockade, the Confederacy was more successful on the battlefield.</a:t>
            </a:r>
          </a:p>
        </p:txBody>
      </p:sp>
    </p:spTree>
    <p:extLst>
      <p:ext uri="{BB962C8B-B14F-4D97-AF65-F5344CB8AC3E}">
        <p14:creationId xmlns:p14="http://schemas.microsoft.com/office/powerpoint/2010/main" val="2575984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Content Placeholder 6" descr="A picture containing text, book, photo&#10;&#10;Description automatically generated">
            <a:hlinkClick r:id="rId3"/>
            <a:extLst>
              <a:ext uri="{FF2B5EF4-FFF2-40B4-BE49-F238E27FC236}">
                <a16:creationId xmlns:a16="http://schemas.microsoft.com/office/drawing/2014/main" id="{FFD95BD5-ADC0-41CA-AAFE-AF5B54F95EA1}"/>
              </a:ext>
            </a:extLst>
          </p:cNvPr>
          <p:cNvPicPr>
            <a:picLocks noChangeAspect="1"/>
          </p:cNvPicPr>
          <p:nvPr/>
        </p:nvPicPr>
        <p:blipFill rotWithShape="1">
          <a:blip r:embed="rId4">
            <a:extLst>
              <a:ext uri="{28A0092B-C50C-407E-A947-70E740481C1C}">
                <a14:useLocalDpi xmlns:a14="http://schemas.microsoft.com/office/drawing/2010/main" val="0"/>
              </a:ext>
            </a:extLst>
          </a:blip>
          <a:srcRect r="444"/>
          <a:stretch/>
        </p:blipFill>
        <p:spPr>
          <a:xfrm>
            <a:off x="936674" y="1219602"/>
            <a:ext cx="7855634" cy="4418795"/>
          </a:xfrm>
          <a:prstGeom prst="rect">
            <a:avLst/>
          </a:prstGeom>
        </p:spPr>
      </p:pic>
      <p:sp>
        <p:nvSpPr>
          <p:cNvPr id="5" name="Title 4">
            <a:extLst>
              <a:ext uri="{FF2B5EF4-FFF2-40B4-BE49-F238E27FC236}">
                <a16:creationId xmlns:a16="http://schemas.microsoft.com/office/drawing/2014/main" id="{6A17BC36-78D4-47A5-9B25-32F18A9FE0F5}"/>
              </a:ext>
            </a:extLst>
          </p:cNvPr>
          <p:cNvSpPr>
            <a:spLocks noGrp="1"/>
          </p:cNvSpPr>
          <p:nvPr>
            <p:ph type="title"/>
          </p:nvPr>
        </p:nvSpPr>
        <p:spPr>
          <a:xfrm>
            <a:off x="838200" y="365126"/>
            <a:ext cx="10515600" cy="704020"/>
          </a:xfrm>
        </p:spPr>
        <p:txBody>
          <a:bodyPr>
            <a:normAutofit/>
          </a:bodyPr>
          <a:lstStyle/>
          <a:p>
            <a:pPr algn="ctr"/>
            <a:r>
              <a:rPr lang="en-US" sz="4000" dirty="0"/>
              <a:t>The Vicksburg Campaign</a:t>
            </a:r>
          </a:p>
        </p:txBody>
      </p:sp>
      <p:pic>
        <p:nvPicPr>
          <p:cNvPr id="9" name="Picture 8">
            <a:extLst>
              <a:ext uri="{FF2B5EF4-FFF2-40B4-BE49-F238E27FC236}">
                <a16:creationId xmlns:a16="http://schemas.microsoft.com/office/drawing/2014/main" id="{FACC1C3E-E42B-4DB9-A026-499F86904F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433824">
            <a:off x="10421503" y="4201108"/>
            <a:ext cx="915432" cy="720140"/>
          </a:xfrm>
          <a:prstGeom prst="rect">
            <a:avLst/>
          </a:prstGeom>
        </p:spPr>
      </p:pic>
      <p:sp>
        <p:nvSpPr>
          <p:cNvPr id="6" name="TextBox 5">
            <a:extLst>
              <a:ext uri="{FF2B5EF4-FFF2-40B4-BE49-F238E27FC236}">
                <a16:creationId xmlns:a16="http://schemas.microsoft.com/office/drawing/2014/main" id="{39B32160-F8BD-40BB-B721-5007F31A3FF3}"/>
              </a:ext>
            </a:extLst>
          </p:cNvPr>
          <p:cNvSpPr txBox="1"/>
          <p:nvPr/>
        </p:nvSpPr>
        <p:spPr>
          <a:xfrm>
            <a:off x="8975475" y="4561179"/>
            <a:ext cx="2392680" cy="1077218"/>
          </a:xfrm>
          <a:prstGeom prst="rect">
            <a:avLst/>
          </a:prstGeom>
          <a:noFill/>
        </p:spPr>
        <p:txBody>
          <a:bodyPr wrap="square" rtlCol="0">
            <a:spAutoFit/>
          </a:bodyPr>
          <a:lstStyle/>
          <a:p>
            <a:r>
              <a:rPr lang="en-US" sz="2800" dirty="0"/>
              <a:t>Activity:</a:t>
            </a:r>
          </a:p>
          <a:p>
            <a:r>
              <a:rPr lang="en-US" dirty="0"/>
              <a:t>Watch </a:t>
            </a:r>
            <a:r>
              <a:rPr lang="en-US" dirty="0">
                <a:hlinkClick r:id="rId3"/>
              </a:rPr>
              <a:t>In4: The Vicksburg Campaign</a:t>
            </a:r>
            <a:endParaRPr lang="en-US" dirty="0"/>
          </a:p>
        </p:txBody>
      </p:sp>
    </p:spTree>
    <p:extLst>
      <p:ext uri="{BB962C8B-B14F-4D97-AF65-F5344CB8AC3E}">
        <p14:creationId xmlns:p14="http://schemas.microsoft.com/office/powerpoint/2010/main" val="3874823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BB601-62E1-477F-8C4C-3B3215C15CE6}"/>
              </a:ext>
            </a:extLst>
          </p:cNvPr>
          <p:cNvSpPr>
            <a:spLocks noGrp="1"/>
          </p:cNvSpPr>
          <p:nvPr>
            <p:ph type="title"/>
          </p:nvPr>
        </p:nvSpPr>
        <p:spPr>
          <a:xfrm>
            <a:off x="838200" y="365125"/>
            <a:ext cx="10515600" cy="1139583"/>
          </a:xfrm>
        </p:spPr>
        <p:txBody>
          <a:bodyPr vert="horz" lIns="91440" tIns="45720" rIns="91440" bIns="45720" rtlCol="0" anchor="ctr">
            <a:normAutofit/>
          </a:bodyPr>
          <a:lstStyle/>
          <a:p>
            <a:pPr algn="ctr"/>
            <a:r>
              <a:rPr lang="en-US" sz="4000" dirty="0"/>
              <a:t>Gettysburg</a:t>
            </a:r>
            <a:br>
              <a:rPr lang="en-US" sz="4400" dirty="0"/>
            </a:br>
            <a:r>
              <a:rPr lang="en-US" sz="3200" dirty="0"/>
              <a:t>July 1-3, 1863</a:t>
            </a:r>
          </a:p>
        </p:txBody>
      </p:sp>
      <p:sp>
        <p:nvSpPr>
          <p:cNvPr id="4" name="Content Placeholder 6">
            <a:extLst>
              <a:ext uri="{FF2B5EF4-FFF2-40B4-BE49-F238E27FC236}">
                <a16:creationId xmlns:a16="http://schemas.microsoft.com/office/drawing/2014/main" id="{C3100E81-3113-4CCE-B6A7-79B3AD4737B3}"/>
              </a:ext>
            </a:extLst>
          </p:cNvPr>
          <p:cNvSpPr txBox="1">
            <a:spLocks/>
          </p:cNvSpPr>
          <p:nvPr/>
        </p:nvSpPr>
        <p:spPr>
          <a:xfrm>
            <a:off x="328914" y="2104228"/>
            <a:ext cx="4734046" cy="33945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dirty="0"/>
              <a:t>In the east, Confederate forces under General Robert E. Lee invade the Northern state of Pennsylvania</a:t>
            </a:r>
          </a:p>
          <a:p>
            <a:pPr marL="0"/>
            <a:r>
              <a:rPr lang="en-US" dirty="0">
                <a:solidFill>
                  <a:schemeClr val="accent1"/>
                </a:solidFill>
              </a:rPr>
              <a:t>On your map locate and circle Gettysburg, Pennsylvania</a:t>
            </a:r>
          </a:p>
          <a:p>
            <a:pPr marL="0"/>
            <a:endParaRPr lang="en-US" sz="2000" dirty="0"/>
          </a:p>
        </p:txBody>
      </p:sp>
      <p:pic>
        <p:nvPicPr>
          <p:cNvPr id="3" name="Content Placeholder 7">
            <a:extLst>
              <a:ext uri="{FF2B5EF4-FFF2-40B4-BE49-F238E27FC236}">
                <a16:creationId xmlns:a16="http://schemas.microsoft.com/office/drawing/2014/main" id="{87180218-7C2A-4888-BDC7-DD47C607844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1967" r="1" b="3926"/>
          <a:stretch/>
        </p:blipFill>
        <p:spPr>
          <a:xfrm>
            <a:off x="5161759" y="1585731"/>
            <a:ext cx="6701327" cy="4593598"/>
          </a:xfrm>
          <a:prstGeom prst="rect">
            <a:avLst/>
          </a:prstGeom>
        </p:spPr>
      </p:pic>
    </p:spTree>
    <p:extLst>
      <p:ext uri="{BB962C8B-B14F-4D97-AF65-F5344CB8AC3E}">
        <p14:creationId xmlns:p14="http://schemas.microsoft.com/office/powerpoint/2010/main" val="2888391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A90F4-5CDE-407A-B943-007F52EF9A9F}"/>
              </a:ext>
            </a:extLst>
          </p:cNvPr>
          <p:cNvSpPr>
            <a:spLocks noGrp="1"/>
          </p:cNvSpPr>
          <p:nvPr>
            <p:ph type="title"/>
          </p:nvPr>
        </p:nvSpPr>
        <p:spPr>
          <a:xfrm>
            <a:off x="838200" y="365126"/>
            <a:ext cx="10515600" cy="769194"/>
          </a:xfrm>
        </p:spPr>
        <p:txBody>
          <a:bodyPr vert="horz" lIns="91440" tIns="45720" rIns="91440" bIns="45720" rtlCol="0" anchor="ctr">
            <a:normAutofit/>
          </a:bodyPr>
          <a:lstStyle/>
          <a:p>
            <a:pPr algn="ctr"/>
            <a:r>
              <a:rPr lang="en-US" sz="4000" dirty="0"/>
              <a:t>Gettysburg</a:t>
            </a:r>
            <a:endParaRPr lang="en-US" sz="4400" dirty="0"/>
          </a:p>
        </p:txBody>
      </p:sp>
      <p:sp>
        <p:nvSpPr>
          <p:cNvPr id="4" name="Title 1">
            <a:extLst>
              <a:ext uri="{FF2B5EF4-FFF2-40B4-BE49-F238E27FC236}">
                <a16:creationId xmlns:a16="http://schemas.microsoft.com/office/drawing/2014/main" id="{E898CB10-8491-49CE-9581-9B3DCE103A3F}"/>
              </a:ext>
            </a:extLst>
          </p:cNvPr>
          <p:cNvSpPr txBox="1">
            <a:spLocks/>
          </p:cNvSpPr>
          <p:nvPr/>
        </p:nvSpPr>
        <p:spPr>
          <a:xfrm>
            <a:off x="537258" y="2021088"/>
            <a:ext cx="3797807" cy="2815823"/>
          </a:xfrm>
          <a:prstGeom prst="rect">
            <a:avLst/>
          </a:prstGeom>
        </p:spPr>
        <p:txBody>
          <a:bodyPr vert="horz" lIns="91440" tIns="45720" rIns="91440" bIns="45720" rtlCol="0">
            <a:noAutofit/>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pPr>
              <a:spcAft>
                <a:spcPts val="600"/>
              </a:spcAft>
            </a:pPr>
            <a:r>
              <a:rPr lang="en-US" sz="2400" dirty="0">
                <a:latin typeface="+mn-lt"/>
                <a:ea typeface="+mn-ea"/>
                <a:cs typeface="+mn-cs"/>
              </a:rPr>
              <a:t>At this point in the war, the Confederate Army of Northern Virginia has a winning record. </a:t>
            </a:r>
            <a:br>
              <a:rPr lang="en-US" sz="2400" dirty="0">
                <a:latin typeface="+mn-lt"/>
                <a:ea typeface="+mn-ea"/>
                <a:cs typeface="+mn-cs"/>
              </a:rPr>
            </a:br>
            <a:br>
              <a:rPr lang="en-US" sz="2400" dirty="0">
                <a:latin typeface="+mn-lt"/>
                <a:ea typeface="+mn-ea"/>
                <a:cs typeface="+mn-cs"/>
              </a:rPr>
            </a:br>
            <a:r>
              <a:rPr lang="en-US" sz="2400" dirty="0">
                <a:latin typeface="+mn-lt"/>
                <a:ea typeface="+mn-ea"/>
                <a:cs typeface="+mn-cs"/>
              </a:rPr>
              <a:t>And Confederate General, Robert E. Lee has a plan to move his army north.</a:t>
            </a:r>
            <a:endParaRPr lang="en-US" sz="2400" i="1" dirty="0">
              <a:latin typeface="+mn-lt"/>
              <a:ea typeface="+mn-ea"/>
              <a:cs typeface="+mn-cs"/>
            </a:endParaRPr>
          </a:p>
        </p:txBody>
      </p:sp>
      <p:pic>
        <p:nvPicPr>
          <p:cNvPr id="3" name="Content Placeholder 3" descr="800px-General_R__E__Lee_and_Travelerwikimediacommons.jpg">
            <a:extLst>
              <a:ext uri="{FF2B5EF4-FFF2-40B4-BE49-F238E27FC236}">
                <a16:creationId xmlns:a16="http://schemas.microsoft.com/office/drawing/2014/main" id="{6F39DA12-D884-45AC-BBC6-019F5A15F75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5125"/>
          <a:stretch/>
        </p:blipFill>
        <p:spPr bwMode="auto">
          <a:xfrm>
            <a:off x="4802994" y="1458409"/>
            <a:ext cx="6990645" cy="47919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1809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9338A-DFFD-41F6-BE27-19BE0310C74D}"/>
              </a:ext>
            </a:extLst>
          </p:cNvPr>
          <p:cNvSpPr>
            <a:spLocks noGrp="1"/>
          </p:cNvSpPr>
          <p:nvPr>
            <p:ph type="title"/>
          </p:nvPr>
        </p:nvSpPr>
        <p:spPr>
          <a:xfrm>
            <a:off x="828901" y="3094781"/>
            <a:ext cx="3494362" cy="668438"/>
          </a:xfrm>
        </p:spPr>
        <p:txBody>
          <a:bodyPr vert="horz" lIns="91440" tIns="45720" rIns="91440" bIns="45720" rtlCol="0" anchor="ctr">
            <a:normAutofit fontScale="90000"/>
          </a:bodyPr>
          <a:lstStyle/>
          <a:p>
            <a:pPr algn="ctr"/>
            <a:r>
              <a:rPr lang="en-US" sz="4400" kern="1200" dirty="0">
                <a:solidFill>
                  <a:schemeClr val="accent1"/>
                </a:solidFill>
                <a:latin typeface="+mj-lt"/>
                <a:ea typeface="+mj-ea"/>
                <a:cs typeface="+mj-cs"/>
              </a:rPr>
              <a:t>Gettysburg</a:t>
            </a:r>
          </a:p>
        </p:txBody>
      </p:sp>
      <p:sp>
        <p:nvSpPr>
          <p:cNvPr id="3" name="TextBox 2">
            <a:extLst>
              <a:ext uri="{FF2B5EF4-FFF2-40B4-BE49-F238E27FC236}">
                <a16:creationId xmlns:a16="http://schemas.microsoft.com/office/drawing/2014/main" id="{609E1F44-4100-47D3-99FA-52F74551C66C}"/>
              </a:ext>
            </a:extLst>
          </p:cNvPr>
          <p:cNvSpPr txBox="1"/>
          <p:nvPr/>
        </p:nvSpPr>
        <p:spPr>
          <a:xfrm>
            <a:off x="4985330" y="474562"/>
            <a:ext cx="6377769" cy="5674204"/>
          </a:xfrm>
          <a:prstGeom prst="rect">
            <a:avLst/>
          </a:prstGeom>
        </p:spPr>
        <p:txBody>
          <a:bodyPr vert="horz" lIns="91440" tIns="45720" rIns="91440" bIns="45720" rtlCol="0" anchor="ctr">
            <a:normAutofit/>
          </a:bodyPr>
          <a:lstStyle/>
          <a:p>
            <a:pPr algn="ctr">
              <a:lnSpc>
                <a:spcPct val="90000"/>
              </a:lnSpc>
              <a:spcAft>
                <a:spcPts val="600"/>
              </a:spcAft>
            </a:pPr>
            <a:r>
              <a:rPr lang="en-US" sz="3600" dirty="0"/>
              <a:t>5 Reasons Lee invaded Pennsylvania :</a:t>
            </a:r>
            <a:br>
              <a:rPr lang="en-US" sz="1700" dirty="0"/>
            </a:br>
            <a:endParaRPr lang="en-US" sz="1700" dirty="0"/>
          </a:p>
          <a:p>
            <a:pPr marL="342900" indent="-342900">
              <a:lnSpc>
                <a:spcPct val="90000"/>
              </a:lnSpc>
              <a:spcAft>
                <a:spcPts val="600"/>
              </a:spcAft>
              <a:buFont typeface="+mj-lt"/>
              <a:buAutoNum type="arabicPeriod"/>
            </a:pPr>
            <a:r>
              <a:rPr lang="en-US" sz="1700" dirty="0"/>
              <a:t>to disrupt the Union’s ability to attack the Confederate capital at Richmond, Virginia</a:t>
            </a:r>
            <a:br>
              <a:rPr lang="en-US" sz="1700" dirty="0"/>
            </a:br>
            <a:endParaRPr lang="en-US" sz="1700" dirty="0"/>
          </a:p>
          <a:p>
            <a:pPr marL="342900" indent="-342900">
              <a:lnSpc>
                <a:spcPct val="90000"/>
              </a:lnSpc>
              <a:spcAft>
                <a:spcPts val="600"/>
              </a:spcAft>
              <a:buFont typeface="+mj-lt"/>
              <a:buAutoNum type="arabicPeriod"/>
            </a:pPr>
            <a:r>
              <a:rPr lang="en-US" sz="1700" dirty="0"/>
              <a:t>to draw the United States Army away from the safety of the defenses of Washington, D.C. and fight them in the “open”</a:t>
            </a:r>
            <a:br>
              <a:rPr lang="en-US" sz="1700" dirty="0"/>
            </a:br>
            <a:endParaRPr lang="en-US" sz="1700" dirty="0"/>
          </a:p>
          <a:p>
            <a:pPr marL="342900" indent="-342900">
              <a:lnSpc>
                <a:spcPct val="90000"/>
              </a:lnSpc>
              <a:spcAft>
                <a:spcPts val="600"/>
              </a:spcAft>
              <a:buFont typeface="+mj-lt"/>
              <a:buAutoNum type="arabicPeriod"/>
            </a:pPr>
            <a:r>
              <a:rPr lang="en-US" sz="1700" dirty="0"/>
              <a:t>to take the war away from the farmers in Virginia who were having problems planting and harvesting crops, as both armies had been camping or fighting on their land for the previous two summers</a:t>
            </a:r>
            <a:br>
              <a:rPr lang="en-US" sz="1700" dirty="0"/>
            </a:br>
            <a:endParaRPr lang="en-US" sz="1700" dirty="0"/>
          </a:p>
          <a:p>
            <a:pPr marL="342900" indent="-342900">
              <a:lnSpc>
                <a:spcPct val="90000"/>
              </a:lnSpc>
              <a:spcAft>
                <a:spcPts val="600"/>
              </a:spcAft>
              <a:buFont typeface="+mj-lt"/>
              <a:buAutoNum type="arabicPeriod"/>
            </a:pPr>
            <a:r>
              <a:rPr lang="en-US" sz="1700" dirty="0"/>
              <a:t>to “live off the land” and collect supplies to take back to Virginia</a:t>
            </a:r>
            <a:br>
              <a:rPr lang="en-US" sz="1700" dirty="0"/>
            </a:br>
            <a:endParaRPr lang="en-US" sz="1700" dirty="0"/>
          </a:p>
          <a:p>
            <a:pPr marL="342900" indent="-342900">
              <a:lnSpc>
                <a:spcPct val="90000"/>
              </a:lnSpc>
              <a:spcAft>
                <a:spcPts val="600"/>
              </a:spcAft>
              <a:buFont typeface="+mj-lt"/>
              <a:buAutoNum type="arabicPeriod"/>
            </a:pPr>
            <a:r>
              <a:rPr lang="en-US" sz="1700" dirty="0"/>
              <a:t>to win a decisive victory on Northern soil in the hopes of bringing the Civil War to a close</a:t>
            </a:r>
          </a:p>
        </p:txBody>
      </p:sp>
    </p:spTree>
    <p:extLst>
      <p:ext uri="{BB962C8B-B14F-4D97-AF65-F5344CB8AC3E}">
        <p14:creationId xmlns:p14="http://schemas.microsoft.com/office/powerpoint/2010/main" val="4133916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walking down a dirt road&#10;&#10;Description automatically generated">
            <a:extLst>
              <a:ext uri="{FF2B5EF4-FFF2-40B4-BE49-F238E27FC236}">
                <a16:creationId xmlns:a16="http://schemas.microsoft.com/office/drawing/2014/main" id="{B198DCD3-9C5A-4248-BE77-D7BC97150E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3630" y="777914"/>
            <a:ext cx="7574530" cy="5302171"/>
          </a:xfrm>
          <a:prstGeom prst="rect">
            <a:avLst/>
          </a:prstGeom>
        </p:spPr>
      </p:pic>
      <p:sp>
        <p:nvSpPr>
          <p:cNvPr id="5" name="Title 4">
            <a:extLst>
              <a:ext uri="{FF2B5EF4-FFF2-40B4-BE49-F238E27FC236}">
                <a16:creationId xmlns:a16="http://schemas.microsoft.com/office/drawing/2014/main" id="{5CC562AC-03C1-45E8-ABC1-3894DFCE88E0}"/>
              </a:ext>
            </a:extLst>
          </p:cNvPr>
          <p:cNvSpPr txBox="1">
            <a:spLocks noGrp="1"/>
          </p:cNvSpPr>
          <p:nvPr>
            <p:ph type="title"/>
          </p:nvPr>
        </p:nvSpPr>
        <p:spPr>
          <a:xfrm>
            <a:off x="363478" y="2801135"/>
            <a:ext cx="3873500" cy="1255728"/>
          </a:xfrm>
          <a:prstGeom prst="rect">
            <a:avLst/>
          </a:prstGeom>
          <a:noFill/>
        </p:spPr>
        <p:txBody>
          <a:bodyPr wrap="square" rtlCol="0">
            <a:spAutoFit/>
          </a:bodyPr>
          <a:lstStyle/>
          <a:p>
            <a:pPr algn="ctr"/>
            <a:r>
              <a:rPr lang="en-US" sz="4000" dirty="0">
                <a:latin typeface="Georgia"/>
              </a:rPr>
              <a:t>Gettysburg</a:t>
            </a:r>
            <a:br>
              <a:rPr lang="en-US" sz="2200" dirty="0">
                <a:latin typeface="Georgia" pitchFamily="18" charset="0"/>
              </a:rPr>
            </a:br>
            <a:r>
              <a:rPr lang="en-US" sz="2200" dirty="0">
                <a:solidFill>
                  <a:schemeClr val="accent1"/>
                </a:solidFill>
                <a:latin typeface="Georgia"/>
              </a:rPr>
              <a:t>On July 1</a:t>
            </a:r>
            <a:r>
              <a:rPr lang="en-US" sz="2200" baseline="30000" dirty="0">
                <a:solidFill>
                  <a:schemeClr val="accent1"/>
                </a:solidFill>
                <a:latin typeface="Georgia"/>
              </a:rPr>
              <a:t>st</a:t>
            </a:r>
            <a:r>
              <a:rPr lang="en-US" sz="2200" dirty="0">
                <a:solidFill>
                  <a:schemeClr val="accent1"/>
                </a:solidFill>
                <a:latin typeface="Georgia"/>
              </a:rPr>
              <a:t>, 1863, Union forces clash with Lee’s Army </a:t>
            </a:r>
            <a:endParaRPr lang="en-US" sz="2200" dirty="0">
              <a:solidFill>
                <a:schemeClr val="accent1"/>
              </a:solidFill>
              <a:latin typeface="Georgia" pitchFamily="18" charset="0"/>
            </a:endParaRPr>
          </a:p>
        </p:txBody>
      </p:sp>
    </p:spTree>
    <p:extLst>
      <p:ext uri="{BB962C8B-B14F-4D97-AF65-F5344CB8AC3E}">
        <p14:creationId xmlns:p14="http://schemas.microsoft.com/office/powerpoint/2010/main" val="3439005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903BA-D3F7-4604-BE93-FF3C59B7F12C}"/>
              </a:ext>
            </a:extLst>
          </p:cNvPr>
          <p:cNvSpPr>
            <a:spLocks noGrp="1"/>
          </p:cNvSpPr>
          <p:nvPr>
            <p:ph type="title"/>
          </p:nvPr>
        </p:nvSpPr>
        <p:spPr>
          <a:xfrm>
            <a:off x="838200" y="318827"/>
            <a:ext cx="10515600" cy="1336354"/>
          </a:xfrm>
        </p:spPr>
        <p:txBody>
          <a:bodyPr>
            <a:normAutofit/>
          </a:bodyPr>
          <a:lstStyle/>
          <a:p>
            <a:pPr algn="ctr"/>
            <a:r>
              <a:rPr lang="en-US" sz="4000" dirty="0"/>
              <a:t>After three days of fighting and 51,000 casualties killed, wounded, or missing…</a:t>
            </a:r>
          </a:p>
        </p:txBody>
      </p:sp>
      <p:pic>
        <p:nvPicPr>
          <p:cNvPr id="4" name="Picture 3" descr="A group of people sitting on a bed&#10;&#10;Description automatically generated">
            <a:extLst>
              <a:ext uri="{FF2B5EF4-FFF2-40B4-BE49-F238E27FC236}">
                <a16:creationId xmlns:a16="http://schemas.microsoft.com/office/drawing/2014/main" id="{C297DEF2-0D78-4CEB-9BDD-8D181ADFE7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9335" y="1655181"/>
            <a:ext cx="6653329" cy="4056565"/>
          </a:xfrm>
          <a:prstGeom prst="rect">
            <a:avLst/>
          </a:prstGeom>
        </p:spPr>
      </p:pic>
    </p:spTree>
    <p:extLst>
      <p:ext uri="{BB962C8B-B14F-4D97-AF65-F5344CB8AC3E}">
        <p14:creationId xmlns:p14="http://schemas.microsoft.com/office/powerpoint/2010/main" val="4221312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DFEF51-D5D9-4716-8920-AAC714E93D6F}"/>
              </a:ext>
            </a:extLst>
          </p:cNvPr>
          <p:cNvSpPr txBox="1">
            <a:spLocks noGrp="1"/>
          </p:cNvSpPr>
          <p:nvPr>
            <p:ph type="title"/>
          </p:nvPr>
        </p:nvSpPr>
        <p:spPr bwMode="auto">
          <a:xfrm>
            <a:off x="838200" y="214654"/>
            <a:ext cx="10515600" cy="87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a:lstStyle>
          <a:p>
            <a:r>
              <a:rPr lang="en-US" sz="4000" dirty="0"/>
              <a:t>Gettysburg</a:t>
            </a:r>
          </a:p>
        </p:txBody>
      </p:sp>
      <p:pic>
        <p:nvPicPr>
          <p:cNvPr id="4" name="Content Placeholder 5" descr="20080910-194738-pic-519463682_s640x480.jpg">
            <a:extLst>
              <a:ext uri="{FF2B5EF4-FFF2-40B4-BE49-F238E27FC236}">
                <a16:creationId xmlns:a16="http://schemas.microsoft.com/office/drawing/2014/main" id="{E5130963-28C8-4058-BE2F-76DD8EAD0C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11537" y="1093459"/>
            <a:ext cx="5894160" cy="4520611"/>
          </a:xfrm>
          <a:prstGeom prst="rect">
            <a:avLst/>
          </a:prstGeom>
        </p:spPr>
      </p:pic>
      <p:sp>
        <p:nvSpPr>
          <p:cNvPr id="5" name="TextBox 4">
            <a:extLst>
              <a:ext uri="{FF2B5EF4-FFF2-40B4-BE49-F238E27FC236}">
                <a16:creationId xmlns:a16="http://schemas.microsoft.com/office/drawing/2014/main" id="{20B54405-2FC6-4DD3-8368-3E7E6BF44E0C}"/>
              </a:ext>
            </a:extLst>
          </p:cNvPr>
          <p:cNvSpPr txBox="1"/>
          <p:nvPr/>
        </p:nvSpPr>
        <p:spPr>
          <a:xfrm>
            <a:off x="286303" y="1093459"/>
            <a:ext cx="5611259" cy="3970318"/>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800" dirty="0">
                <a:latin typeface="Georgia"/>
              </a:rPr>
              <a:t>The Confederate Army of Northern Virginia is defeated.</a:t>
            </a:r>
            <a:endParaRPr lang="en-US" sz="2800" dirty="0">
              <a:latin typeface="Georgia" pitchFamily="18" charset="0"/>
            </a:endParaRPr>
          </a:p>
          <a:p>
            <a:pPr marL="342900" indent="-342900">
              <a:buFont typeface="Arial" panose="020B0604020202020204" pitchFamily="34" charset="0"/>
              <a:buChar char="•"/>
            </a:pPr>
            <a:r>
              <a:rPr lang="en-US" sz="2800" dirty="0">
                <a:latin typeface="Georgia" pitchFamily="18" charset="0"/>
              </a:rPr>
              <a:t>Lee and his army leave Pennsylvania and retreat to Virginia.</a:t>
            </a:r>
            <a:endParaRPr lang="en-US" sz="2800">
              <a:latin typeface="Georgia" pitchFamily="18" charset="0"/>
            </a:endParaRPr>
          </a:p>
          <a:p>
            <a:pPr marL="457200" indent="-457200">
              <a:buFont typeface="Arial" panose="020B0604020202020204" pitchFamily="34" charset="0"/>
              <a:buChar char="•"/>
            </a:pPr>
            <a:r>
              <a:rPr lang="en-US" sz="2800" dirty="0">
                <a:solidFill>
                  <a:schemeClr val="accent1"/>
                </a:solidFill>
                <a:latin typeface="Georgia" pitchFamily="18" charset="0"/>
              </a:rPr>
              <a:t>Never again would the Confederates invade a Northern state in large numbers. </a:t>
            </a:r>
          </a:p>
        </p:txBody>
      </p:sp>
    </p:spTree>
    <p:extLst>
      <p:ext uri="{BB962C8B-B14F-4D97-AF65-F5344CB8AC3E}">
        <p14:creationId xmlns:p14="http://schemas.microsoft.com/office/powerpoint/2010/main" val="447126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3EF4-0743-4455-8012-4FE1CEF32CB3}"/>
              </a:ext>
            </a:extLst>
          </p:cNvPr>
          <p:cNvSpPr>
            <a:spLocks noGrp="1"/>
          </p:cNvSpPr>
          <p:nvPr>
            <p:ph type="title"/>
          </p:nvPr>
        </p:nvSpPr>
        <p:spPr>
          <a:xfrm>
            <a:off x="838200" y="284102"/>
            <a:ext cx="10515600" cy="851837"/>
          </a:xfrm>
        </p:spPr>
        <p:txBody>
          <a:bodyPr>
            <a:normAutofit/>
          </a:bodyPr>
          <a:lstStyle/>
          <a:p>
            <a:pPr algn="ctr"/>
            <a:r>
              <a:rPr lang="en-US" sz="4000" dirty="0"/>
              <a:t>After Vicksburg and Gettysburg:</a:t>
            </a:r>
          </a:p>
        </p:txBody>
      </p:sp>
      <p:graphicFrame>
        <p:nvGraphicFramePr>
          <p:cNvPr id="5" name="Table 4">
            <a:extLst>
              <a:ext uri="{FF2B5EF4-FFF2-40B4-BE49-F238E27FC236}">
                <a16:creationId xmlns:a16="http://schemas.microsoft.com/office/drawing/2014/main" id="{110B3EA2-4C24-4EB3-B43B-DFC21475F75D}"/>
              </a:ext>
            </a:extLst>
          </p:cNvPr>
          <p:cNvGraphicFramePr>
            <a:graphicFrameLocks noGrp="1"/>
          </p:cNvGraphicFramePr>
          <p:nvPr/>
        </p:nvGraphicFramePr>
        <p:xfrm>
          <a:off x="2506929" y="1135939"/>
          <a:ext cx="7178141" cy="4632418"/>
        </p:xfrm>
        <a:graphic>
          <a:graphicData uri="http://schemas.openxmlformats.org/drawingml/2006/table">
            <a:tbl>
              <a:tblPr/>
              <a:tblGrid>
                <a:gridCol w="1955700">
                  <a:extLst>
                    <a:ext uri="{9D8B030D-6E8A-4147-A177-3AD203B41FA5}">
                      <a16:colId xmlns:a16="http://schemas.microsoft.com/office/drawing/2014/main" val="20000"/>
                    </a:ext>
                  </a:extLst>
                </a:gridCol>
                <a:gridCol w="3050109">
                  <a:extLst>
                    <a:ext uri="{9D8B030D-6E8A-4147-A177-3AD203B41FA5}">
                      <a16:colId xmlns:a16="http://schemas.microsoft.com/office/drawing/2014/main" val="20001"/>
                    </a:ext>
                  </a:extLst>
                </a:gridCol>
                <a:gridCol w="1206852">
                  <a:extLst>
                    <a:ext uri="{9D8B030D-6E8A-4147-A177-3AD203B41FA5}">
                      <a16:colId xmlns:a16="http://schemas.microsoft.com/office/drawing/2014/main" val="20002"/>
                    </a:ext>
                  </a:extLst>
                </a:gridCol>
                <a:gridCol w="965480">
                  <a:extLst>
                    <a:ext uri="{9D8B030D-6E8A-4147-A177-3AD203B41FA5}">
                      <a16:colId xmlns:a16="http://schemas.microsoft.com/office/drawing/2014/main" val="20003"/>
                    </a:ext>
                  </a:extLst>
                </a:gridCol>
              </a:tblGrid>
              <a:tr h="415905">
                <a:tc>
                  <a:txBody>
                    <a:bodyPr/>
                    <a:lstStyle/>
                    <a:p>
                      <a:pPr marL="0" marR="0">
                        <a:lnSpc>
                          <a:spcPct val="115000"/>
                        </a:lnSpc>
                        <a:spcBef>
                          <a:spcPts val="0"/>
                        </a:spcBef>
                        <a:spcAft>
                          <a:spcPts val="0"/>
                        </a:spcAft>
                      </a:pPr>
                      <a:r>
                        <a:rPr lang="en-US" sz="1200" b="1" dirty="0">
                          <a:solidFill>
                            <a:srgbClr val="225790"/>
                          </a:solidFill>
                          <a:latin typeface="+mj-lt"/>
                          <a:ea typeface="Times New Roman"/>
                        </a:rPr>
                        <a:t>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solidFill>
                            <a:srgbClr val="225790"/>
                          </a:solidFill>
                          <a:latin typeface="+mj-lt"/>
                          <a:ea typeface="Times New Roman"/>
                        </a:rPr>
                        <a:t>Battle Name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solidFill>
                            <a:srgbClr val="225790"/>
                          </a:solidFill>
                          <a:latin typeface="+mj-lt"/>
                          <a:ea typeface="Times New Roman"/>
                        </a:rPr>
                        <a:t>Causalities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solidFill>
                            <a:srgbClr val="225790"/>
                          </a:solidFill>
                          <a:latin typeface="+mj-lt"/>
                          <a:ea typeface="Times New Roman"/>
                        </a:rPr>
                        <a:t>Winner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15905">
                <a:tc>
                  <a:txBody>
                    <a:bodyPr/>
                    <a:lstStyle/>
                    <a:p>
                      <a:pPr marL="0" marR="0">
                        <a:lnSpc>
                          <a:spcPct val="115000"/>
                        </a:lnSpc>
                        <a:spcBef>
                          <a:spcPts val="0"/>
                        </a:spcBef>
                        <a:spcAft>
                          <a:spcPts val="0"/>
                        </a:spcAft>
                      </a:pPr>
                      <a:r>
                        <a:rPr lang="en-US" sz="1200">
                          <a:latin typeface="Georgia"/>
                          <a:ea typeface="Times New Roman"/>
                        </a:rPr>
                        <a:t>April 12-13, 1861</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Attack on Fort Sumter, SC</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None</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dirty="0">
                          <a:latin typeface="Georgia"/>
                          <a:ea typeface="Times New Roman"/>
                        </a:rPr>
                        <a:t>CSA</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1"/>
                  </a:ext>
                </a:extLst>
              </a:tr>
              <a:tr h="415905">
                <a:tc>
                  <a:txBody>
                    <a:bodyPr/>
                    <a:lstStyle/>
                    <a:p>
                      <a:pPr marL="0" marR="0">
                        <a:lnSpc>
                          <a:spcPct val="115000"/>
                        </a:lnSpc>
                        <a:spcBef>
                          <a:spcPts val="0"/>
                        </a:spcBef>
                        <a:spcAft>
                          <a:spcPts val="0"/>
                        </a:spcAft>
                      </a:pPr>
                      <a:r>
                        <a:rPr lang="en-US" sz="1200" dirty="0">
                          <a:latin typeface="Georgia"/>
                          <a:ea typeface="Times New Roman"/>
                        </a:rPr>
                        <a:t>July 21, 1861</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First Manassas a.k.a. Bull Run, VA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4,700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CSA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2"/>
                  </a:ext>
                </a:extLst>
              </a:tr>
              <a:tr h="415905">
                <a:tc>
                  <a:txBody>
                    <a:bodyPr/>
                    <a:lstStyle/>
                    <a:p>
                      <a:pPr marL="0" marR="0">
                        <a:lnSpc>
                          <a:spcPct val="115000"/>
                        </a:lnSpc>
                        <a:spcBef>
                          <a:spcPts val="0"/>
                        </a:spcBef>
                        <a:spcAft>
                          <a:spcPts val="0"/>
                        </a:spcAft>
                      </a:pPr>
                      <a:r>
                        <a:rPr lang="en-US" sz="1200" dirty="0">
                          <a:latin typeface="Georgia"/>
                          <a:ea typeface="Times New Roman"/>
                        </a:rPr>
                        <a:t>Feb. 11-16 1862</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dirty="0">
                          <a:latin typeface="Georgia"/>
                          <a:ea typeface="Times New Roman"/>
                        </a:rPr>
                        <a:t>Fort Henry/Fort Donelson, TN</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17,655</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USA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3"/>
                  </a:ext>
                </a:extLst>
              </a:tr>
              <a:tr h="415905">
                <a:tc>
                  <a:txBody>
                    <a:bodyPr/>
                    <a:lstStyle/>
                    <a:p>
                      <a:pPr marL="0" marR="0">
                        <a:lnSpc>
                          <a:spcPct val="115000"/>
                        </a:lnSpc>
                        <a:spcBef>
                          <a:spcPts val="0"/>
                        </a:spcBef>
                        <a:spcAft>
                          <a:spcPts val="0"/>
                        </a:spcAft>
                      </a:pPr>
                      <a:r>
                        <a:rPr lang="en-US" sz="1200">
                          <a:latin typeface="Georgia"/>
                          <a:ea typeface="Times New Roman"/>
                        </a:rPr>
                        <a:t>April 6-7, 1862</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dirty="0">
                          <a:latin typeface="Georgia"/>
                          <a:ea typeface="Times New Roman"/>
                        </a:rPr>
                        <a:t>Shiloh a.k.a. Pittsburg Landing, TN</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34,445</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USA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4"/>
                  </a:ext>
                </a:extLst>
              </a:tr>
              <a:tr h="473368">
                <a:tc>
                  <a:txBody>
                    <a:bodyPr/>
                    <a:lstStyle/>
                    <a:p>
                      <a:pPr marL="0" marR="0">
                        <a:lnSpc>
                          <a:spcPct val="115000"/>
                        </a:lnSpc>
                        <a:spcBef>
                          <a:spcPts val="0"/>
                        </a:spcBef>
                        <a:spcAft>
                          <a:spcPts val="0"/>
                        </a:spcAft>
                      </a:pPr>
                      <a:r>
                        <a:rPr lang="en-US" sz="1200">
                          <a:latin typeface="Georgia"/>
                          <a:ea typeface="Times New Roman"/>
                        </a:rPr>
                        <a:t>August 28-30, 1862</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dirty="0">
                          <a:latin typeface="Georgia"/>
                          <a:ea typeface="Times New Roman"/>
                        </a:rPr>
                        <a:t>Second Manassas aka</a:t>
                      </a:r>
                      <a:r>
                        <a:rPr lang="en-US" sz="1200" baseline="0" dirty="0">
                          <a:latin typeface="Georgia"/>
                          <a:ea typeface="Times New Roman"/>
                        </a:rPr>
                        <a:t> Second</a:t>
                      </a:r>
                      <a:r>
                        <a:rPr lang="en-US" sz="1200" dirty="0">
                          <a:latin typeface="Georgia"/>
                          <a:ea typeface="Times New Roman"/>
                        </a:rPr>
                        <a:t> Bull Run, VA</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22,180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CSA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5"/>
                  </a:ext>
                </a:extLst>
              </a:tr>
              <a:tr h="415905">
                <a:tc>
                  <a:txBody>
                    <a:bodyPr/>
                    <a:lstStyle/>
                    <a:p>
                      <a:pPr marL="0" marR="0">
                        <a:lnSpc>
                          <a:spcPct val="115000"/>
                        </a:lnSpc>
                        <a:spcBef>
                          <a:spcPts val="0"/>
                        </a:spcBef>
                        <a:spcAft>
                          <a:spcPts val="0"/>
                        </a:spcAft>
                      </a:pPr>
                      <a:r>
                        <a:rPr lang="en-US" sz="1200">
                          <a:latin typeface="Georgia"/>
                          <a:ea typeface="Times New Roman"/>
                        </a:rPr>
                        <a:t>Sept. 17, 1862</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dirty="0">
                          <a:latin typeface="Georgia"/>
                          <a:ea typeface="Times New Roman"/>
                        </a:rPr>
                        <a:t>Antietam  a.k.a.  Sharpsburg, MD</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23,100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USA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6"/>
                  </a:ext>
                </a:extLst>
              </a:tr>
              <a:tr h="415905">
                <a:tc>
                  <a:txBody>
                    <a:bodyPr/>
                    <a:lstStyle/>
                    <a:p>
                      <a:pPr marL="0" marR="0">
                        <a:lnSpc>
                          <a:spcPct val="115000"/>
                        </a:lnSpc>
                        <a:spcBef>
                          <a:spcPts val="0"/>
                        </a:spcBef>
                        <a:spcAft>
                          <a:spcPts val="0"/>
                        </a:spcAft>
                      </a:pPr>
                      <a:r>
                        <a:rPr lang="en-US" sz="1200">
                          <a:latin typeface="Georgia"/>
                          <a:ea typeface="Times New Roman"/>
                        </a:rPr>
                        <a:t>Dec. 13, 1862</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dirty="0">
                          <a:latin typeface="Georgia"/>
                          <a:ea typeface="Times New Roman"/>
                        </a:rPr>
                        <a:t>Fredericksburg, VA</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17,929</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CSA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7"/>
                  </a:ext>
                </a:extLst>
              </a:tr>
              <a:tr h="415905">
                <a:tc>
                  <a:txBody>
                    <a:bodyPr/>
                    <a:lstStyle/>
                    <a:p>
                      <a:pPr marL="0" marR="0">
                        <a:lnSpc>
                          <a:spcPct val="115000"/>
                        </a:lnSpc>
                        <a:spcBef>
                          <a:spcPts val="0"/>
                        </a:spcBef>
                        <a:spcAft>
                          <a:spcPts val="0"/>
                        </a:spcAft>
                      </a:pPr>
                      <a:r>
                        <a:rPr lang="en-US" sz="1200">
                          <a:latin typeface="Georgia"/>
                          <a:ea typeface="Times New Roman"/>
                        </a:rPr>
                        <a:t>April 30-May 6, 1863</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Chancellorsville, VA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24,000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CSA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8"/>
                  </a:ext>
                </a:extLst>
              </a:tr>
              <a:tr h="415905">
                <a:tc>
                  <a:txBody>
                    <a:bodyPr/>
                    <a:lstStyle/>
                    <a:p>
                      <a:pPr marL="0" marR="0">
                        <a:lnSpc>
                          <a:spcPct val="115000"/>
                        </a:lnSpc>
                        <a:spcBef>
                          <a:spcPts val="0"/>
                        </a:spcBef>
                        <a:spcAft>
                          <a:spcPts val="0"/>
                        </a:spcAft>
                      </a:pPr>
                      <a:r>
                        <a:rPr lang="en-US" sz="1200" dirty="0">
                          <a:latin typeface="Georgia"/>
                          <a:ea typeface="Times New Roman"/>
                        </a:rPr>
                        <a:t>July 1-3, 1863</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Gettysburg, PA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51,000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USA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9"/>
                  </a:ext>
                </a:extLst>
              </a:tr>
              <a:tr h="415905">
                <a:tc>
                  <a:txBody>
                    <a:bodyPr/>
                    <a:lstStyle/>
                    <a:p>
                      <a:pPr marL="0" marR="0">
                        <a:lnSpc>
                          <a:spcPct val="115000"/>
                        </a:lnSpc>
                        <a:spcBef>
                          <a:spcPts val="0"/>
                        </a:spcBef>
                        <a:spcAft>
                          <a:spcPts val="0"/>
                        </a:spcAft>
                      </a:pPr>
                      <a:r>
                        <a:rPr lang="en-US" sz="1200">
                          <a:latin typeface="Georgia"/>
                          <a:ea typeface="Times New Roman"/>
                        </a:rPr>
                        <a:t>May 18 – July 4 1863</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Siege of Vicksburg, MS</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19,233</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dirty="0">
                          <a:latin typeface="Georgia"/>
                          <a:ea typeface="Times New Roman"/>
                        </a:rPr>
                        <a:t>USA</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890174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252E-545E-4D5F-975E-4D7FF5A838DF}"/>
              </a:ext>
            </a:extLst>
          </p:cNvPr>
          <p:cNvSpPr>
            <a:spLocks noGrp="1"/>
          </p:cNvSpPr>
          <p:nvPr>
            <p:ph type="title"/>
          </p:nvPr>
        </p:nvSpPr>
        <p:spPr>
          <a:xfrm>
            <a:off x="838200" y="365125"/>
            <a:ext cx="10515600" cy="839787"/>
          </a:xfrm>
        </p:spPr>
        <p:txBody>
          <a:bodyPr>
            <a:normAutofit/>
          </a:bodyPr>
          <a:lstStyle/>
          <a:p>
            <a:pPr algn="ctr"/>
            <a:r>
              <a:rPr lang="en-US" sz="4000" dirty="0"/>
              <a:t>The Aftermath</a:t>
            </a:r>
          </a:p>
        </p:txBody>
      </p:sp>
      <p:sp>
        <p:nvSpPr>
          <p:cNvPr id="3" name="Content Placeholder 2">
            <a:extLst>
              <a:ext uri="{FF2B5EF4-FFF2-40B4-BE49-F238E27FC236}">
                <a16:creationId xmlns:a16="http://schemas.microsoft.com/office/drawing/2014/main" id="{A7092F74-0690-4CF9-9525-C1DE04E44C57}"/>
              </a:ext>
            </a:extLst>
          </p:cNvPr>
          <p:cNvSpPr txBox="1">
            <a:spLocks/>
          </p:cNvSpPr>
          <p:nvPr/>
        </p:nvSpPr>
        <p:spPr>
          <a:xfrm>
            <a:off x="1452850" y="1690688"/>
            <a:ext cx="4038600" cy="4231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rgbClr val="225790"/>
                </a:solidFill>
              </a:rPr>
              <a:t>In the United States</a:t>
            </a:r>
          </a:p>
          <a:p>
            <a:pPr marL="0" indent="0" algn="ctr">
              <a:buFont typeface="Arial" panose="020B0604020202020204" pitchFamily="34" charset="0"/>
              <a:buNone/>
            </a:pPr>
            <a:endParaRPr lang="en-US" dirty="0">
              <a:solidFill>
                <a:srgbClr val="225790"/>
              </a:solidFill>
            </a:endParaRPr>
          </a:p>
          <a:p>
            <a:pPr marL="0" indent="0" algn="ctr">
              <a:buFont typeface="Arial" panose="020B0604020202020204" pitchFamily="34" charset="0"/>
              <a:buNone/>
            </a:pPr>
            <a:r>
              <a:rPr lang="en-US" sz="2200" dirty="0">
                <a:solidFill>
                  <a:schemeClr val="accent1"/>
                </a:solidFill>
              </a:rPr>
              <a:t>The victories at Gettysburg </a:t>
            </a:r>
            <a:br>
              <a:rPr lang="en-US" sz="2200" dirty="0">
                <a:solidFill>
                  <a:schemeClr val="accent1"/>
                </a:solidFill>
              </a:rPr>
            </a:br>
            <a:r>
              <a:rPr lang="en-US" sz="2200" dirty="0">
                <a:solidFill>
                  <a:schemeClr val="accent1"/>
                </a:solidFill>
              </a:rPr>
              <a:t>and Vicksburg increased </a:t>
            </a:r>
            <a:br>
              <a:rPr lang="en-US" sz="2200" dirty="0">
                <a:solidFill>
                  <a:schemeClr val="accent1"/>
                </a:solidFill>
              </a:rPr>
            </a:br>
            <a:r>
              <a:rPr lang="en-US" sz="2200" dirty="0">
                <a:solidFill>
                  <a:schemeClr val="accent1"/>
                </a:solidFill>
              </a:rPr>
              <a:t>the morale of the United States and its armies. Many people now feel that the war </a:t>
            </a:r>
            <a:br>
              <a:rPr lang="en-US" sz="2200" dirty="0">
                <a:solidFill>
                  <a:schemeClr val="accent1"/>
                </a:solidFill>
              </a:rPr>
            </a:br>
            <a:r>
              <a:rPr lang="en-US" sz="2200" dirty="0">
                <a:solidFill>
                  <a:schemeClr val="accent1"/>
                </a:solidFill>
              </a:rPr>
              <a:t>can be won.</a:t>
            </a:r>
          </a:p>
        </p:txBody>
      </p:sp>
      <p:sp>
        <p:nvSpPr>
          <p:cNvPr id="4" name="Content Placeholder 3">
            <a:extLst>
              <a:ext uri="{FF2B5EF4-FFF2-40B4-BE49-F238E27FC236}">
                <a16:creationId xmlns:a16="http://schemas.microsoft.com/office/drawing/2014/main" id="{50E423C0-6E72-46CD-9EF7-319D002A1B0B}"/>
              </a:ext>
            </a:extLst>
          </p:cNvPr>
          <p:cNvSpPr txBox="1">
            <a:spLocks/>
          </p:cNvSpPr>
          <p:nvPr/>
        </p:nvSpPr>
        <p:spPr>
          <a:xfrm>
            <a:off x="6700549" y="1690687"/>
            <a:ext cx="4195131" cy="4231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rgbClr val="225790"/>
                </a:solidFill>
              </a:rPr>
              <a:t>In the Confederate States</a:t>
            </a:r>
          </a:p>
          <a:p>
            <a:pPr marL="0" indent="0" algn="ctr">
              <a:buFont typeface="Arial" panose="020B0604020202020204" pitchFamily="34" charset="0"/>
              <a:buNone/>
            </a:pPr>
            <a:endParaRPr lang="en-US" dirty="0">
              <a:solidFill>
                <a:srgbClr val="225790"/>
              </a:solidFill>
            </a:endParaRPr>
          </a:p>
          <a:p>
            <a:pPr marL="0" indent="0" algn="ctr">
              <a:buFont typeface="Arial" panose="020B0604020202020204" pitchFamily="34" charset="0"/>
              <a:buNone/>
            </a:pPr>
            <a:r>
              <a:rPr lang="en-US" sz="2200" dirty="0">
                <a:solidFill>
                  <a:schemeClr val="accent1"/>
                </a:solidFill>
              </a:rPr>
              <a:t>The losses at Vicksburg and Gettysburg decrease the morale of the Confederate States and its armies.</a:t>
            </a:r>
          </a:p>
          <a:p>
            <a:pPr marL="0" indent="0" algn="ctr">
              <a:buFont typeface="Arial" panose="020B0604020202020204" pitchFamily="34" charset="0"/>
              <a:buNone/>
            </a:pPr>
            <a:endParaRPr lang="en-US" sz="2200" dirty="0">
              <a:solidFill>
                <a:schemeClr val="accent1"/>
              </a:solidFill>
            </a:endParaRPr>
          </a:p>
          <a:p>
            <a:pPr marL="0" indent="0" algn="ctr">
              <a:buFont typeface="Arial" panose="020B0604020202020204" pitchFamily="34" charset="0"/>
              <a:buNone/>
            </a:pPr>
            <a:r>
              <a:rPr lang="en-US" sz="2200" dirty="0">
                <a:solidFill>
                  <a:schemeClr val="accent1"/>
                </a:solidFill>
              </a:rPr>
              <a:t>For most of the remainder</a:t>
            </a:r>
            <a:br>
              <a:rPr lang="en-US" sz="2200" dirty="0">
                <a:solidFill>
                  <a:schemeClr val="accent1"/>
                </a:solidFill>
              </a:rPr>
            </a:br>
            <a:r>
              <a:rPr lang="en-US" sz="2200" dirty="0">
                <a:solidFill>
                  <a:schemeClr val="accent1"/>
                </a:solidFill>
              </a:rPr>
              <a:t> of the war the Confederates will fight on </a:t>
            </a:r>
            <a:br>
              <a:rPr lang="en-US" sz="2200" dirty="0">
                <a:solidFill>
                  <a:schemeClr val="accent1"/>
                </a:solidFill>
              </a:rPr>
            </a:br>
            <a:r>
              <a:rPr lang="en-US" sz="2200" dirty="0">
                <a:solidFill>
                  <a:schemeClr val="accent1"/>
                </a:solidFill>
              </a:rPr>
              <a:t>the defensive.</a:t>
            </a:r>
          </a:p>
        </p:txBody>
      </p:sp>
      <p:cxnSp>
        <p:nvCxnSpPr>
          <p:cNvPr id="5" name="Straight Connector 4">
            <a:extLst>
              <a:ext uri="{FF2B5EF4-FFF2-40B4-BE49-F238E27FC236}">
                <a16:creationId xmlns:a16="http://schemas.microsoft.com/office/drawing/2014/main" id="{3D3ABAA8-2906-455E-B5AD-38BA423F33DC}"/>
              </a:ext>
            </a:extLst>
          </p:cNvPr>
          <p:cNvCxnSpPr/>
          <p:nvPr/>
        </p:nvCxnSpPr>
        <p:spPr>
          <a:xfrm>
            <a:off x="6106099" y="1690688"/>
            <a:ext cx="0" cy="39624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1238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AA927-A2C9-40B3-98D2-2300CAB7505E}"/>
              </a:ext>
            </a:extLst>
          </p:cNvPr>
          <p:cNvSpPr>
            <a:spLocks noGrp="1"/>
          </p:cNvSpPr>
          <p:nvPr>
            <p:ph type="title"/>
          </p:nvPr>
        </p:nvSpPr>
        <p:spPr>
          <a:xfrm>
            <a:off x="838200" y="365125"/>
            <a:ext cx="10515600" cy="687387"/>
          </a:xfrm>
        </p:spPr>
        <p:txBody>
          <a:bodyPr>
            <a:normAutofit/>
          </a:bodyPr>
          <a:lstStyle/>
          <a:p>
            <a:pPr algn="ctr"/>
            <a:r>
              <a:rPr lang="en-US" sz="4000" dirty="0"/>
              <a:t>The Aftermath</a:t>
            </a:r>
          </a:p>
        </p:txBody>
      </p:sp>
      <p:pic>
        <p:nvPicPr>
          <p:cNvPr id="3" name="Content Placeholder 6">
            <a:hlinkClick r:id="rId3"/>
            <a:extLst>
              <a:ext uri="{FF2B5EF4-FFF2-40B4-BE49-F238E27FC236}">
                <a16:creationId xmlns:a16="http://schemas.microsoft.com/office/drawing/2014/main" id="{F1E4C547-DECF-4313-84F9-EF9500A4FD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881" y="1052512"/>
            <a:ext cx="7948681" cy="4479132"/>
          </a:xfrm>
          <a:prstGeom prst="rect">
            <a:avLst/>
          </a:prstGeom>
        </p:spPr>
      </p:pic>
      <p:sp>
        <p:nvSpPr>
          <p:cNvPr id="4" name="TextBox 3">
            <a:extLst>
              <a:ext uri="{FF2B5EF4-FFF2-40B4-BE49-F238E27FC236}">
                <a16:creationId xmlns:a16="http://schemas.microsoft.com/office/drawing/2014/main" id="{D070ABA6-56C4-479D-907B-123A36D7FAC8}"/>
              </a:ext>
            </a:extLst>
          </p:cNvPr>
          <p:cNvSpPr txBox="1"/>
          <p:nvPr/>
        </p:nvSpPr>
        <p:spPr>
          <a:xfrm>
            <a:off x="8961119" y="4454426"/>
            <a:ext cx="2392680" cy="1077218"/>
          </a:xfrm>
          <a:prstGeom prst="rect">
            <a:avLst/>
          </a:prstGeom>
          <a:noFill/>
        </p:spPr>
        <p:txBody>
          <a:bodyPr wrap="square" rtlCol="0">
            <a:spAutoFit/>
          </a:bodyPr>
          <a:lstStyle/>
          <a:p>
            <a:r>
              <a:rPr lang="en-US" sz="2800" dirty="0"/>
              <a:t>Activity:</a:t>
            </a:r>
          </a:p>
          <a:p>
            <a:r>
              <a:rPr lang="en-US" dirty="0"/>
              <a:t>Watch </a:t>
            </a:r>
            <a:r>
              <a:rPr lang="en-US" dirty="0">
                <a:hlinkClick r:id="rId3"/>
              </a:rPr>
              <a:t>In4: Battlefield Death</a:t>
            </a:r>
            <a:endParaRPr lang="en-US" dirty="0"/>
          </a:p>
        </p:txBody>
      </p:sp>
      <p:pic>
        <p:nvPicPr>
          <p:cNvPr id="5" name="Picture 4">
            <a:extLst>
              <a:ext uri="{FF2B5EF4-FFF2-40B4-BE49-F238E27FC236}">
                <a16:creationId xmlns:a16="http://schemas.microsoft.com/office/drawing/2014/main" id="{2CDA2987-ADEF-4A39-8315-2006875AAD6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21503" y="4201108"/>
            <a:ext cx="915432" cy="720140"/>
          </a:xfrm>
          <a:prstGeom prst="rect">
            <a:avLst/>
          </a:prstGeom>
        </p:spPr>
      </p:pic>
    </p:spTree>
    <p:extLst>
      <p:ext uri="{BB962C8B-B14F-4D97-AF65-F5344CB8AC3E}">
        <p14:creationId xmlns:p14="http://schemas.microsoft.com/office/powerpoint/2010/main" val="591562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9DAB2-6F7E-4871-A327-68D4A34F09D5}"/>
              </a:ext>
            </a:extLst>
          </p:cNvPr>
          <p:cNvSpPr>
            <a:spLocks noGrp="1"/>
          </p:cNvSpPr>
          <p:nvPr>
            <p:ph type="title"/>
          </p:nvPr>
        </p:nvSpPr>
        <p:spPr>
          <a:xfrm>
            <a:off x="838200" y="365125"/>
            <a:ext cx="10515600" cy="746045"/>
          </a:xfrm>
        </p:spPr>
        <p:txBody>
          <a:bodyPr vert="horz" lIns="91440" tIns="45720" rIns="91440" bIns="45720" rtlCol="0" anchor="ctr">
            <a:normAutofit/>
          </a:bodyPr>
          <a:lstStyle/>
          <a:p>
            <a:pPr algn="ctr"/>
            <a:r>
              <a:rPr lang="en-US" sz="4000" dirty="0"/>
              <a:t>Shifting Tides</a:t>
            </a:r>
          </a:p>
        </p:txBody>
      </p:sp>
      <p:pic>
        <p:nvPicPr>
          <p:cNvPr id="3" name="Content Placeholder 5">
            <a:extLst>
              <a:ext uri="{FF2B5EF4-FFF2-40B4-BE49-F238E27FC236}">
                <a16:creationId xmlns:a16="http://schemas.microsoft.com/office/drawing/2014/main" id="{74238CEA-B5A8-45FD-BC26-8E874DA720EE}"/>
              </a:ext>
            </a:extLst>
          </p:cNvPr>
          <p:cNvPicPr>
            <a:picLocks noGrp="1" noChangeAspect="1"/>
          </p:cNvPicPr>
          <p:nvPr>
            <p:ph idx="1"/>
          </p:nvPr>
        </p:nvPicPr>
        <p:blipFill rotWithShape="1">
          <a:blip r:embed="rId3">
            <a:extLst>
              <a:ext uri="{28A0092B-C50C-407E-A947-70E740481C1C}">
                <a14:useLocalDpi xmlns:a14="http://schemas.microsoft.com/office/drawing/2010/main"/>
              </a:ext>
            </a:extLst>
          </a:blip>
          <a:srcRect r="1" b="2424"/>
          <a:stretch/>
        </p:blipFill>
        <p:spPr>
          <a:xfrm>
            <a:off x="4945701" y="1058149"/>
            <a:ext cx="6917385" cy="4741701"/>
          </a:xfrm>
          <a:prstGeom prst="rect">
            <a:avLst/>
          </a:prstGeom>
        </p:spPr>
      </p:pic>
      <p:sp>
        <p:nvSpPr>
          <p:cNvPr id="4" name="Content Placeholder 2">
            <a:extLst>
              <a:ext uri="{FF2B5EF4-FFF2-40B4-BE49-F238E27FC236}">
                <a16:creationId xmlns:a16="http://schemas.microsoft.com/office/drawing/2014/main" id="{C7D7D470-BA18-408F-AE10-EF808A3678CB}"/>
              </a:ext>
            </a:extLst>
          </p:cNvPr>
          <p:cNvSpPr txBox="1">
            <a:spLocks/>
          </p:cNvSpPr>
          <p:nvPr/>
        </p:nvSpPr>
        <p:spPr>
          <a:xfrm>
            <a:off x="838200" y="1842615"/>
            <a:ext cx="3797807" cy="32788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accent1"/>
                </a:solidFill>
              </a:rPr>
              <a:t>Confederate success on the battlefield led to high morale among its citizens, whereas in the Union, morale was low. </a:t>
            </a:r>
          </a:p>
          <a:p>
            <a:pPr marL="0"/>
            <a:endParaRPr lang="en-US" sz="2000" dirty="0"/>
          </a:p>
        </p:txBody>
      </p:sp>
    </p:spTree>
    <p:extLst>
      <p:ext uri="{BB962C8B-B14F-4D97-AF65-F5344CB8AC3E}">
        <p14:creationId xmlns:p14="http://schemas.microsoft.com/office/powerpoint/2010/main" val="1992757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86DC1-F871-41DE-BC5C-04AFAC90F4A7}"/>
              </a:ext>
            </a:extLst>
          </p:cNvPr>
          <p:cNvSpPr>
            <a:spLocks noGrp="1"/>
          </p:cNvSpPr>
          <p:nvPr>
            <p:ph type="title"/>
          </p:nvPr>
        </p:nvSpPr>
        <p:spPr>
          <a:xfrm>
            <a:off x="273593" y="1429996"/>
            <a:ext cx="3953719" cy="1325563"/>
          </a:xfrm>
        </p:spPr>
        <p:txBody>
          <a:bodyPr vert="horz" lIns="91440" tIns="45720" rIns="91440" bIns="45720" rtlCol="0" anchor="ctr">
            <a:normAutofit/>
          </a:bodyPr>
          <a:lstStyle/>
          <a:p>
            <a:pPr algn="ctr"/>
            <a:r>
              <a:rPr lang="en-US" sz="4000" dirty="0"/>
              <a:t>The Aftermath</a:t>
            </a:r>
          </a:p>
        </p:txBody>
      </p:sp>
      <p:sp>
        <p:nvSpPr>
          <p:cNvPr id="4" name="Content Placeholder 6">
            <a:extLst>
              <a:ext uri="{FF2B5EF4-FFF2-40B4-BE49-F238E27FC236}">
                <a16:creationId xmlns:a16="http://schemas.microsoft.com/office/drawing/2014/main" id="{0EFE9D81-E7D5-4A70-A0EF-55A83CDBD25D}"/>
              </a:ext>
            </a:extLst>
          </p:cNvPr>
          <p:cNvSpPr txBox="1">
            <a:spLocks/>
          </p:cNvSpPr>
          <p:nvPr/>
        </p:nvSpPr>
        <p:spPr>
          <a:xfrm>
            <a:off x="351550" y="2462231"/>
            <a:ext cx="3797807" cy="34177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chemeClr val="accent1"/>
                </a:solidFill>
              </a:rPr>
              <a:t>On November 19, 1863, a Soldiers’ National Cemetery was established at Gettysburg for the Union dead.</a:t>
            </a:r>
          </a:p>
          <a:p>
            <a:pPr marL="0" indent="0" algn="ctr">
              <a:buNone/>
            </a:pPr>
            <a:r>
              <a:rPr lang="en-US" sz="2000" dirty="0">
                <a:solidFill>
                  <a:schemeClr val="accent1"/>
                </a:solidFill>
              </a:rPr>
              <a:t>Music played and speeches were made, but the most significant speech, lasting approximately two minutes, was made by President Abraham Lincoln.</a:t>
            </a:r>
          </a:p>
          <a:p>
            <a:pPr marL="0" indent="0">
              <a:buNone/>
            </a:pPr>
            <a:endParaRPr lang="en-US" sz="2000" dirty="0"/>
          </a:p>
        </p:txBody>
      </p:sp>
      <p:pic>
        <p:nvPicPr>
          <p:cNvPr id="3" name="Content Placeholder 7">
            <a:extLst>
              <a:ext uri="{FF2B5EF4-FFF2-40B4-BE49-F238E27FC236}">
                <a16:creationId xmlns:a16="http://schemas.microsoft.com/office/drawing/2014/main" id="{4BD03942-823E-4C20-8DEB-DD0B513F80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4848" r="1" b="1"/>
          <a:stretch/>
        </p:blipFill>
        <p:spPr>
          <a:xfrm>
            <a:off x="4305271" y="910177"/>
            <a:ext cx="7656865" cy="5248597"/>
          </a:xfrm>
          <a:prstGeom prst="rect">
            <a:avLst/>
          </a:prstGeom>
        </p:spPr>
      </p:pic>
    </p:spTree>
    <p:extLst>
      <p:ext uri="{BB962C8B-B14F-4D97-AF65-F5344CB8AC3E}">
        <p14:creationId xmlns:p14="http://schemas.microsoft.com/office/powerpoint/2010/main" val="1039114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55C48-6E84-4B78-BD10-C953F5FD1814}"/>
              </a:ext>
            </a:extLst>
          </p:cNvPr>
          <p:cNvSpPr>
            <a:spLocks noGrp="1"/>
          </p:cNvSpPr>
          <p:nvPr>
            <p:ph type="title"/>
          </p:nvPr>
        </p:nvSpPr>
        <p:spPr>
          <a:xfrm>
            <a:off x="838200" y="224448"/>
            <a:ext cx="10515600" cy="687387"/>
          </a:xfrm>
        </p:spPr>
        <p:txBody>
          <a:bodyPr>
            <a:normAutofit/>
          </a:bodyPr>
          <a:lstStyle/>
          <a:p>
            <a:pPr algn="ctr"/>
            <a:r>
              <a:rPr lang="en-US" sz="4000" dirty="0"/>
              <a:t>Gettysburg Address</a:t>
            </a:r>
          </a:p>
        </p:txBody>
      </p:sp>
      <p:pic>
        <p:nvPicPr>
          <p:cNvPr id="3" name="Content Placeholder 3">
            <a:hlinkClick r:id="rId3"/>
            <a:extLst>
              <a:ext uri="{FF2B5EF4-FFF2-40B4-BE49-F238E27FC236}">
                <a16:creationId xmlns:a16="http://schemas.microsoft.com/office/drawing/2014/main" id="{9FD8941D-E13A-421A-BF5E-C301944BAE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187" y="1111905"/>
            <a:ext cx="8266392" cy="4634190"/>
          </a:xfrm>
          <a:prstGeom prst="rect">
            <a:avLst/>
          </a:prstGeom>
        </p:spPr>
      </p:pic>
      <p:sp>
        <p:nvSpPr>
          <p:cNvPr id="4" name="TextBox 3">
            <a:extLst>
              <a:ext uri="{FF2B5EF4-FFF2-40B4-BE49-F238E27FC236}">
                <a16:creationId xmlns:a16="http://schemas.microsoft.com/office/drawing/2014/main" id="{F5F6C066-C266-4FF6-B86D-06205DB1D54D}"/>
              </a:ext>
            </a:extLst>
          </p:cNvPr>
          <p:cNvSpPr txBox="1"/>
          <p:nvPr/>
        </p:nvSpPr>
        <p:spPr>
          <a:xfrm>
            <a:off x="8961119" y="4672123"/>
            <a:ext cx="2392680" cy="1077218"/>
          </a:xfrm>
          <a:prstGeom prst="rect">
            <a:avLst/>
          </a:prstGeom>
          <a:noFill/>
        </p:spPr>
        <p:txBody>
          <a:bodyPr wrap="square" rtlCol="0">
            <a:spAutoFit/>
          </a:bodyPr>
          <a:lstStyle/>
          <a:p>
            <a:r>
              <a:rPr lang="en-US" sz="2800" dirty="0"/>
              <a:t>Activity:</a:t>
            </a:r>
          </a:p>
          <a:p>
            <a:r>
              <a:rPr lang="en-US" dirty="0"/>
              <a:t>Watch </a:t>
            </a:r>
            <a:r>
              <a:rPr lang="en-US" dirty="0">
                <a:hlinkClick r:id="rId3"/>
              </a:rPr>
              <a:t>In4: The Gettysburg Address</a:t>
            </a:r>
            <a:endParaRPr lang="en-US" dirty="0"/>
          </a:p>
        </p:txBody>
      </p:sp>
      <p:pic>
        <p:nvPicPr>
          <p:cNvPr id="5" name="Picture 4">
            <a:extLst>
              <a:ext uri="{FF2B5EF4-FFF2-40B4-BE49-F238E27FC236}">
                <a16:creationId xmlns:a16="http://schemas.microsoft.com/office/drawing/2014/main" id="{72BE0FD5-F00A-41B7-9D63-9EF55DACB4E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433824">
            <a:off x="10421503" y="4312053"/>
            <a:ext cx="915432" cy="720140"/>
          </a:xfrm>
          <a:prstGeom prst="rect">
            <a:avLst/>
          </a:prstGeom>
        </p:spPr>
      </p:pic>
    </p:spTree>
    <p:extLst>
      <p:ext uri="{BB962C8B-B14F-4D97-AF65-F5344CB8AC3E}">
        <p14:creationId xmlns:p14="http://schemas.microsoft.com/office/powerpoint/2010/main" val="4444132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92199-EB1F-458E-B7F1-A4E8AE01ABD0}"/>
              </a:ext>
            </a:extLst>
          </p:cNvPr>
          <p:cNvSpPr>
            <a:spLocks noGrp="1"/>
          </p:cNvSpPr>
          <p:nvPr>
            <p:ph type="title"/>
          </p:nvPr>
        </p:nvSpPr>
        <p:spPr>
          <a:xfrm>
            <a:off x="7775294" y="2400817"/>
            <a:ext cx="3988443" cy="1325563"/>
          </a:xfrm>
        </p:spPr>
        <p:txBody>
          <a:bodyPr>
            <a:normAutofit/>
          </a:bodyPr>
          <a:lstStyle/>
          <a:p>
            <a:pPr algn="ctr"/>
            <a:r>
              <a:rPr lang="en-US" sz="4000" dirty="0"/>
              <a:t>The Aftermath</a:t>
            </a:r>
          </a:p>
        </p:txBody>
      </p:sp>
      <p:pic>
        <p:nvPicPr>
          <p:cNvPr id="3" name="Content Placeholder 3" descr="gettsburgaddressnara.jpg">
            <a:extLst>
              <a:ext uri="{FF2B5EF4-FFF2-40B4-BE49-F238E27FC236}">
                <a16:creationId xmlns:a16="http://schemas.microsoft.com/office/drawing/2014/main" id="{47CD1881-32BB-4FF3-BAA3-E2184943D6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035377">
            <a:off x="2281030" y="-675072"/>
            <a:ext cx="4964498" cy="7993909"/>
          </a:xfrm>
          <a:prstGeom prst="rect">
            <a:avLst/>
          </a:prstGeom>
          <a:ln>
            <a:noFill/>
          </a:ln>
          <a:effectLst>
            <a:outerShdw blurRad="292100" dist="139700" dir="2700000" algn="tl" rotWithShape="0">
              <a:srgbClr val="333333">
                <a:alpha val="65000"/>
              </a:srgbClr>
            </a:outerShdw>
          </a:effectLst>
        </p:spPr>
      </p:pic>
      <p:sp>
        <p:nvSpPr>
          <p:cNvPr id="4" name="Title 1">
            <a:extLst>
              <a:ext uri="{FF2B5EF4-FFF2-40B4-BE49-F238E27FC236}">
                <a16:creationId xmlns:a16="http://schemas.microsoft.com/office/drawing/2014/main" id="{9ECE2458-B55A-4AB0-8D30-63C41CD61EB5}"/>
              </a:ext>
            </a:extLst>
          </p:cNvPr>
          <p:cNvSpPr txBox="1">
            <a:spLocks/>
          </p:cNvSpPr>
          <p:nvPr/>
        </p:nvSpPr>
        <p:spPr>
          <a:xfrm>
            <a:off x="9172135" y="4147054"/>
            <a:ext cx="3019865" cy="2141204"/>
          </a:xfrm>
          <a:prstGeom prst="rect">
            <a:avLst/>
          </a:prstGeom>
        </p:spPr>
        <p:txBody>
          <a:bodyPr vert="horz" lIns="91440" tIns="45720" rIns="91440" bIns="45720" rtlCol="0" anchor="t">
            <a:normAutofit fontScale="92500" lnSpcReduction="20000"/>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r>
              <a:rPr lang="en-US" sz="3600" dirty="0">
                <a:latin typeface="Georgia" pitchFamily="18" charset="0"/>
              </a:rPr>
              <a:t>Activity</a:t>
            </a:r>
            <a:br>
              <a:rPr lang="en-US" sz="2200" dirty="0">
                <a:latin typeface="Georgia" pitchFamily="18" charset="0"/>
              </a:rPr>
            </a:br>
            <a:endParaRPr lang="en-US" sz="2200" dirty="0">
              <a:latin typeface="Georgia" pitchFamily="18" charset="0"/>
            </a:endParaRPr>
          </a:p>
          <a:p>
            <a:pPr marL="342900" indent="-342900">
              <a:buFont typeface="Arial" panose="020B0604020202020204" pitchFamily="34" charset="0"/>
              <a:buChar char="•"/>
            </a:pPr>
            <a:r>
              <a:rPr lang="en-US" sz="2200" dirty="0">
                <a:solidFill>
                  <a:schemeClr val="accent1"/>
                </a:solidFill>
              </a:rPr>
              <a:t>Let’s read the </a:t>
            </a:r>
            <a:r>
              <a:rPr lang="en-US" sz="2200" i="1" dirty="0">
                <a:solidFill>
                  <a:schemeClr val="accent1"/>
                </a:solidFill>
              </a:rPr>
              <a:t>Gettysburg Address </a:t>
            </a:r>
            <a:r>
              <a:rPr lang="en-US" sz="2200" dirty="0">
                <a:solidFill>
                  <a:schemeClr val="accent1"/>
                </a:solidFill>
              </a:rPr>
              <a:t>together. </a:t>
            </a:r>
          </a:p>
          <a:p>
            <a:pPr marL="342900" indent="-342900">
              <a:buFont typeface="Arial" panose="020B0604020202020204" pitchFamily="34" charset="0"/>
              <a:buChar char="•"/>
            </a:pPr>
            <a:r>
              <a:rPr lang="en-US" sz="2200" dirty="0">
                <a:solidFill>
                  <a:schemeClr val="accent1"/>
                </a:solidFill>
              </a:rPr>
              <a:t>Complete the </a:t>
            </a:r>
            <a:r>
              <a:rPr lang="en-US" sz="2200" i="1" dirty="0">
                <a:solidFill>
                  <a:schemeClr val="accent1"/>
                </a:solidFill>
              </a:rPr>
              <a:t>Gettysburg Address </a:t>
            </a:r>
            <a:r>
              <a:rPr lang="en-US" sz="2200" dirty="0">
                <a:solidFill>
                  <a:schemeClr val="accent1"/>
                </a:solidFill>
              </a:rPr>
              <a:t>questions</a:t>
            </a:r>
          </a:p>
        </p:txBody>
      </p:sp>
      <p:pic>
        <p:nvPicPr>
          <p:cNvPr id="5" name="Picture 4">
            <a:extLst>
              <a:ext uri="{FF2B5EF4-FFF2-40B4-BE49-F238E27FC236}">
                <a16:creationId xmlns:a16="http://schemas.microsoft.com/office/drawing/2014/main" id="{C8AFCDDB-B8AC-4337-B3A4-541BB3AB9A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8326042" y="3813679"/>
            <a:ext cx="847564" cy="666750"/>
          </a:xfrm>
          <a:prstGeom prst="rect">
            <a:avLst/>
          </a:prstGeom>
        </p:spPr>
      </p:pic>
    </p:spTree>
    <p:extLst>
      <p:ext uri="{BB962C8B-B14F-4D97-AF65-F5344CB8AC3E}">
        <p14:creationId xmlns:p14="http://schemas.microsoft.com/office/powerpoint/2010/main" val="1282064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A700ECE-2345-4FE5-819F-584DA69B8934}"/>
              </a:ext>
            </a:extLst>
          </p:cNvPr>
          <p:cNvSpPr txBox="1">
            <a:spLocks noGrp="1"/>
          </p:cNvSpPr>
          <p:nvPr>
            <p:ph type="title"/>
          </p:nvPr>
        </p:nvSpPr>
        <p:spPr>
          <a:xfrm>
            <a:off x="838200" y="1232396"/>
            <a:ext cx="10515600" cy="4393207"/>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spcAft>
                <a:spcPts val="600"/>
              </a:spcAft>
            </a:pPr>
            <a:r>
              <a:rPr lang="en-US" kern="1200" dirty="0">
                <a:solidFill>
                  <a:schemeClr val="tx1"/>
                </a:solidFill>
                <a:latin typeface="+mj-lt"/>
                <a:ea typeface="+mj-ea"/>
                <a:cs typeface="+mj-cs"/>
              </a:rPr>
              <a:t>Why do you think Americans feel tha</a:t>
            </a:r>
            <a:r>
              <a:rPr lang="en-US" dirty="0"/>
              <a:t>t the </a:t>
            </a:r>
            <a:r>
              <a:rPr lang="en-US" i="1" dirty="0"/>
              <a:t>Gettysburg Address </a:t>
            </a:r>
            <a:r>
              <a:rPr lang="en-US" dirty="0"/>
              <a:t> still speaks to them today?</a:t>
            </a:r>
            <a:br>
              <a:rPr lang="en-US" dirty="0"/>
            </a:br>
            <a:br>
              <a:rPr lang="en-US" dirty="0"/>
            </a:br>
            <a:r>
              <a:rPr lang="en-US" dirty="0"/>
              <a:t>Do you think this is an eternal document? Why?</a:t>
            </a:r>
            <a:endParaRPr lang="en-US" kern="1200" dirty="0">
              <a:solidFill>
                <a:schemeClr val="tx1"/>
              </a:solidFill>
              <a:latin typeface="+mj-lt"/>
              <a:ea typeface="+mj-ea"/>
              <a:cs typeface="+mj-cs"/>
            </a:endParaRPr>
          </a:p>
        </p:txBody>
      </p:sp>
    </p:spTree>
    <p:extLst>
      <p:ext uri="{BB962C8B-B14F-4D97-AF65-F5344CB8AC3E}">
        <p14:creationId xmlns:p14="http://schemas.microsoft.com/office/powerpoint/2010/main" val="1666370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4396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0BE69-4CF6-4738-804E-CFB0AE3A4E7F}"/>
              </a:ext>
            </a:extLst>
          </p:cNvPr>
          <p:cNvSpPr>
            <a:spLocks noGrp="1"/>
          </p:cNvSpPr>
          <p:nvPr>
            <p:ph type="title"/>
          </p:nvPr>
        </p:nvSpPr>
        <p:spPr>
          <a:xfrm>
            <a:off x="838200" y="213718"/>
            <a:ext cx="10515600" cy="850217"/>
          </a:xfrm>
        </p:spPr>
        <p:txBody>
          <a:bodyPr vert="horz" lIns="91440" tIns="45720" rIns="91440" bIns="45720" rtlCol="0" anchor="ctr">
            <a:normAutofit/>
          </a:bodyPr>
          <a:lstStyle/>
          <a:p>
            <a:pPr algn="ctr"/>
            <a:r>
              <a:rPr lang="en-US" sz="4000" dirty="0"/>
              <a:t>Shifting Tides</a:t>
            </a:r>
          </a:p>
        </p:txBody>
      </p:sp>
      <p:pic>
        <p:nvPicPr>
          <p:cNvPr id="3" name="Content Placeholder 3">
            <a:extLst>
              <a:ext uri="{FF2B5EF4-FFF2-40B4-BE49-F238E27FC236}">
                <a16:creationId xmlns:a16="http://schemas.microsoft.com/office/drawing/2014/main" id="{A40A8930-9897-4362-8D38-4CF6A91E2CDB}"/>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t="13093" r="1" b="3057"/>
          <a:stretch/>
        </p:blipFill>
        <p:spPr>
          <a:xfrm>
            <a:off x="4869987" y="1063935"/>
            <a:ext cx="6900501" cy="4730127"/>
          </a:xfrm>
          <a:prstGeom prst="rect">
            <a:avLst/>
          </a:prstGeom>
        </p:spPr>
      </p:pic>
      <p:sp>
        <p:nvSpPr>
          <p:cNvPr id="4" name="Content Placeholder 2">
            <a:extLst>
              <a:ext uri="{FF2B5EF4-FFF2-40B4-BE49-F238E27FC236}">
                <a16:creationId xmlns:a16="http://schemas.microsoft.com/office/drawing/2014/main" id="{250079CC-1C3D-45C3-8BCA-FE01F482045F}"/>
              </a:ext>
            </a:extLst>
          </p:cNvPr>
          <p:cNvSpPr txBox="1">
            <a:spLocks/>
          </p:cNvSpPr>
          <p:nvPr/>
        </p:nvSpPr>
        <p:spPr>
          <a:xfrm>
            <a:off x="953947" y="1887979"/>
            <a:ext cx="3797807" cy="30820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accent1"/>
                </a:solidFill>
              </a:rPr>
              <a:t>The Battle of Antietam and the Emancipation Proclamation, which followed, changed the war, but the citizens of the North began to wonder if the war effort was worth the incredibly high death toll.</a:t>
            </a:r>
          </a:p>
          <a:p>
            <a:pPr marL="0"/>
            <a:endParaRPr lang="en-US" sz="2000" dirty="0"/>
          </a:p>
        </p:txBody>
      </p:sp>
    </p:spTree>
    <p:extLst>
      <p:ext uri="{BB962C8B-B14F-4D97-AF65-F5344CB8AC3E}">
        <p14:creationId xmlns:p14="http://schemas.microsoft.com/office/powerpoint/2010/main" val="845342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953B6-0547-49A2-BEFD-1AB90E21083D}"/>
              </a:ext>
            </a:extLst>
          </p:cNvPr>
          <p:cNvSpPr>
            <a:spLocks noGrp="1"/>
          </p:cNvSpPr>
          <p:nvPr>
            <p:ph type="title"/>
          </p:nvPr>
        </p:nvSpPr>
        <p:spPr>
          <a:xfrm>
            <a:off x="838200" y="365125"/>
            <a:ext cx="10515600" cy="549275"/>
          </a:xfrm>
        </p:spPr>
        <p:txBody>
          <a:bodyPr>
            <a:normAutofit fontScale="90000"/>
          </a:bodyPr>
          <a:lstStyle/>
          <a:p>
            <a:pPr algn="ctr"/>
            <a:r>
              <a:rPr lang="en-US" sz="4000" dirty="0"/>
              <a:t>Shifting Tides</a:t>
            </a:r>
          </a:p>
        </p:txBody>
      </p:sp>
      <p:sp>
        <p:nvSpPr>
          <p:cNvPr id="3" name="Content Placeholder 2">
            <a:extLst>
              <a:ext uri="{FF2B5EF4-FFF2-40B4-BE49-F238E27FC236}">
                <a16:creationId xmlns:a16="http://schemas.microsoft.com/office/drawing/2014/main" id="{C49C2B8F-E2DC-47CE-AF09-37379035028D}"/>
              </a:ext>
            </a:extLst>
          </p:cNvPr>
          <p:cNvSpPr>
            <a:spLocks noGrp="1"/>
          </p:cNvSpPr>
          <p:nvPr>
            <p:ph idx="1"/>
          </p:nvPr>
        </p:nvSpPr>
        <p:spPr>
          <a:xfrm>
            <a:off x="595132" y="1853254"/>
            <a:ext cx="3444433" cy="3151489"/>
          </a:xfrm>
        </p:spPr>
        <p:txBody>
          <a:bodyPr/>
          <a:lstStyle/>
          <a:p>
            <a:pPr marL="0" indent="0" algn="ctr">
              <a:buNone/>
            </a:pPr>
            <a:r>
              <a:rPr lang="en-US" b="0" dirty="0">
                <a:solidFill>
                  <a:schemeClr val="accent1"/>
                </a:solidFill>
              </a:rPr>
              <a:t>Some of the major battle casualties (people killed, wounded, or lost) leading up to the summer of 1863.</a:t>
            </a:r>
          </a:p>
          <a:p>
            <a:endParaRPr lang="en-US" dirty="0"/>
          </a:p>
        </p:txBody>
      </p:sp>
      <p:pic>
        <p:nvPicPr>
          <p:cNvPr id="4" name="Content Placeholder 6">
            <a:extLst>
              <a:ext uri="{FF2B5EF4-FFF2-40B4-BE49-F238E27FC236}">
                <a16:creationId xmlns:a16="http://schemas.microsoft.com/office/drawing/2014/main" id="{A3AA5B3F-5D30-453E-A567-395FD066EC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27745" y="1296164"/>
            <a:ext cx="7791178" cy="4265671"/>
          </a:xfrm>
          <a:prstGeom prst="rect">
            <a:avLst/>
          </a:prstGeom>
        </p:spPr>
      </p:pic>
    </p:spTree>
    <p:extLst>
      <p:ext uri="{BB962C8B-B14F-4D97-AF65-F5344CB8AC3E}">
        <p14:creationId xmlns:p14="http://schemas.microsoft.com/office/powerpoint/2010/main" val="800671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1FC45-43D6-47B0-AC9E-913FDB4F1B95}"/>
              </a:ext>
            </a:extLst>
          </p:cNvPr>
          <p:cNvSpPr>
            <a:spLocks noGrp="1"/>
          </p:cNvSpPr>
          <p:nvPr>
            <p:ph type="title"/>
          </p:nvPr>
        </p:nvSpPr>
        <p:spPr>
          <a:xfrm>
            <a:off x="838200" y="365125"/>
            <a:ext cx="10515600" cy="722895"/>
          </a:xfrm>
        </p:spPr>
        <p:txBody>
          <a:bodyPr vert="horz" lIns="91440" tIns="45720" rIns="91440" bIns="45720" rtlCol="0" anchor="ctr">
            <a:normAutofit/>
          </a:bodyPr>
          <a:lstStyle/>
          <a:p>
            <a:pPr algn="ctr"/>
            <a:r>
              <a:rPr lang="en-US" sz="4000" dirty="0"/>
              <a:t>Shifting Tides</a:t>
            </a:r>
          </a:p>
        </p:txBody>
      </p:sp>
      <p:sp>
        <p:nvSpPr>
          <p:cNvPr id="4" name="Content Placeholder 3">
            <a:extLst>
              <a:ext uri="{FF2B5EF4-FFF2-40B4-BE49-F238E27FC236}">
                <a16:creationId xmlns:a16="http://schemas.microsoft.com/office/drawing/2014/main" id="{08FAF550-0E2B-4C01-B4DA-F3030D5427C1}"/>
              </a:ext>
            </a:extLst>
          </p:cNvPr>
          <p:cNvSpPr txBox="1">
            <a:spLocks/>
          </p:cNvSpPr>
          <p:nvPr/>
        </p:nvSpPr>
        <p:spPr>
          <a:xfrm>
            <a:off x="1099235" y="1597416"/>
            <a:ext cx="379780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r"/>
            <a:endParaRPr lang="en-US" sz="2000" dirty="0"/>
          </a:p>
          <a:p>
            <a:pPr marL="0" indent="0" algn="r">
              <a:buNone/>
            </a:pPr>
            <a:r>
              <a:rPr lang="en-US" b="1" dirty="0"/>
              <a:t>Activity:</a:t>
            </a:r>
          </a:p>
          <a:p>
            <a:pPr marL="0" indent="0" algn="r">
              <a:buNone/>
            </a:pPr>
            <a:r>
              <a:rPr lang="en-US" dirty="0"/>
              <a:t>On your paper is a list of battles, write the battles in chronological order on your timeline.</a:t>
            </a:r>
          </a:p>
          <a:p>
            <a:endParaRPr lang="en-US" sz="2000" dirty="0"/>
          </a:p>
        </p:txBody>
      </p:sp>
      <p:pic>
        <p:nvPicPr>
          <p:cNvPr id="5" name="Picture 4">
            <a:extLst>
              <a:ext uri="{FF2B5EF4-FFF2-40B4-BE49-F238E27FC236}">
                <a16:creationId xmlns:a16="http://schemas.microsoft.com/office/drawing/2014/main" id="{69FA9A82-8297-4D21-8D1D-9DA7DC2207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5225953">
            <a:off x="2313906" y="1642024"/>
            <a:ext cx="915432" cy="720140"/>
          </a:xfrm>
          <a:prstGeom prst="rect">
            <a:avLst/>
          </a:prstGeom>
        </p:spPr>
      </p:pic>
      <p:pic>
        <p:nvPicPr>
          <p:cNvPr id="7" name="Picture 6">
            <a:extLst>
              <a:ext uri="{FF2B5EF4-FFF2-40B4-BE49-F238E27FC236}">
                <a16:creationId xmlns:a16="http://schemas.microsoft.com/office/drawing/2014/main" id="{4747ED07-DE7A-4856-B71C-09237294A433}"/>
              </a:ext>
            </a:extLst>
          </p:cNvPr>
          <p:cNvPicPr>
            <a:picLocks noChangeAspect="1"/>
          </p:cNvPicPr>
          <p:nvPr/>
        </p:nvPicPr>
        <p:blipFill rotWithShape="1">
          <a:blip r:embed="rId4"/>
          <a:srcRect l="10904" t="17553" r="12446" b="2109"/>
          <a:stretch/>
        </p:blipFill>
        <p:spPr>
          <a:xfrm>
            <a:off x="5196362" y="1189454"/>
            <a:ext cx="6654479" cy="5167263"/>
          </a:xfrm>
          <a:prstGeom prst="rect">
            <a:avLst/>
          </a:prstGeom>
        </p:spPr>
      </p:pic>
    </p:spTree>
    <p:extLst>
      <p:ext uri="{BB962C8B-B14F-4D97-AF65-F5344CB8AC3E}">
        <p14:creationId xmlns:p14="http://schemas.microsoft.com/office/powerpoint/2010/main" val="1013775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62E54-AD0B-4CAC-90DE-B185B037C0C3}"/>
              </a:ext>
            </a:extLst>
          </p:cNvPr>
          <p:cNvSpPr>
            <a:spLocks noGrp="1"/>
          </p:cNvSpPr>
          <p:nvPr>
            <p:ph type="title"/>
          </p:nvPr>
        </p:nvSpPr>
        <p:spPr>
          <a:xfrm>
            <a:off x="838200" y="365125"/>
            <a:ext cx="10515600" cy="919665"/>
          </a:xfrm>
        </p:spPr>
        <p:txBody>
          <a:bodyPr vert="horz" lIns="91440" tIns="45720" rIns="91440" bIns="45720" rtlCol="0" anchor="ctr">
            <a:normAutofit/>
          </a:bodyPr>
          <a:lstStyle/>
          <a:p>
            <a:pPr algn="ctr"/>
            <a:r>
              <a:rPr lang="en-US" sz="4000" dirty="0"/>
              <a:t>Shifting Tides Map</a:t>
            </a:r>
          </a:p>
        </p:txBody>
      </p:sp>
      <p:sp>
        <p:nvSpPr>
          <p:cNvPr id="4" name="TextBox 3">
            <a:extLst>
              <a:ext uri="{FF2B5EF4-FFF2-40B4-BE49-F238E27FC236}">
                <a16:creationId xmlns:a16="http://schemas.microsoft.com/office/drawing/2014/main" id="{E44DF611-6368-4EBE-A6FF-7CAC0131EB76}"/>
              </a:ext>
            </a:extLst>
          </p:cNvPr>
          <p:cNvSpPr txBox="1"/>
          <p:nvPr/>
        </p:nvSpPr>
        <p:spPr>
          <a:xfrm>
            <a:off x="470939" y="1935212"/>
            <a:ext cx="3797807" cy="3301960"/>
          </a:xfrm>
          <a:prstGeom prst="rect">
            <a:avLst/>
          </a:prstGeom>
        </p:spPr>
        <p:txBody>
          <a:bodyPr vert="horz" lIns="91440" tIns="45720" rIns="91440" bIns="45720" rtlCol="0">
            <a:normAutofit/>
          </a:bodyPr>
          <a:lstStyle/>
          <a:p>
            <a:pPr>
              <a:lnSpc>
                <a:spcPct val="90000"/>
              </a:lnSpc>
              <a:spcAft>
                <a:spcPts val="600"/>
              </a:spcAft>
            </a:pPr>
            <a:r>
              <a:rPr lang="en-US" sz="2400" b="1" dirty="0"/>
              <a:t>Activity:</a:t>
            </a:r>
          </a:p>
          <a:p>
            <a:pPr>
              <a:lnSpc>
                <a:spcPct val="90000"/>
              </a:lnSpc>
              <a:spcAft>
                <a:spcPts val="600"/>
              </a:spcAft>
            </a:pPr>
            <a:r>
              <a:rPr lang="en-US" sz="2400" dirty="0"/>
              <a:t>As we discuss each battle you will</a:t>
            </a:r>
          </a:p>
          <a:p>
            <a:pPr marL="685800" indent="-457200">
              <a:lnSpc>
                <a:spcPct val="90000"/>
              </a:lnSpc>
              <a:spcAft>
                <a:spcPts val="600"/>
              </a:spcAft>
              <a:buFont typeface="+mj-lt"/>
              <a:buAutoNum type="arabicPeriod"/>
            </a:pPr>
            <a:r>
              <a:rPr lang="en-US" sz="2400" dirty="0"/>
              <a:t>Highlight the battle on your map indicating which side won.  </a:t>
            </a:r>
          </a:p>
          <a:p>
            <a:pPr marL="685800" indent="-457200">
              <a:lnSpc>
                <a:spcPct val="90000"/>
              </a:lnSpc>
              <a:spcAft>
                <a:spcPts val="600"/>
              </a:spcAft>
              <a:buFont typeface="+mj-lt"/>
              <a:buAutoNum type="arabicPeriod"/>
            </a:pPr>
            <a:r>
              <a:rPr lang="en-US" sz="2400" dirty="0"/>
              <a:t>Tally the winners for each battle.</a:t>
            </a:r>
          </a:p>
        </p:txBody>
      </p:sp>
      <p:pic>
        <p:nvPicPr>
          <p:cNvPr id="3" name="Picture 3">
            <a:extLst>
              <a:ext uri="{FF2B5EF4-FFF2-40B4-BE49-F238E27FC236}">
                <a16:creationId xmlns:a16="http://schemas.microsoft.com/office/drawing/2014/main" id="{1FDF83B6-B978-4733-BD10-FFEB1863884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9554" b="3"/>
          <a:stretch/>
        </p:blipFill>
        <p:spPr bwMode="auto">
          <a:xfrm>
            <a:off x="4858961" y="1284790"/>
            <a:ext cx="6714758" cy="460280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8C382A8E-6A42-43E3-81BC-B4437DF767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6060" y="1620828"/>
            <a:ext cx="847564" cy="666750"/>
          </a:xfrm>
          <a:prstGeom prst="rect">
            <a:avLst/>
          </a:prstGeom>
        </p:spPr>
      </p:pic>
    </p:spTree>
    <p:extLst>
      <p:ext uri="{BB962C8B-B14F-4D97-AF65-F5344CB8AC3E}">
        <p14:creationId xmlns:p14="http://schemas.microsoft.com/office/powerpoint/2010/main" val="2279274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CEFDF-67A8-47ED-A3E3-9AA7841E3928}"/>
              </a:ext>
            </a:extLst>
          </p:cNvPr>
          <p:cNvSpPr>
            <a:spLocks noGrp="1"/>
          </p:cNvSpPr>
          <p:nvPr>
            <p:ph type="title"/>
          </p:nvPr>
        </p:nvSpPr>
        <p:spPr>
          <a:xfrm>
            <a:off x="838200" y="141641"/>
            <a:ext cx="10549128" cy="1139584"/>
          </a:xfrm>
        </p:spPr>
        <p:txBody>
          <a:bodyPr vert="horz" lIns="91440" tIns="45720" rIns="91440" bIns="45720" rtlCol="0" anchor="b">
            <a:normAutofit/>
          </a:bodyPr>
          <a:lstStyle/>
          <a:p>
            <a:pPr algn="ctr"/>
            <a:r>
              <a:rPr lang="en-US" sz="4000" kern="1200" dirty="0">
                <a:solidFill>
                  <a:schemeClr val="tx1"/>
                </a:solidFill>
                <a:latin typeface="+mj-lt"/>
                <a:ea typeface="+mj-ea"/>
                <a:cs typeface="+mj-cs"/>
              </a:rPr>
              <a:t>Fort Sumter </a:t>
            </a:r>
            <a:br>
              <a:rPr lang="en-US" sz="4000" kern="1200" dirty="0">
                <a:solidFill>
                  <a:schemeClr val="tx1"/>
                </a:solidFill>
                <a:latin typeface="+mj-lt"/>
                <a:ea typeface="+mj-ea"/>
                <a:cs typeface="+mj-cs"/>
              </a:rPr>
            </a:br>
            <a:r>
              <a:rPr lang="en-US" sz="2800" kern="1200" dirty="0">
                <a:solidFill>
                  <a:schemeClr val="tx1"/>
                </a:solidFill>
                <a:latin typeface="+mj-lt"/>
                <a:ea typeface="+mj-ea"/>
                <a:cs typeface="+mj-cs"/>
              </a:rPr>
              <a:t>April 12, 1861</a:t>
            </a:r>
          </a:p>
        </p:txBody>
      </p:sp>
      <p:sp>
        <p:nvSpPr>
          <p:cNvPr id="6" name="Rectangle 5">
            <a:extLst>
              <a:ext uri="{FF2B5EF4-FFF2-40B4-BE49-F238E27FC236}">
                <a16:creationId xmlns:a16="http://schemas.microsoft.com/office/drawing/2014/main" id="{F110C12A-A866-4598-BFCE-1C82FE67B248}"/>
              </a:ext>
            </a:extLst>
          </p:cNvPr>
          <p:cNvSpPr/>
          <p:nvPr/>
        </p:nvSpPr>
        <p:spPr>
          <a:xfrm>
            <a:off x="759714" y="1400536"/>
            <a:ext cx="5353050" cy="4351338"/>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400" dirty="0"/>
              <a:t>On April 12, 1861, the Confederate army fired upon Fort Sumter, which guarded the port of Charleston, SC. At 2:30 pm the next day, Union forces surrendered the fort.  After this attack President Lincoln called for 75,000 volunteers.  </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solidFill>
                  <a:schemeClr val="accent1"/>
                </a:solidFill>
              </a:rPr>
              <a:t>Make a tally mark under the Confederate Victory column.  Find </a:t>
            </a:r>
            <a:r>
              <a:rPr lang="en-US" sz="2400" i="1" dirty="0">
                <a:solidFill>
                  <a:schemeClr val="accent1"/>
                </a:solidFill>
              </a:rPr>
              <a:t>Fort Sumter </a:t>
            </a:r>
            <a:r>
              <a:rPr lang="en-US" sz="2400" dirty="0">
                <a:solidFill>
                  <a:schemeClr val="accent1"/>
                </a:solidFill>
              </a:rPr>
              <a:t>on your map and highlight it as a Confederate victory. </a:t>
            </a:r>
          </a:p>
        </p:txBody>
      </p:sp>
      <p:pic>
        <p:nvPicPr>
          <p:cNvPr id="4" name="Picture 4">
            <a:extLst>
              <a:ext uri="{FF2B5EF4-FFF2-40B4-BE49-F238E27FC236}">
                <a16:creationId xmlns:a16="http://schemas.microsoft.com/office/drawing/2014/main" id="{8D89E652-7791-40C1-9DCA-76A0A229640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5617" r="7068" b="2"/>
          <a:stretch/>
        </p:blipFill>
        <p:spPr bwMode="auto">
          <a:xfrm>
            <a:off x="6307254" y="1400536"/>
            <a:ext cx="2516121" cy="4176239"/>
          </a:xfrm>
          <a:prstGeom prst="rect">
            <a:avLst/>
          </a:prstGeom>
          <a:noFill/>
        </p:spPr>
      </p:pic>
      <p:pic>
        <p:nvPicPr>
          <p:cNvPr id="5" name="Picture 3">
            <a:extLst>
              <a:ext uri="{FF2B5EF4-FFF2-40B4-BE49-F238E27FC236}">
                <a16:creationId xmlns:a16="http://schemas.microsoft.com/office/drawing/2014/main" id="{54EA7447-A65D-4EC5-805C-C6A953D2AD14}"/>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4" b="39264"/>
          <a:stretch/>
        </p:blipFill>
        <p:spPr bwMode="auto">
          <a:xfrm>
            <a:off x="9021497" y="1400536"/>
            <a:ext cx="2607427" cy="2474366"/>
          </a:xfrm>
          <a:prstGeom prst="rect">
            <a:avLst/>
          </a:prstGeom>
          <a:noFill/>
        </p:spPr>
      </p:pic>
      <p:pic>
        <p:nvPicPr>
          <p:cNvPr id="3" name="Content Placeholder 3" descr="fortsumternara.jpg">
            <a:extLst>
              <a:ext uri="{FF2B5EF4-FFF2-40B4-BE49-F238E27FC236}">
                <a16:creationId xmlns:a16="http://schemas.microsoft.com/office/drawing/2014/main" id="{08DE706C-D919-42D2-9DA4-0C1C404CEB42}"/>
              </a:ext>
            </a:extLst>
          </p:cNvPr>
          <p:cNvPicPr>
            <a:picLocks noChangeAspect="1"/>
          </p:cNvPicPr>
          <p:nvPr/>
        </p:nvPicPr>
        <p:blipFill rotWithShape="1">
          <a:blip r:embed="rId5" cstate="print"/>
          <a:srcRect t="5063" r="4" b="4"/>
          <a:stretch/>
        </p:blipFill>
        <p:spPr>
          <a:xfrm>
            <a:off x="9021497" y="3918255"/>
            <a:ext cx="2607427" cy="1658520"/>
          </a:xfrm>
          <a:prstGeom prst="rect">
            <a:avLst/>
          </a:prstGeom>
        </p:spPr>
      </p:pic>
    </p:spTree>
    <p:extLst>
      <p:ext uri="{BB962C8B-B14F-4D97-AF65-F5344CB8AC3E}">
        <p14:creationId xmlns:p14="http://schemas.microsoft.com/office/powerpoint/2010/main" val="1917726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94797-B504-4A8F-95C3-697926F38A41}"/>
              </a:ext>
            </a:extLst>
          </p:cNvPr>
          <p:cNvSpPr>
            <a:spLocks noGrp="1"/>
          </p:cNvSpPr>
          <p:nvPr>
            <p:ph type="title"/>
          </p:nvPr>
        </p:nvSpPr>
        <p:spPr/>
        <p:txBody>
          <a:bodyPr vert="horz" lIns="91440" tIns="45720" rIns="91440" bIns="45720" rtlCol="0" anchor="ctr">
            <a:normAutofit/>
          </a:bodyPr>
          <a:lstStyle/>
          <a:p>
            <a:pPr algn="ctr"/>
            <a:r>
              <a:rPr lang="en-US" sz="4000" dirty="0"/>
              <a:t>First Manassas (Bull Run)</a:t>
            </a:r>
            <a:br>
              <a:rPr lang="en-US" sz="4000" dirty="0"/>
            </a:br>
            <a:r>
              <a:rPr lang="en-US" sz="3200" dirty="0"/>
              <a:t>July 21, 1861</a:t>
            </a:r>
          </a:p>
        </p:txBody>
      </p:sp>
      <p:sp>
        <p:nvSpPr>
          <p:cNvPr id="4" name="Content Placeholder 3">
            <a:extLst>
              <a:ext uri="{FF2B5EF4-FFF2-40B4-BE49-F238E27FC236}">
                <a16:creationId xmlns:a16="http://schemas.microsoft.com/office/drawing/2014/main" id="{4F8AC111-B5A6-404D-AF68-C721CDD1A669}"/>
              </a:ext>
            </a:extLst>
          </p:cNvPr>
          <p:cNvSpPr txBox="1">
            <a:spLocks/>
          </p:cNvSpPr>
          <p:nvPr/>
        </p:nvSpPr>
        <p:spPr>
          <a:xfrm>
            <a:off x="280248" y="1690688"/>
            <a:ext cx="460672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The first major battle of the Civil War occurred North of Manassas Junction about 20 miles west of Washington, DC.  </a:t>
            </a:r>
          </a:p>
          <a:p>
            <a:r>
              <a:rPr lang="en-US" sz="2400" dirty="0"/>
              <a:t>With 4,700 casualties everyone realized that the war was not going to be short or easy.  </a:t>
            </a:r>
          </a:p>
          <a:p>
            <a:endParaRPr lang="en-US" sz="2400" dirty="0"/>
          </a:p>
          <a:p>
            <a:r>
              <a:rPr lang="en-US" sz="2400" dirty="0">
                <a:solidFill>
                  <a:schemeClr val="accent1"/>
                </a:solidFill>
              </a:rPr>
              <a:t>Tally and highlight Manassas as a Confederate victory.  </a:t>
            </a:r>
          </a:p>
          <a:p>
            <a:pPr marL="0" indent="0">
              <a:buNone/>
            </a:pPr>
            <a:endParaRPr lang="en-US" sz="2000" dirty="0"/>
          </a:p>
        </p:txBody>
      </p:sp>
      <p:pic>
        <p:nvPicPr>
          <p:cNvPr id="3" name="Content Placeholder 5">
            <a:extLst>
              <a:ext uri="{FF2B5EF4-FFF2-40B4-BE49-F238E27FC236}">
                <a16:creationId xmlns:a16="http://schemas.microsoft.com/office/drawing/2014/main" id="{EEA7117D-EEE0-4FA0-B227-6B80F63EE88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7054" r="1" b="1"/>
          <a:stretch/>
        </p:blipFill>
        <p:spPr>
          <a:xfrm>
            <a:off x="5120639" y="1690688"/>
            <a:ext cx="6650813" cy="4558972"/>
          </a:xfrm>
          <a:prstGeom prst="rect">
            <a:avLst/>
          </a:prstGeom>
        </p:spPr>
      </p:pic>
    </p:spTree>
    <p:extLst>
      <p:ext uri="{BB962C8B-B14F-4D97-AF65-F5344CB8AC3E}">
        <p14:creationId xmlns:p14="http://schemas.microsoft.com/office/powerpoint/2010/main" val="291024576"/>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968FF4A6ED4174B9CA6630ED60B7B10" ma:contentTypeVersion="13" ma:contentTypeDescription="Create a new document." ma:contentTypeScope="" ma:versionID="12d342e3d166d076746ccd6352cf9c99">
  <xsd:schema xmlns:xsd="http://www.w3.org/2001/XMLSchema" xmlns:xs="http://www.w3.org/2001/XMLSchema" xmlns:p="http://schemas.microsoft.com/office/2006/metadata/properties" xmlns:ns2="99639bad-cfa9-4ce6-b936-580a309075cc" xmlns:ns3="962a2ba3-4e85-4590-8cac-33237e5999cc" targetNamespace="http://schemas.microsoft.com/office/2006/metadata/properties" ma:root="true" ma:fieldsID="77374555080b504c9c879110fcb25477" ns2:_="" ns3:_="">
    <xsd:import namespace="99639bad-cfa9-4ce6-b936-580a309075cc"/>
    <xsd:import namespace="962a2ba3-4e85-4590-8cac-33237e5999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639bad-cfa9-4ce6-b936-580a309075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62a2ba3-4e85-4590-8cac-33237e5999c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DFB394-8D8F-44C0-932A-923D141A429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21FF6C5-7D51-43ED-A69B-02F26083E6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639bad-cfa9-4ce6-b936-580a309075cc"/>
    <ds:schemaRef ds:uri="962a2ba3-4e85-4590-8cac-33237e5999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A13B6B-929B-4BBC-B1A6-8A31C03D81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83</TotalTime>
  <Words>1866</Words>
  <Application>Microsoft Macintosh PowerPoint</Application>
  <PresentationFormat>Widescreen</PresentationFormat>
  <Paragraphs>212</Paragraphs>
  <Slides>34</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Adobe Devanagari</vt:lpstr>
      <vt:lpstr>Arial</vt:lpstr>
      <vt:lpstr>Calibri</vt:lpstr>
      <vt:lpstr>Georgia</vt:lpstr>
      <vt:lpstr>Times New Roman</vt:lpstr>
      <vt:lpstr>Office Theme</vt:lpstr>
      <vt:lpstr>1863: Shifting Tides</vt:lpstr>
      <vt:lpstr>Shifting Tides</vt:lpstr>
      <vt:lpstr>Shifting Tides</vt:lpstr>
      <vt:lpstr>Shifting Tides</vt:lpstr>
      <vt:lpstr>Shifting Tides</vt:lpstr>
      <vt:lpstr>Shifting Tides</vt:lpstr>
      <vt:lpstr>Shifting Tides Map</vt:lpstr>
      <vt:lpstr>Fort Sumter  April 12, 1861</vt:lpstr>
      <vt:lpstr>First Manassas (Bull Run) July 21, 1861</vt:lpstr>
      <vt:lpstr>Forts Henry and Donelson  February 1862 </vt:lpstr>
      <vt:lpstr>Battle of Shiloh April 6-7, 1862</vt:lpstr>
      <vt:lpstr>Second Manassas (Second Bull Run) August 28-30, 1862</vt:lpstr>
      <vt:lpstr>Antietam September 17, 1862</vt:lpstr>
      <vt:lpstr>Fredericksburg December 13, 1862 </vt:lpstr>
      <vt:lpstr>Chancellorsville April 30-May 6, 1863</vt:lpstr>
      <vt:lpstr>The situation as the summer of 1863 arrives:</vt:lpstr>
      <vt:lpstr>Vicksburg May 18 - July 4, 1863</vt:lpstr>
      <vt:lpstr>Vicksburg</vt:lpstr>
      <vt:lpstr>Vicksburg</vt:lpstr>
      <vt:lpstr>The Vicksburg Campaign</vt:lpstr>
      <vt:lpstr>Gettysburg July 1-3, 1863</vt:lpstr>
      <vt:lpstr>Gettysburg</vt:lpstr>
      <vt:lpstr>Gettysburg</vt:lpstr>
      <vt:lpstr>Gettysburg On July 1st, 1863, Union forces clash with Lee’s Army </vt:lpstr>
      <vt:lpstr>After three days of fighting and 51,000 casualties killed, wounded, or missing…</vt:lpstr>
      <vt:lpstr>Gettysburg</vt:lpstr>
      <vt:lpstr>After Vicksburg and Gettysburg:</vt:lpstr>
      <vt:lpstr>The Aftermath</vt:lpstr>
      <vt:lpstr>The Aftermath</vt:lpstr>
      <vt:lpstr>The Aftermath</vt:lpstr>
      <vt:lpstr>Gettysburg Address</vt:lpstr>
      <vt:lpstr>The Aftermath</vt:lpstr>
      <vt:lpstr>Why do you think Americans feel that the Gettysburg Address  still speaks to them today?  Do you think this is an eternal document? Why?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1863: Shifting Tides</dc:title>
  <dc:creator>Matthew Shea</dc:creator>
  <cp:lastModifiedBy>Annie Pacious</cp:lastModifiedBy>
  <cp:revision>10</cp:revision>
  <dcterms:created xsi:type="dcterms:W3CDTF">2019-09-18T20:35:42Z</dcterms:created>
  <dcterms:modified xsi:type="dcterms:W3CDTF">2021-08-19T15:24:24Z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0x0101001968FF4A6ED4174B9CA6630ED60B7B10</vt:lpwstr>
  </property>
  <property fmtid="{D5CDD505-2E9C-101B-9397-08002B2CF9AE}" pid="3" name="Order">
    <vt:r8>11850200</vt:r8>
  </property>
</Properties>
</file>