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891" r:id="rId6"/>
    <p:sldId id="892" r:id="rId7"/>
    <p:sldId id="894" r:id="rId8"/>
    <p:sldId id="885" r:id="rId9"/>
    <p:sldId id="902" r:id="rId10"/>
    <p:sldId id="903" r:id="rId11"/>
    <p:sldId id="904" r:id="rId12"/>
    <p:sldId id="905" r:id="rId13"/>
    <p:sldId id="906" r:id="rId14"/>
    <p:sldId id="907" r:id="rId15"/>
    <p:sldId id="908" r:id="rId16"/>
    <p:sldId id="909" r:id="rId17"/>
    <p:sldId id="910" r:id="rId18"/>
    <p:sldId id="911" r:id="rId19"/>
    <p:sldId id="912" r:id="rId20"/>
    <p:sldId id="913" r:id="rId21"/>
    <p:sldId id="914" r:id="rId22"/>
    <p:sldId id="915" r:id="rId23"/>
    <p:sldId id="916" r:id="rId24"/>
    <p:sldId id="918" r:id="rId25"/>
    <p:sldId id="917" r:id="rId26"/>
    <p:sldId id="8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F3C33-D3C0-0AD1-99ED-EBFF289F7235}" v="6" dt="2021-08-19T13:47:27.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94673"/>
  </p:normalViewPr>
  <p:slideViewPr>
    <p:cSldViewPr snapToGrid="0">
      <p:cViewPr varScale="1">
        <p:scale>
          <a:sx n="107" d="100"/>
          <a:sy n="107" d="100"/>
        </p:scale>
        <p:origin x="784" y="176"/>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8/19/21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vilwar.org/learn/videos/election-1864"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ttlefields.org/learn/videos/railroads-civil-w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ivilwar.org/learn/videos/overland-campaig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attlefields.org/learn/videos/atlanta-campaig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545433" y="4350059"/>
            <a:ext cx="11165304" cy="870010"/>
          </a:xfrm>
        </p:spPr>
        <p:txBody>
          <a:bodyPr>
            <a:noAutofit/>
          </a:bodyPr>
          <a:lstStyle/>
          <a:p>
            <a:r>
              <a:rPr lang="en-US" sz="4800" dirty="0"/>
              <a:t>1864-1865: Bringing the War to an End</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68B-D9DA-47DD-9134-AAD5BD706E0B}"/>
              </a:ext>
            </a:extLst>
          </p:cNvPr>
          <p:cNvSpPr>
            <a:spLocks noGrp="1"/>
          </p:cNvSpPr>
          <p:nvPr>
            <p:ph type="title"/>
          </p:nvPr>
        </p:nvSpPr>
        <p:spPr>
          <a:xfrm>
            <a:off x="838200" y="365125"/>
            <a:ext cx="10515600" cy="885705"/>
          </a:xfrm>
        </p:spPr>
        <p:txBody>
          <a:bodyPr>
            <a:normAutofit/>
          </a:bodyPr>
          <a:lstStyle/>
          <a:p>
            <a:pPr algn="ctr"/>
            <a:r>
              <a:rPr lang="en-US" sz="4000" b="1" dirty="0"/>
              <a:t>Bringing the War to an End</a:t>
            </a:r>
          </a:p>
        </p:txBody>
      </p:sp>
      <p:sp>
        <p:nvSpPr>
          <p:cNvPr id="4" name="Content Placeholder 2">
            <a:extLst>
              <a:ext uri="{FF2B5EF4-FFF2-40B4-BE49-F238E27FC236}">
                <a16:creationId xmlns:a16="http://schemas.microsoft.com/office/drawing/2014/main" id="{2789B9CC-3BCD-4706-9DE9-4EC8656098E7}"/>
              </a:ext>
            </a:extLst>
          </p:cNvPr>
          <p:cNvSpPr>
            <a:spLocks noGrp="1"/>
          </p:cNvSpPr>
          <p:nvPr>
            <p:ph idx="1"/>
          </p:nvPr>
        </p:nvSpPr>
        <p:spPr>
          <a:xfrm>
            <a:off x="838200" y="1683018"/>
            <a:ext cx="10515600" cy="3491963"/>
          </a:xfrm>
        </p:spPr>
        <p:txBody>
          <a:bodyPr/>
          <a:lstStyle/>
          <a:p>
            <a:pPr marL="0" indent="0" algn="ctr">
              <a:buNone/>
            </a:pPr>
            <a:r>
              <a:rPr lang="en-US" sz="3600" b="0" dirty="0"/>
              <a:t>While the war rages on and battles are being fought, the presidential election of 1864 is underway.</a:t>
            </a:r>
          </a:p>
          <a:p>
            <a:pPr marL="0" indent="0">
              <a:buNone/>
            </a:pPr>
            <a:endParaRPr lang="en-US" dirty="0"/>
          </a:p>
        </p:txBody>
      </p:sp>
    </p:spTree>
    <p:extLst>
      <p:ext uri="{BB962C8B-B14F-4D97-AF65-F5344CB8AC3E}">
        <p14:creationId xmlns:p14="http://schemas.microsoft.com/office/powerpoint/2010/main" val="417212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5E61-7476-4F1C-8B24-450C5078543C}"/>
              </a:ext>
            </a:extLst>
          </p:cNvPr>
          <p:cNvSpPr>
            <a:spLocks noGrp="1"/>
          </p:cNvSpPr>
          <p:nvPr>
            <p:ph type="title"/>
          </p:nvPr>
        </p:nvSpPr>
        <p:spPr>
          <a:xfrm>
            <a:off x="838200" y="365125"/>
            <a:ext cx="10515600" cy="885705"/>
          </a:xfrm>
        </p:spPr>
        <p:txBody>
          <a:bodyPr>
            <a:normAutofit/>
          </a:bodyPr>
          <a:lstStyle/>
          <a:p>
            <a:pPr algn="ctr"/>
            <a:r>
              <a:rPr lang="en-US" sz="4000" dirty="0"/>
              <a:t>Election of 1864</a:t>
            </a:r>
          </a:p>
        </p:txBody>
      </p:sp>
      <p:sp>
        <p:nvSpPr>
          <p:cNvPr id="4" name="Content Placeholder 3">
            <a:extLst>
              <a:ext uri="{FF2B5EF4-FFF2-40B4-BE49-F238E27FC236}">
                <a16:creationId xmlns:a16="http://schemas.microsoft.com/office/drawing/2014/main" id="{07A7EF24-BFDD-4516-B04E-FF1A0BF4117C}"/>
              </a:ext>
            </a:extLst>
          </p:cNvPr>
          <p:cNvSpPr txBox="1">
            <a:spLocks noGrp="1"/>
          </p:cNvSpPr>
          <p:nvPr>
            <p:ph idx="1"/>
          </p:nvPr>
        </p:nvSpPr>
        <p:spPr>
          <a:xfrm>
            <a:off x="838200" y="1250830"/>
            <a:ext cx="10515600" cy="729430"/>
          </a:xfrm>
          <a:prstGeom prst="rect">
            <a:avLst/>
          </a:prstGeom>
          <a:noFill/>
        </p:spPr>
        <p:txBody>
          <a:bodyPr wrap="square" rtlCol="0">
            <a:spAutoFit/>
          </a:bodyPr>
          <a:lstStyle/>
          <a:p>
            <a:pPr marL="0" indent="0">
              <a:buNone/>
            </a:pPr>
            <a:r>
              <a:rPr lang="en-US" sz="2400" b="0" dirty="0"/>
              <a:t>Abraham</a:t>
            </a:r>
            <a:r>
              <a:rPr lang="en-US" sz="2200" b="0" dirty="0"/>
              <a:t> Lincoln runs for re-election in his campaign against his former General, George B. McClellan. </a:t>
            </a:r>
          </a:p>
        </p:txBody>
      </p:sp>
      <p:pic>
        <p:nvPicPr>
          <p:cNvPr id="5" name="Content Placeholder 10">
            <a:extLst>
              <a:ext uri="{FF2B5EF4-FFF2-40B4-BE49-F238E27FC236}">
                <a16:creationId xmlns:a16="http://schemas.microsoft.com/office/drawing/2014/main" id="{88061DEB-9FC0-4B38-BDC8-BBFD043CF1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4366" y="1980260"/>
            <a:ext cx="2714504" cy="3810000"/>
          </a:xfrm>
          <a:prstGeom prst="rect">
            <a:avLst/>
          </a:prstGeom>
        </p:spPr>
      </p:pic>
      <p:pic>
        <p:nvPicPr>
          <p:cNvPr id="6" name="Content Placeholder 11">
            <a:extLst>
              <a:ext uri="{FF2B5EF4-FFF2-40B4-BE49-F238E27FC236}">
                <a16:creationId xmlns:a16="http://schemas.microsoft.com/office/drawing/2014/main" id="{DACEC7DF-B7DB-48E9-996F-4DDA720577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132" y="1890181"/>
            <a:ext cx="2832039" cy="3990158"/>
          </a:xfrm>
          <a:prstGeom prst="rect">
            <a:avLst/>
          </a:prstGeom>
        </p:spPr>
      </p:pic>
      <p:sp>
        <p:nvSpPr>
          <p:cNvPr id="7" name="TextBox 6">
            <a:extLst>
              <a:ext uri="{FF2B5EF4-FFF2-40B4-BE49-F238E27FC236}">
                <a16:creationId xmlns:a16="http://schemas.microsoft.com/office/drawing/2014/main" id="{A9FD1AE0-B1CA-4FCD-8196-A31EEC061866}"/>
              </a:ext>
            </a:extLst>
          </p:cNvPr>
          <p:cNvSpPr txBox="1"/>
          <p:nvPr/>
        </p:nvSpPr>
        <p:spPr>
          <a:xfrm>
            <a:off x="1105585" y="2961930"/>
            <a:ext cx="1524000" cy="1200329"/>
          </a:xfrm>
          <a:prstGeom prst="rect">
            <a:avLst/>
          </a:prstGeom>
          <a:noFill/>
        </p:spPr>
        <p:txBody>
          <a:bodyPr wrap="square" rtlCol="0">
            <a:spAutoFit/>
          </a:bodyPr>
          <a:lstStyle/>
          <a:p>
            <a:pPr algn="r"/>
            <a:r>
              <a:rPr lang="en-US" dirty="0"/>
              <a:t>A poster of the Democrat ticket.</a:t>
            </a:r>
          </a:p>
        </p:txBody>
      </p:sp>
      <p:sp>
        <p:nvSpPr>
          <p:cNvPr id="8" name="TextBox 7">
            <a:extLst>
              <a:ext uri="{FF2B5EF4-FFF2-40B4-BE49-F238E27FC236}">
                <a16:creationId xmlns:a16="http://schemas.microsoft.com/office/drawing/2014/main" id="{94D3B21B-6FC4-43D4-A2A2-7B9ECA7AE4E6}"/>
              </a:ext>
            </a:extLst>
          </p:cNvPr>
          <p:cNvSpPr txBox="1"/>
          <p:nvPr/>
        </p:nvSpPr>
        <p:spPr>
          <a:xfrm>
            <a:off x="9679952" y="2961930"/>
            <a:ext cx="1358961" cy="1200329"/>
          </a:xfrm>
          <a:prstGeom prst="rect">
            <a:avLst/>
          </a:prstGeom>
          <a:noFill/>
        </p:spPr>
        <p:txBody>
          <a:bodyPr wrap="square" rtlCol="0">
            <a:spAutoFit/>
          </a:bodyPr>
          <a:lstStyle/>
          <a:p>
            <a:r>
              <a:rPr lang="en-US" dirty="0"/>
              <a:t>A poster of the Republican ticket.</a:t>
            </a:r>
          </a:p>
        </p:txBody>
      </p:sp>
    </p:spTree>
    <p:extLst>
      <p:ext uri="{BB962C8B-B14F-4D97-AF65-F5344CB8AC3E}">
        <p14:creationId xmlns:p14="http://schemas.microsoft.com/office/powerpoint/2010/main" val="424688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DA07-93AA-4E82-B9A1-59132CAEB9B9}"/>
              </a:ext>
            </a:extLst>
          </p:cNvPr>
          <p:cNvSpPr>
            <a:spLocks noGrp="1"/>
          </p:cNvSpPr>
          <p:nvPr>
            <p:ph type="title"/>
          </p:nvPr>
        </p:nvSpPr>
        <p:spPr>
          <a:xfrm>
            <a:off x="838200" y="365125"/>
            <a:ext cx="10515600" cy="746223"/>
          </a:xfrm>
        </p:spPr>
        <p:txBody>
          <a:bodyPr>
            <a:normAutofit/>
          </a:bodyPr>
          <a:lstStyle/>
          <a:p>
            <a:pPr algn="ctr"/>
            <a:r>
              <a:rPr lang="en-US" sz="4000" dirty="0"/>
              <a:t>Election of 1864</a:t>
            </a:r>
          </a:p>
        </p:txBody>
      </p:sp>
      <p:sp>
        <p:nvSpPr>
          <p:cNvPr id="4" name="Content Placeholder 10">
            <a:extLst>
              <a:ext uri="{FF2B5EF4-FFF2-40B4-BE49-F238E27FC236}">
                <a16:creationId xmlns:a16="http://schemas.microsoft.com/office/drawing/2014/main" id="{9DA2E6A2-5E77-466F-BE6D-4AF5B9EBBFA9}"/>
              </a:ext>
            </a:extLst>
          </p:cNvPr>
          <p:cNvSpPr txBox="1">
            <a:spLocks/>
          </p:cNvSpPr>
          <p:nvPr/>
        </p:nvSpPr>
        <p:spPr>
          <a:xfrm>
            <a:off x="8051072" y="2261074"/>
            <a:ext cx="3209263" cy="2831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Activity</a:t>
            </a:r>
          </a:p>
          <a:p>
            <a:pPr marL="0" indent="0">
              <a:buFont typeface="Arial" panose="020B0604020202020204" pitchFamily="34" charset="0"/>
              <a:buNone/>
            </a:pPr>
            <a:r>
              <a:rPr lang="en-US" sz="2200" dirty="0">
                <a:solidFill>
                  <a:srgbClr val="225790"/>
                </a:solidFill>
                <a:latin typeface="+mj-lt"/>
              </a:rPr>
              <a:t>As a class read the party platforms. Take notes on the major resolutions for each party, this will help prepare you for the debate.</a:t>
            </a:r>
          </a:p>
        </p:txBody>
      </p:sp>
      <p:pic>
        <p:nvPicPr>
          <p:cNvPr id="5" name="Content Placeholder 4">
            <a:extLst>
              <a:ext uri="{FF2B5EF4-FFF2-40B4-BE49-F238E27FC236}">
                <a16:creationId xmlns:a16="http://schemas.microsoft.com/office/drawing/2014/main" id="{F445721F-90A6-4358-9A94-904860BCE69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807992">
            <a:off x="2259254" y="1106621"/>
            <a:ext cx="3709175" cy="4763259"/>
          </a:xfrm>
          <a:prstGeom prst="rect">
            <a:avLst/>
          </a:prstGeom>
          <a:noFill/>
          <a:ln>
            <a:noFill/>
          </a:ln>
        </p:spPr>
      </p:pic>
      <p:pic>
        <p:nvPicPr>
          <p:cNvPr id="6" name="Picture 5">
            <a:extLst>
              <a:ext uri="{FF2B5EF4-FFF2-40B4-BE49-F238E27FC236}">
                <a16:creationId xmlns:a16="http://schemas.microsoft.com/office/drawing/2014/main" id="{104BE998-3328-4D3E-88EF-C47D40E97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161189" y="2049485"/>
            <a:ext cx="848532" cy="667512"/>
          </a:xfrm>
          <a:prstGeom prst="rect">
            <a:avLst/>
          </a:prstGeom>
        </p:spPr>
      </p:pic>
    </p:spTree>
    <p:extLst>
      <p:ext uri="{BB962C8B-B14F-4D97-AF65-F5344CB8AC3E}">
        <p14:creationId xmlns:p14="http://schemas.microsoft.com/office/powerpoint/2010/main" val="342027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CC4-2DE7-4868-8EEA-EF2D42AA4131}"/>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5">
            <a:extLst>
              <a:ext uri="{FF2B5EF4-FFF2-40B4-BE49-F238E27FC236}">
                <a16:creationId xmlns:a16="http://schemas.microsoft.com/office/drawing/2014/main" id="{7F204696-34DA-4DA0-9960-ED113B5C287A}"/>
              </a:ext>
            </a:extLst>
          </p:cNvPr>
          <p:cNvSpPr>
            <a:spLocks noGrp="1"/>
          </p:cNvSpPr>
          <p:nvPr>
            <p:ph idx="1"/>
          </p:nvPr>
        </p:nvSpPr>
        <p:spPr>
          <a:xfrm>
            <a:off x="838200" y="1361391"/>
            <a:ext cx="10515600" cy="3781425"/>
          </a:xfrm>
        </p:spPr>
        <p:txBody>
          <a:bodyPr/>
          <a:lstStyle/>
          <a:p>
            <a:pPr marL="0" indent="0">
              <a:buNone/>
            </a:pPr>
            <a:r>
              <a:rPr lang="en-US" sz="2600" dirty="0"/>
              <a:t>Should the war go on?</a:t>
            </a:r>
            <a:endParaRPr lang="en-US" sz="2200" dirty="0"/>
          </a:p>
          <a:p>
            <a:pPr marL="0" indent="0">
              <a:buNone/>
            </a:pPr>
            <a:endParaRPr lang="en-US" sz="2200" dirty="0"/>
          </a:p>
          <a:p>
            <a:pPr marL="457200" indent="-457200">
              <a:buFont typeface="+mj-lt"/>
              <a:buAutoNum type="arabicPeriod"/>
            </a:pPr>
            <a:r>
              <a:rPr lang="en-US" sz="2200" b="0" dirty="0">
                <a:solidFill>
                  <a:srgbClr val="225790"/>
                </a:solidFill>
                <a:latin typeface="+mj-lt"/>
              </a:rPr>
              <a:t>You will now break into two groups. </a:t>
            </a:r>
            <a:br>
              <a:rPr lang="en-US" sz="2200" b="0" dirty="0">
                <a:solidFill>
                  <a:srgbClr val="225790"/>
                </a:solidFill>
                <a:latin typeface="+mj-lt"/>
              </a:rPr>
            </a:br>
            <a:r>
              <a:rPr lang="en-US" sz="2200" b="0" dirty="0">
                <a:solidFill>
                  <a:srgbClr val="225790"/>
                </a:solidFill>
                <a:latin typeface="+mj-lt"/>
              </a:rPr>
              <a:t>	Lincoln</a:t>
            </a:r>
            <a:br>
              <a:rPr lang="en-US" sz="2200" b="0" dirty="0">
                <a:solidFill>
                  <a:srgbClr val="225790"/>
                </a:solidFill>
                <a:latin typeface="+mj-lt"/>
              </a:rPr>
            </a:br>
            <a:r>
              <a:rPr lang="en-US" sz="2200" b="0" dirty="0">
                <a:solidFill>
                  <a:srgbClr val="225790"/>
                </a:solidFill>
                <a:latin typeface="+mj-lt"/>
              </a:rPr>
              <a:t>	McClellan</a:t>
            </a:r>
          </a:p>
          <a:p>
            <a:pPr marL="457200" indent="-457200">
              <a:buFont typeface="+mj-lt"/>
              <a:buAutoNum type="arabicPeriod"/>
            </a:pPr>
            <a:r>
              <a:rPr lang="en-US" sz="2200" b="0" dirty="0">
                <a:solidFill>
                  <a:srgbClr val="225790"/>
                </a:solidFill>
                <a:latin typeface="+mj-lt"/>
              </a:rPr>
              <a:t>As a group, discuss and formulate answers to your group’s respective questions on the “What Do You Think” worksheet.</a:t>
            </a:r>
            <a:endParaRPr lang="en-US" b="0" dirty="0"/>
          </a:p>
        </p:txBody>
      </p:sp>
    </p:spTree>
    <p:extLst>
      <p:ext uri="{BB962C8B-B14F-4D97-AF65-F5344CB8AC3E}">
        <p14:creationId xmlns:p14="http://schemas.microsoft.com/office/powerpoint/2010/main" val="200504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F02C-0202-4595-AB27-D086C12709B7}"/>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3">
            <a:extLst>
              <a:ext uri="{FF2B5EF4-FFF2-40B4-BE49-F238E27FC236}">
                <a16:creationId xmlns:a16="http://schemas.microsoft.com/office/drawing/2014/main" id="{31D502BB-EDE6-4FA2-9E21-660F4E1736B8}"/>
              </a:ext>
            </a:extLst>
          </p:cNvPr>
          <p:cNvSpPr txBox="1">
            <a:spLocks/>
          </p:cNvSpPr>
          <p:nvPr/>
        </p:nvSpPr>
        <p:spPr>
          <a:xfrm>
            <a:off x="2674035" y="1886712"/>
            <a:ext cx="7391400" cy="1911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Activity</a:t>
            </a:r>
            <a:br>
              <a:rPr lang="en-US" sz="4000" b="0" dirty="0"/>
            </a:br>
            <a:r>
              <a:rPr lang="en-US" b="0" dirty="0">
                <a:solidFill>
                  <a:srgbClr val="225790"/>
                </a:solidFill>
                <a:latin typeface="+mj-lt"/>
              </a:rPr>
              <a:t>Debate between the Lincolns and </a:t>
            </a:r>
            <a:r>
              <a:rPr lang="en-US" b="0" dirty="0" err="1">
                <a:solidFill>
                  <a:srgbClr val="225790"/>
                </a:solidFill>
                <a:latin typeface="+mj-lt"/>
              </a:rPr>
              <a:t>McClellans</a:t>
            </a:r>
            <a:r>
              <a:rPr lang="en-US" b="0" dirty="0">
                <a:solidFill>
                  <a:srgbClr val="225790"/>
                </a:solidFill>
                <a:latin typeface="+mj-lt"/>
              </a:rPr>
              <a:t>. Use your notes from the questions to formulate your responses. </a:t>
            </a:r>
          </a:p>
        </p:txBody>
      </p:sp>
      <p:pic>
        <p:nvPicPr>
          <p:cNvPr id="5" name="Picture 4">
            <a:extLst>
              <a:ext uri="{FF2B5EF4-FFF2-40B4-BE49-F238E27FC236}">
                <a16:creationId xmlns:a16="http://schemas.microsoft.com/office/drawing/2014/main" id="{1007A93F-6B7A-4BC4-A6FB-0E7A8C439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814843" y="1678744"/>
            <a:ext cx="848532" cy="667512"/>
          </a:xfrm>
          <a:prstGeom prst="rect">
            <a:avLst/>
          </a:prstGeom>
        </p:spPr>
      </p:pic>
    </p:spTree>
    <p:extLst>
      <p:ext uri="{BB962C8B-B14F-4D97-AF65-F5344CB8AC3E}">
        <p14:creationId xmlns:p14="http://schemas.microsoft.com/office/powerpoint/2010/main" val="119127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6405-3CDF-4914-A625-0353D4D215AF}"/>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Text Placeholder 6">
            <a:extLst>
              <a:ext uri="{FF2B5EF4-FFF2-40B4-BE49-F238E27FC236}">
                <a16:creationId xmlns:a16="http://schemas.microsoft.com/office/drawing/2014/main" id="{A817BFCB-39E4-4810-A65C-86AC984B2BBB}"/>
              </a:ext>
            </a:extLst>
          </p:cNvPr>
          <p:cNvSpPr txBox="1">
            <a:spLocks/>
          </p:cNvSpPr>
          <p:nvPr/>
        </p:nvSpPr>
        <p:spPr>
          <a:xfrm>
            <a:off x="1551440" y="1250830"/>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25790"/>
                </a:solidFill>
                <a:latin typeface="+mj-lt"/>
              </a:rPr>
              <a:t>Raise your hand if you are </a:t>
            </a:r>
            <a:br>
              <a:rPr lang="en-US" sz="2200" b="0" dirty="0">
                <a:solidFill>
                  <a:srgbClr val="225790"/>
                </a:solidFill>
                <a:latin typeface="+mj-lt"/>
              </a:rPr>
            </a:br>
            <a:r>
              <a:rPr lang="en-US" sz="2200" b="0" dirty="0">
                <a:solidFill>
                  <a:srgbClr val="225790"/>
                </a:solidFill>
                <a:latin typeface="+mj-lt"/>
              </a:rPr>
              <a:t>voting for </a:t>
            </a:r>
            <a:r>
              <a:rPr lang="en-US" sz="2200" dirty="0">
                <a:solidFill>
                  <a:srgbClr val="225790"/>
                </a:solidFill>
                <a:latin typeface="+mj-lt"/>
              </a:rPr>
              <a:t>Lincoln</a:t>
            </a:r>
            <a:r>
              <a:rPr lang="en-US" sz="2200" b="0" dirty="0">
                <a:solidFill>
                  <a:srgbClr val="225790"/>
                </a:solidFill>
                <a:latin typeface="+mj-lt"/>
              </a:rPr>
              <a:t>.</a:t>
            </a:r>
          </a:p>
        </p:txBody>
      </p:sp>
      <p:sp>
        <p:nvSpPr>
          <p:cNvPr id="5" name="Text Placeholder 8">
            <a:extLst>
              <a:ext uri="{FF2B5EF4-FFF2-40B4-BE49-F238E27FC236}">
                <a16:creationId xmlns:a16="http://schemas.microsoft.com/office/drawing/2014/main" id="{7A7243E5-9FEF-4178-9E30-02A89726B6E2}"/>
              </a:ext>
            </a:extLst>
          </p:cNvPr>
          <p:cNvSpPr txBox="1">
            <a:spLocks/>
          </p:cNvSpPr>
          <p:nvPr/>
        </p:nvSpPr>
        <p:spPr>
          <a:xfrm>
            <a:off x="6762751" y="1250830"/>
            <a:ext cx="4041775"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225790"/>
                </a:solidFill>
                <a:latin typeface="+mj-lt"/>
              </a:rPr>
              <a:t>Raise your hand if you are</a:t>
            </a:r>
            <a:br>
              <a:rPr lang="en-US" sz="2200" dirty="0">
                <a:solidFill>
                  <a:srgbClr val="225790"/>
                </a:solidFill>
                <a:latin typeface="+mj-lt"/>
              </a:rPr>
            </a:br>
            <a:r>
              <a:rPr lang="en-US" sz="2200" dirty="0">
                <a:solidFill>
                  <a:srgbClr val="225790"/>
                </a:solidFill>
                <a:latin typeface="+mj-lt"/>
              </a:rPr>
              <a:t> voting for </a:t>
            </a:r>
            <a:r>
              <a:rPr lang="en-US" sz="2200" b="1" dirty="0">
                <a:solidFill>
                  <a:srgbClr val="225790"/>
                </a:solidFill>
                <a:latin typeface="+mj-lt"/>
              </a:rPr>
              <a:t>McClellan.</a:t>
            </a:r>
          </a:p>
        </p:txBody>
      </p:sp>
      <p:pic>
        <p:nvPicPr>
          <p:cNvPr id="6" name="Content Placeholder 10">
            <a:extLst>
              <a:ext uri="{FF2B5EF4-FFF2-40B4-BE49-F238E27FC236}">
                <a16:creationId xmlns:a16="http://schemas.microsoft.com/office/drawing/2014/main" id="{D26F1E90-5190-4232-A47B-91FA8BE111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4680" y="2079759"/>
            <a:ext cx="2613708" cy="3675063"/>
          </a:xfrm>
          <a:prstGeom prst="rect">
            <a:avLst/>
          </a:prstGeom>
        </p:spPr>
      </p:pic>
      <p:pic>
        <p:nvPicPr>
          <p:cNvPr id="7" name="Content Placeholder 11">
            <a:extLst>
              <a:ext uri="{FF2B5EF4-FFF2-40B4-BE49-F238E27FC236}">
                <a16:creationId xmlns:a16="http://schemas.microsoft.com/office/drawing/2014/main" id="{9A521B49-800D-4BD4-950F-D5ADA8450C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614" y="2079758"/>
            <a:ext cx="2940050" cy="3675063"/>
          </a:xfrm>
          <a:prstGeom prst="rect">
            <a:avLst/>
          </a:prstGeom>
        </p:spPr>
      </p:pic>
    </p:spTree>
    <p:extLst>
      <p:ext uri="{BB962C8B-B14F-4D97-AF65-F5344CB8AC3E}">
        <p14:creationId xmlns:p14="http://schemas.microsoft.com/office/powerpoint/2010/main" val="44298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9B88-26A0-41B5-8F30-01B87541F835}"/>
              </a:ext>
            </a:extLst>
          </p:cNvPr>
          <p:cNvSpPr>
            <a:spLocks noGrp="1"/>
          </p:cNvSpPr>
          <p:nvPr>
            <p:ph type="title"/>
          </p:nvPr>
        </p:nvSpPr>
        <p:spPr>
          <a:xfrm>
            <a:off x="838200" y="374116"/>
            <a:ext cx="10515600" cy="689952"/>
          </a:xfrm>
        </p:spPr>
        <p:txBody>
          <a:bodyPr>
            <a:normAutofit/>
          </a:bodyPr>
          <a:lstStyle/>
          <a:p>
            <a:pPr algn="ctr"/>
            <a:r>
              <a:rPr lang="en-US" sz="4000" dirty="0"/>
              <a:t>Election of 1864</a:t>
            </a:r>
          </a:p>
        </p:txBody>
      </p:sp>
      <p:pic>
        <p:nvPicPr>
          <p:cNvPr id="4" name="Content Placeholder 3">
            <a:extLst>
              <a:ext uri="{FF2B5EF4-FFF2-40B4-BE49-F238E27FC236}">
                <a16:creationId xmlns:a16="http://schemas.microsoft.com/office/drawing/2014/main" id="{3CBA43FF-0095-47AE-B919-6F065DE6C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577" y="1189297"/>
            <a:ext cx="6338846" cy="3556076"/>
          </a:xfrm>
          <a:prstGeom prst="rect">
            <a:avLst/>
          </a:prstGeom>
        </p:spPr>
      </p:pic>
      <p:sp>
        <p:nvSpPr>
          <p:cNvPr id="5" name="TextBox 4">
            <a:extLst>
              <a:ext uri="{FF2B5EF4-FFF2-40B4-BE49-F238E27FC236}">
                <a16:creationId xmlns:a16="http://schemas.microsoft.com/office/drawing/2014/main" id="{30022DBD-75C0-4FCB-8E33-AF07ADEFB25F}"/>
              </a:ext>
            </a:extLst>
          </p:cNvPr>
          <p:cNvSpPr txBox="1"/>
          <p:nvPr/>
        </p:nvSpPr>
        <p:spPr>
          <a:xfrm>
            <a:off x="2926577" y="4870602"/>
            <a:ext cx="6338846" cy="923330"/>
          </a:xfrm>
          <a:prstGeom prst="rect">
            <a:avLst/>
          </a:prstGeom>
          <a:noFill/>
        </p:spPr>
        <p:txBody>
          <a:bodyPr wrap="square" rtlCol="0">
            <a:spAutoFit/>
          </a:bodyPr>
          <a:lstStyle/>
          <a:p>
            <a:r>
              <a:rPr lang="en-US" dirty="0"/>
              <a:t>Watch the Election of 1864 In4 </a:t>
            </a:r>
            <a:r>
              <a:rPr lang="en-US" dirty="0">
                <a:hlinkClick r:id="rId3"/>
              </a:rPr>
              <a:t>https://</a:t>
            </a:r>
            <a:r>
              <a:rPr lang="en-US" dirty="0" err="1">
                <a:hlinkClick r:id="rId3"/>
              </a:rPr>
              <a:t>www.civilwar.org</a:t>
            </a:r>
            <a:r>
              <a:rPr lang="en-US" dirty="0">
                <a:hlinkClick r:id="rId3"/>
              </a:rPr>
              <a:t>/learn/videos/election-1864 </a:t>
            </a:r>
            <a:endParaRPr lang="en-US" dirty="0"/>
          </a:p>
          <a:p>
            <a:endParaRPr lang="en-US" dirty="0"/>
          </a:p>
        </p:txBody>
      </p:sp>
    </p:spTree>
    <p:extLst>
      <p:ext uri="{BB962C8B-B14F-4D97-AF65-F5344CB8AC3E}">
        <p14:creationId xmlns:p14="http://schemas.microsoft.com/office/powerpoint/2010/main" val="356808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5E33-799F-49F1-AAB4-CD34820349D6}"/>
              </a:ext>
            </a:extLst>
          </p:cNvPr>
          <p:cNvSpPr>
            <a:spLocks noGrp="1"/>
          </p:cNvSpPr>
          <p:nvPr>
            <p:ph type="title"/>
          </p:nvPr>
        </p:nvSpPr>
        <p:spPr>
          <a:xfrm>
            <a:off x="838200" y="266651"/>
            <a:ext cx="10515600" cy="885705"/>
          </a:xfrm>
        </p:spPr>
        <p:txBody>
          <a:bodyPr>
            <a:normAutofit/>
          </a:bodyPr>
          <a:lstStyle/>
          <a:p>
            <a:pPr algn="ctr"/>
            <a:r>
              <a:rPr lang="en-US" sz="4000" dirty="0"/>
              <a:t>Lincoln Wins the Election</a:t>
            </a:r>
          </a:p>
        </p:txBody>
      </p:sp>
      <p:sp>
        <p:nvSpPr>
          <p:cNvPr id="4" name="Content Placeholder 3">
            <a:extLst>
              <a:ext uri="{FF2B5EF4-FFF2-40B4-BE49-F238E27FC236}">
                <a16:creationId xmlns:a16="http://schemas.microsoft.com/office/drawing/2014/main" id="{25874060-548D-455E-81A6-E87BCB9B6ECD}"/>
              </a:ext>
            </a:extLst>
          </p:cNvPr>
          <p:cNvSpPr txBox="1">
            <a:spLocks noGrp="1"/>
          </p:cNvSpPr>
          <p:nvPr>
            <p:ph idx="1"/>
          </p:nvPr>
        </p:nvSpPr>
        <p:spPr>
          <a:xfrm>
            <a:off x="6414870" y="2611358"/>
            <a:ext cx="4938931" cy="2554545"/>
          </a:xfrm>
          <a:prstGeom prst="rect">
            <a:avLst/>
          </a:prstGeom>
          <a:noFill/>
        </p:spPr>
        <p:txBody>
          <a:bodyPr wrap="square" rtlCol="0">
            <a:spAutoFit/>
          </a:bodyPr>
          <a:lstStyle/>
          <a:p>
            <a:pPr marL="0" indent="0">
              <a:buNone/>
            </a:pPr>
            <a:r>
              <a:rPr lang="en-US" sz="2800" b="0" dirty="0"/>
              <a:t>America chose, through the election of Abraham Lincoln, to continue fighting the war.</a:t>
            </a:r>
            <a:endParaRPr lang="en-US" sz="2400" b="0" dirty="0">
              <a:latin typeface="Georgia" pitchFamily="18" charset="0"/>
            </a:endParaRPr>
          </a:p>
          <a:p>
            <a:endParaRPr lang="en-US" sz="2200" dirty="0">
              <a:latin typeface="Georgia" pitchFamily="18" charset="0"/>
            </a:endParaRPr>
          </a:p>
          <a:p>
            <a:pPr algn="ctr"/>
            <a:endParaRPr lang="en-US" sz="2200" b="1" dirty="0">
              <a:solidFill>
                <a:srgbClr val="225790"/>
              </a:solidFill>
              <a:latin typeface="Georgia" pitchFamily="18" charset="0"/>
            </a:endParaRPr>
          </a:p>
          <a:p>
            <a:pPr algn="ctr"/>
            <a:endParaRPr lang="en-US" sz="2200" b="1" dirty="0">
              <a:solidFill>
                <a:srgbClr val="225790"/>
              </a:solidFill>
              <a:latin typeface="Georgia" pitchFamily="18" charset="0"/>
            </a:endParaRPr>
          </a:p>
        </p:txBody>
      </p:sp>
      <p:pic>
        <p:nvPicPr>
          <p:cNvPr id="5" name="Content Placeholder 3">
            <a:extLst>
              <a:ext uri="{FF2B5EF4-FFF2-40B4-BE49-F238E27FC236}">
                <a16:creationId xmlns:a16="http://schemas.microsoft.com/office/drawing/2014/main" id="{103C179D-98B9-4630-9DF1-FD28E1C32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112" y="1376253"/>
            <a:ext cx="4381020" cy="3459162"/>
          </a:xfrm>
          <a:prstGeom prst="rect">
            <a:avLst/>
          </a:prstGeom>
        </p:spPr>
      </p:pic>
      <p:sp>
        <p:nvSpPr>
          <p:cNvPr id="6" name="TextBox 5">
            <a:extLst>
              <a:ext uri="{FF2B5EF4-FFF2-40B4-BE49-F238E27FC236}">
                <a16:creationId xmlns:a16="http://schemas.microsoft.com/office/drawing/2014/main" id="{7B0B0219-BF56-4C49-A82D-5A75F2DE6E62}"/>
              </a:ext>
            </a:extLst>
          </p:cNvPr>
          <p:cNvSpPr txBox="1"/>
          <p:nvPr/>
        </p:nvSpPr>
        <p:spPr>
          <a:xfrm>
            <a:off x="1396112" y="5059313"/>
            <a:ext cx="4461933" cy="646331"/>
          </a:xfrm>
          <a:prstGeom prst="rect">
            <a:avLst/>
          </a:prstGeom>
          <a:noFill/>
        </p:spPr>
        <p:txBody>
          <a:bodyPr wrap="square" rtlCol="0">
            <a:spAutoFit/>
          </a:bodyPr>
          <a:lstStyle/>
          <a:p>
            <a:r>
              <a:rPr lang="en-US" dirty="0">
                <a:latin typeface="Georgia" pitchFamily="18" charset="0"/>
              </a:rPr>
              <a:t>Lincoln gives his Second Inaugural Address </a:t>
            </a:r>
            <a:r>
              <a:rPr lang="en-US" b="1" dirty="0">
                <a:solidFill>
                  <a:srgbClr val="225790"/>
                </a:solidFill>
                <a:latin typeface="Georgia" pitchFamily="18" charset="0"/>
              </a:rPr>
              <a:t>March 4, 1865</a:t>
            </a:r>
          </a:p>
        </p:txBody>
      </p:sp>
    </p:spTree>
    <p:extLst>
      <p:ext uri="{BB962C8B-B14F-4D97-AF65-F5344CB8AC3E}">
        <p14:creationId xmlns:p14="http://schemas.microsoft.com/office/powerpoint/2010/main" val="95104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4EDD-C358-46AD-8DD1-7846A9CDB156}"/>
              </a:ext>
            </a:extLst>
          </p:cNvPr>
          <p:cNvSpPr>
            <a:spLocks noGrp="1"/>
          </p:cNvSpPr>
          <p:nvPr>
            <p:ph type="title"/>
          </p:nvPr>
        </p:nvSpPr>
        <p:spPr>
          <a:xfrm>
            <a:off x="838200" y="165160"/>
            <a:ext cx="10515600" cy="885705"/>
          </a:xfrm>
        </p:spPr>
        <p:txBody>
          <a:bodyPr>
            <a:normAutofit/>
          </a:bodyPr>
          <a:lstStyle/>
          <a:p>
            <a:pPr algn="ctr"/>
            <a:r>
              <a:rPr lang="en-US" sz="4000" dirty="0"/>
              <a:t>Confederate Surrender</a:t>
            </a:r>
          </a:p>
        </p:txBody>
      </p:sp>
      <p:sp>
        <p:nvSpPr>
          <p:cNvPr id="4" name="Content Placeholder 6">
            <a:extLst>
              <a:ext uri="{FF2B5EF4-FFF2-40B4-BE49-F238E27FC236}">
                <a16:creationId xmlns:a16="http://schemas.microsoft.com/office/drawing/2014/main" id="{4BE9C1AC-FF27-465A-9642-D447C3857CFD}"/>
              </a:ext>
            </a:extLst>
          </p:cNvPr>
          <p:cNvSpPr>
            <a:spLocks noGrp="1"/>
          </p:cNvSpPr>
          <p:nvPr>
            <p:ph idx="1"/>
          </p:nvPr>
        </p:nvSpPr>
        <p:spPr>
          <a:xfrm>
            <a:off x="5655212" y="1250830"/>
            <a:ext cx="5698588" cy="4671668"/>
          </a:xfrm>
        </p:spPr>
        <p:txBody>
          <a:bodyPr>
            <a:normAutofit lnSpcReduction="10000"/>
          </a:bodyPr>
          <a:lstStyle/>
          <a:p>
            <a:pPr marL="0" indent="0">
              <a:buNone/>
            </a:pPr>
            <a:r>
              <a:rPr lang="en-US" sz="1900" b="0" dirty="0"/>
              <a:t>April 2, 1865</a:t>
            </a:r>
          </a:p>
          <a:p>
            <a:pPr marL="0" indent="0">
              <a:buNone/>
            </a:pPr>
            <a:r>
              <a:rPr lang="en-US" sz="1900" b="0" dirty="0"/>
              <a:t>Union breaks through the defenses of Petersburg </a:t>
            </a:r>
          </a:p>
          <a:p>
            <a:pPr marL="0" indent="0">
              <a:buNone/>
            </a:pPr>
            <a:endParaRPr lang="en-US" sz="1900" b="0" dirty="0"/>
          </a:p>
          <a:p>
            <a:pPr marL="0" indent="0">
              <a:buNone/>
            </a:pPr>
            <a:r>
              <a:rPr lang="en-US" sz="1900" b="0" dirty="0"/>
              <a:t>April 3, 1865</a:t>
            </a:r>
          </a:p>
          <a:p>
            <a:pPr marL="0" indent="0">
              <a:buNone/>
            </a:pPr>
            <a:r>
              <a:rPr lang="en-US" sz="1900" b="0" dirty="0"/>
              <a:t>Union troops take over Richmond, the Confederate Capital</a:t>
            </a:r>
          </a:p>
          <a:p>
            <a:pPr marL="0" indent="0">
              <a:buNone/>
            </a:pPr>
            <a:endParaRPr lang="en-US" sz="1900" b="0" dirty="0"/>
          </a:p>
          <a:p>
            <a:pPr marL="0" indent="0">
              <a:buNone/>
            </a:pPr>
            <a:r>
              <a:rPr lang="en-US" sz="1900" b="0" dirty="0"/>
              <a:t>April 9, 1865 </a:t>
            </a:r>
          </a:p>
          <a:p>
            <a:pPr marL="0" indent="0">
              <a:buNone/>
            </a:pPr>
            <a:r>
              <a:rPr lang="en-US" sz="1900" b="0" dirty="0"/>
              <a:t>Confederate General, Robert E. Lee surrenders at Appomattox, Virginia.</a:t>
            </a:r>
          </a:p>
          <a:p>
            <a:pPr marL="0" indent="0">
              <a:buNone/>
            </a:pPr>
            <a:endParaRPr lang="en-US" sz="1900" b="0" dirty="0"/>
          </a:p>
          <a:p>
            <a:pPr marL="0" indent="0">
              <a:buNone/>
            </a:pPr>
            <a:r>
              <a:rPr lang="en-US" sz="1900" b="0" dirty="0"/>
              <a:t>Later in April, on the western front, Confederate General,  Joseph Johnston will surrender to General William T. Sherman.</a:t>
            </a:r>
          </a:p>
          <a:p>
            <a:pPr marL="0" indent="0">
              <a:buNone/>
            </a:pPr>
            <a:endParaRPr lang="en-US" sz="2000" dirty="0"/>
          </a:p>
        </p:txBody>
      </p:sp>
      <p:pic>
        <p:nvPicPr>
          <p:cNvPr id="5" name="Content Placeholder 7">
            <a:extLst>
              <a:ext uri="{FF2B5EF4-FFF2-40B4-BE49-F238E27FC236}">
                <a16:creationId xmlns:a16="http://schemas.microsoft.com/office/drawing/2014/main" id="{CDE3F252-72E5-4443-A7A8-F12799F665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018" y="805270"/>
            <a:ext cx="2814662" cy="2351644"/>
          </a:xfrm>
          <a:prstGeom prst="rect">
            <a:avLst/>
          </a:prstGeom>
        </p:spPr>
      </p:pic>
      <p:pic>
        <p:nvPicPr>
          <p:cNvPr id="6" name="Content Placeholder 5">
            <a:extLst>
              <a:ext uri="{FF2B5EF4-FFF2-40B4-BE49-F238E27FC236}">
                <a16:creationId xmlns:a16="http://schemas.microsoft.com/office/drawing/2014/main" id="{39AC2C6E-0A87-4538-8AE6-5121B78B9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58" r="30306"/>
          <a:stretch/>
        </p:blipFill>
        <p:spPr bwMode="auto">
          <a:xfrm>
            <a:off x="2581983" y="3272992"/>
            <a:ext cx="2814662" cy="251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77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BCC6-B5F4-412C-9A0A-8E33635C81AE}"/>
              </a:ext>
            </a:extLst>
          </p:cNvPr>
          <p:cNvSpPr>
            <a:spLocks noGrp="1"/>
          </p:cNvSpPr>
          <p:nvPr>
            <p:ph type="title"/>
          </p:nvPr>
        </p:nvSpPr>
        <p:spPr>
          <a:xfrm>
            <a:off x="838200" y="266652"/>
            <a:ext cx="10515600" cy="774358"/>
          </a:xfrm>
        </p:spPr>
        <p:txBody>
          <a:bodyPr>
            <a:normAutofit/>
          </a:bodyPr>
          <a:lstStyle/>
          <a:p>
            <a:pPr algn="ctr"/>
            <a:r>
              <a:rPr lang="en-US" sz="4000" dirty="0"/>
              <a:t>Confederate Surrender</a:t>
            </a:r>
          </a:p>
        </p:txBody>
      </p:sp>
      <p:sp>
        <p:nvSpPr>
          <p:cNvPr id="4" name="Content Placeholder 7">
            <a:extLst>
              <a:ext uri="{FF2B5EF4-FFF2-40B4-BE49-F238E27FC236}">
                <a16:creationId xmlns:a16="http://schemas.microsoft.com/office/drawing/2014/main" id="{4F942DC7-778D-4F0F-A0FD-57B29C086E39}"/>
              </a:ext>
            </a:extLst>
          </p:cNvPr>
          <p:cNvSpPr txBox="1">
            <a:spLocks/>
          </p:cNvSpPr>
          <p:nvPr/>
        </p:nvSpPr>
        <p:spPr>
          <a:xfrm>
            <a:off x="7807714" y="1726809"/>
            <a:ext cx="3209263"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p>
          <a:p>
            <a:pPr marL="0" indent="0">
              <a:buFont typeface="Arial" panose="020B0604020202020204" pitchFamily="34" charset="0"/>
              <a:buNone/>
            </a:pPr>
            <a:r>
              <a:rPr lang="en-US" sz="2200" dirty="0">
                <a:solidFill>
                  <a:schemeClr val="accent1">
                    <a:lumMod val="75000"/>
                  </a:schemeClr>
                </a:solidFill>
                <a:latin typeface="Georgia" pitchFamily="18" charset="0"/>
              </a:rPr>
              <a:t>Let’s read a portion of General Chamberlain’s account as a class and answer the discussion questions</a:t>
            </a:r>
          </a:p>
        </p:txBody>
      </p:sp>
      <p:pic>
        <p:nvPicPr>
          <p:cNvPr id="5" name="Content Placeholder 5">
            <a:extLst>
              <a:ext uri="{FF2B5EF4-FFF2-40B4-BE49-F238E27FC236}">
                <a16:creationId xmlns:a16="http://schemas.microsoft.com/office/drawing/2014/main" id="{585C6278-1197-4BED-A6B3-C5DDD2829CC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406455" y="1041010"/>
            <a:ext cx="3833004" cy="4232275"/>
          </a:xfrm>
        </p:spPr>
      </p:pic>
      <p:pic>
        <p:nvPicPr>
          <p:cNvPr id="6" name="Picture 5">
            <a:extLst>
              <a:ext uri="{FF2B5EF4-FFF2-40B4-BE49-F238E27FC236}">
                <a16:creationId xmlns:a16="http://schemas.microsoft.com/office/drawing/2014/main" id="{D2DD0841-361B-410F-A152-F4C036A19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59182" y="1549789"/>
            <a:ext cx="848532" cy="667512"/>
          </a:xfrm>
          <a:prstGeom prst="rect">
            <a:avLst/>
          </a:prstGeom>
        </p:spPr>
      </p:pic>
    </p:spTree>
    <p:extLst>
      <p:ext uri="{BB962C8B-B14F-4D97-AF65-F5344CB8AC3E}">
        <p14:creationId xmlns:p14="http://schemas.microsoft.com/office/powerpoint/2010/main" val="17950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End of 1863</a:t>
            </a:r>
          </a:p>
        </p:txBody>
      </p:sp>
      <p:sp>
        <p:nvSpPr>
          <p:cNvPr id="3" name="Content Placeholder 3">
            <a:extLst>
              <a:ext uri="{FF2B5EF4-FFF2-40B4-BE49-F238E27FC236}">
                <a16:creationId xmlns:a16="http://schemas.microsoft.com/office/drawing/2014/main" id="{4F4705EF-A4E6-4E4C-9ADB-7CD3184EE975}"/>
              </a:ext>
            </a:extLst>
          </p:cNvPr>
          <p:cNvSpPr txBox="1">
            <a:spLocks/>
          </p:cNvSpPr>
          <p:nvPr/>
        </p:nvSpPr>
        <p:spPr>
          <a:xfrm>
            <a:off x="953610" y="1083361"/>
            <a:ext cx="1028478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With success at Gettysburg and Vicksburg the war is going in favor of the Union forces but three years of war has taken its toll on the nation. The upcoming presidential election could determine, more than any battle, the fate of the nation.</a:t>
            </a:r>
          </a:p>
          <a:p>
            <a:endParaRPr lang="en-US" dirty="0"/>
          </a:p>
        </p:txBody>
      </p:sp>
      <p:pic>
        <p:nvPicPr>
          <p:cNvPr id="4" name="Content Placeholder 6">
            <a:extLst>
              <a:ext uri="{FF2B5EF4-FFF2-40B4-BE49-F238E27FC236}">
                <a16:creationId xmlns:a16="http://schemas.microsoft.com/office/drawing/2014/main" id="{A08D1A32-BAE8-4B00-B537-C1F1FEFAEB7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12765" y="2031395"/>
            <a:ext cx="1992435" cy="2485563"/>
          </a:xfrm>
        </p:spPr>
      </p:pic>
      <p:pic>
        <p:nvPicPr>
          <p:cNvPr id="5" name="Picture 4">
            <a:extLst>
              <a:ext uri="{FF2B5EF4-FFF2-40B4-BE49-F238E27FC236}">
                <a16:creationId xmlns:a16="http://schemas.microsoft.com/office/drawing/2014/main" id="{4AAA0B78-3538-48BF-AF6A-04FEA13F0544}"/>
              </a:ext>
            </a:extLst>
          </p:cNvPr>
          <p:cNvPicPr>
            <a:picLocks noChangeAspect="1"/>
          </p:cNvPicPr>
          <p:nvPr/>
        </p:nvPicPr>
        <p:blipFill rotWithShape="1">
          <a:blip r:embed="rId3">
            <a:extLst>
              <a:ext uri="{28A0092B-C50C-407E-A947-70E740481C1C}">
                <a14:useLocalDpi xmlns:a14="http://schemas.microsoft.com/office/drawing/2010/main" val="0"/>
              </a:ext>
            </a:extLst>
          </a:blip>
          <a:srcRect l="36166" t="13335" r="25097" b="33333"/>
          <a:stretch/>
        </p:blipFill>
        <p:spPr>
          <a:xfrm>
            <a:off x="5069499" y="2031860"/>
            <a:ext cx="2197008" cy="2510868"/>
          </a:xfrm>
          <a:prstGeom prst="rect">
            <a:avLst/>
          </a:prstGeom>
        </p:spPr>
      </p:pic>
      <p:pic>
        <p:nvPicPr>
          <p:cNvPr id="6" name="Content Placeholder 10" descr="Robert E. Lee retreated from the Battle of Gettysburg in 1863 and returned to Virginia.">
            <a:extLst>
              <a:ext uri="{FF2B5EF4-FFF2-40B4-BE49-F238E27FC236}">
                <a16:creationId xmlns:a16="http://schemas.microsoft.com/office/drawing/2014/main" id="{0B695CD8-0EDC-4F11-AA26-BFD396795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8717777" y="1979992"/>
            <a:ext cx="1992435" cy="253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077548E-3D25-440E-8171-BCF690B3005B}"/>
              </a:ext>
            </a:extLst>
          </p:cNvPr>
          <p:cNvSpPr txBox="1"/>
          <p:nvPr/>
        </p:nvSpPr>
        <p:spPr>
          <a:xfrm>
            <a:off x="1054968" y="4705952"/>
            <a:ext cx="2908027" cy="923330"/>
          </a:xfrm>
          <a:prstGeom prst="rect">
            <a:avLst/>
          </a:prstGeom>
          <a:noFill/>
        </p:spPr>
        <p:txBody>
          <a:bodyPr wrap="square" rtlCol="0">
            <a:spAutoFit/>
          </a:bodyPr>
          <a:lstStyle/>
          <a:p>
            <a:pPr algn="ctr"/>
            <a:r>
              <a:rPr lang="en-US" dirty="0"/>
              <a:t>Ulysses S. Grant, defeats the Confederate defenses of Vicksburg in July 1863.</a:t>
            </a:r>
          </a:p>
        </p:txBody>
      </p:sp>
      <p:sp>
        <p:nvSpPr>
          <p:cNvPr id="8" name="TextBox 7">
            <a:extLst>
              <a:ext uri="{FF2B5EF4-FFF2-40B4-BE49-F238E27FC236}">
                <a16:creationId xmlns:a16="http://schemas.microsoft.com/office/drawing/2014/main" id="{87098AFB-87C9-47B1-9905-C08057B4E774}"/>
              </a:ext>
            </a:extLst>
          </p:cNvPr>
          <p:cNvSpPr txBox="1"/>
          <p:nvPr/>
        </p:nvSpPr>
        <p:spPr>
          <a:xfrm>
            <a:off x="4834503" y="4705952"/>
            <a:ext cx="2667000" cy="923330"/>
          </a:xfrm>
          <a:prstGeom prst="rect">
            <a:avLst/>
          </a:prstGeom>
          <a:noFill/>
        </p:spPr>
        <p:txBody>
          <a:bodyPr wrap="square" rtlCol="0">
            <a:spAutoFit/>
          </a:bodyPr>
          <a:lstStyle/>
          <a:p>
            <a:pPr algn="ctr"/>
            <a:r>
              <a:rPr lang="en-US" dirty="0"/>
              <a:t>November 1863, Lincoln gives the Gettysburg Address.</a:t>
            </a:r>
          </a:p>
        </p:txBody>
      </p:sp>
      <p:sp>
        <p:nvSpPr>
          <p:cNvPr id="9" name="TextBox 8">
            <a:extLst>
              <a:ext uri="{FF2B5EF4-FFF2-40B4-BE49-F238E27FC236}">
                <a16:creationId xmlns:a16="http://schemas.microsoft.com/office/drawing/2014/main" id="{18F50C92-BA18-48A6-89C9-EBCD97623832}"/>
              </a:ext>
            </a:extLst>
          </p:cNvPr>
          <p:cNvSpPr txBox="1"/>
          <p:nvPr/>
        </p:nvSpPr>
        <p:spPr>
          <a:xfrm>
            <a:off x="8400733" y="4705952"/>
            <a:ext cx="2626522" cy="1200329"/>
          </a:xfrm>
          <a:prstGeom prst="rect">
            <a:avLst/>
          </a:prstGeom>
          <a:noFill/>
        </p:spPr>
        <p:txBody>
          <a:bodyPr wrap="square" rtlCol="0">
            <a:spAutoFit/>
          </a:bodyPr>
          <a:lstStyle/>
          <a:p>
            <a:pPr algn="ctr"/>
            <a:r>
              <a:rPr lang="en-US" dirty="0"/>
              <a:t>Robert E. Lee, retreats from Gettysburg, PA in July 1863 and returned to Virginia.</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81F8-8B48-4951-A177-CD0839768612}"/>
              </a:ext>
            </a:extLst>
          </p:cNvPr>
          <p:cNvSpPr>
            <a:spLocks noGrp="1"/>
          </p:cNvSpPr>
          <p:nvPr>
            <p:ph type="title"/>
          </p:nvPr>
        </p:nvSpPr>
        <p:spPr>
          <a:xfrm>
            <a:off x="838200" y="365125"/>
            <a:ext cx="10515600" cy="885705"/>
          </a:xfrm>
        </p:spPr>
        <p:txBody>
          <a:bodyPr>
            <a:normAutofit/>
          </a:bodyPr>
          <a:lstStyle/>
          <a:p>
            <a:pPr algn="ctr"/>
            <a:r>
              <a:rPr lang="en-US" sz="4000" dirty="0"/>
              <a:t>Lincoln is Assassinated</a:t>
            </a:r>
          </a:p>
        </p:txBody>
      </p:sp>
      <p:sp>
        <p:nvSpPr>
          <p:cNvPr id="4" name="Content Placeholder 3">
            <a:extLst>
              <a:ext uri="{FF2B5EF4-FFF2-40B4-BE49-F238E27FC236}">
                <a16:creationId xmlns:a16="http://schemas.microsoft.com/office/drawing/2014/main" id="{152BFCE1-FAA1-4226-87E3-D176371090A5}"/>
              </a:ext>
            </a:extLst>
          </p:cNvPr>
          <p:cNvSpPr txBox="1">
            <a:spLocks/>
          </p:cNvSpPr>
          <p:nvPr/>
        </p:nvSpPr>
        <p:spPr>
          <a:xfrm>
            <a:off x="7124113" y="1406689"/>
            <a:ext cx="4038600" cy="36222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April 14, 1865</a:t>
            </a:r>
          </a:p>
          <a:p>
            <a:pPr marL="0" indent="0">
              <a:buFont typeface="Arial" panose="020B0604020202020204" pitchFamily="34" charset="0"/>
              <a:buNone/>
            </a:pPr>
            <a:endParaRPr lang="en-US" sz="2200" dirty="0">
              <a:solidFill>
                <a:srgbClr val="225790"/>
              </a:solidFill>
            </a:endParaRPr>
          </a:p>
          <a:p>
            <a:pPr marL="0" indent="0">
              <a:buFont typeface="Arial" panose="020B0604020202020204" pitchFamily="34" charset="0"/>
              <a:buNone/>
            </a:pPr>
            <a:r>
              <a:rPr lang="en-US" sz="2200" dirty="0"/>
              <a:t>Abraham Lincoln is assassinated by Confederate sympathizer, John Wilkes Booth.</a:t>
            </a:r>
          </a:p>
          <a:p>
            <a:pPr marL="0" indent="0">
              <a:buFont typeface="Arial" panose="020B0604020202020204" pitchFamily="34" charset="0"/>
              <a:buNone/>
            </a:pPr>
            <a:endParaRPr lang="en-US" sz="2200" dirty="0"/>
          </a:p>
          <a:p>
            <a:pPr marL="0" indent="0">
              <a:buNone/>
            </a:pPr>
            <a:r>
              <a:rPr lang="en-US" sz="2200" dirty="0"/>
              <a:t>The country mourns the loss, and the former Confederacy does not rejoice; rather, they too feel the loss. </a:t>
            </a:r>
          </a:p>
        </p:txBody>
      </p:sp>
      <p:pic>
        <p:nvPicPr>
          <p:cNvPr id="9" name="Picture 8">
            <a:extLst>
              <a:ext uri="{FF2B5EF4-FFF2-40B4-BE49-F238E27FC236}">
                <a16:creationId xmlns:a16="http://schemas.microsoft.com/office/drawing/2014/main" id="{1B24DFBB-99ED-44F9-9F12-9B95213B2064}"/>
              </a:ext>
            </a:extLst>
          </p:cNvPr>
          <p:cNvPicPr>
            <a:picLocks noChangeAspect="1"/>
          </p:cNvPicPr>
          <p:nvPr/>
        </p:nvPicPr>
        <p:blipFill>
          <a:blip r:embed="rId2"/>
          <a:stretch>
            <a:fillRect/>
          </a:stretch>
        </p:blipFill>
        <p:spPr>
          <a:xfrm>
            <a:off x="1814946" y="1406689"/>
            <a:ext cx="4764175" cy="3829961"/>
          </a:xfrm>
          <a:prstGeom prst="rect">
            <a:avLst/>
          </a:prstGeom>
        </p:spPr>
      </p:pic>
    </p:spTree>
    <p:extLst>
      <p:ext uri="{BB962C8B-B14F-4D97-AF65-F5344CB8AC3E}">
        <p14:creationId xmlns:p14="http://schemas.microsoft.com/office/powerpoint/2010/main" val="316526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3234-8152-483B-9A62-D36EC55477EE}"/>
              </a:ext>
            </a:extLst>
          </p:cNvPr>
          <p:cNvSpPr>
            <a:spLocks noGrp="1"/>
          </p:cNvSpPr>
          <p:nvPr>
            <p:ph type="title"/>
          </p:nvPr>
        </p:nvSpPr>
        <p:spPr>
          <a:xfrm>
            <a:off x="838200" y="1293594"/>
            <a:ext cx="10515600" cy="675884"/>
          </a:xfrm>
        </p:spPr>
        <p:txBody>
          <a:bodyPr>
            <a:noAutofit/>
          </a:bodyPr>
          <a:lstStyle/>
          <a:p>
            <a:pPr algn="ctr"/>
            <a:r>
              <a:rPr lang="en-US" b="1" dirty="0"/>
              <a:t>Bringing the War to an End</a:t>
            </a:r>
          </a:p>
        </p:txBody>
      </p:sp>
      <p:sp>
        <p:nvSpPr>
          <p:cNvPr id="4" name="Content Placeholder 2">
            <a:extLst>
              <a:ext uri="{FF2B5EF4-FFF2-40B4-BE49-F238E27FC236}">
                <a16:creationId xmlns:a16="http://schemas.microsoft.com/office/drawing/2014/main" id="{430F8941-059E-4B09-B11E-72978E10F2E3}"/>
              </a:ext>
            </a:extLst>
          </p:cNvPr>
          <p:cNvSpPr txBox="1">
            <a:spLocks/>
          </p:cNvSpPr>
          <p:nvPr/>
        </p:nvSpPr>
        <p:spPr>
          <a:xfrm>
            <a:off x="1009544" y="2346486"/>
            <a:ext cx="10172912" cy="1719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What did it take to bring the Civil War to an end?</a:t>
            </a:r>
          </a:p>
        </p:txBody>
      </p:sp>
    </p:spTree>
    <p:extLst>
      <p:ext uri="{BB962C8B-B14F-4D97-AF65-F5344CB8AC3E}">
        <p14:creationId xmlns:p14="http://schemas.microsoft.com/office/powerpoint/2010/main" val="17036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8590-AE25-4C93-B771-40B418CDE60B}"/>
              </a:ext>
            </a:extLst>
          </p:cNvPr>
          <p:cNvSpPr>
            <a:spLocks noGrp="1"/>
          </p:cNvSpPr>
          <p:nvPr>
            <p:ph type="title"/>
          </p:nvPr>
        </p:nvSpPr>
        <p:spPr>
          <a:xfrm>
            <a:off x="838200" y="319864"/>
            <a:ext cx="10515600" cy="885705"/>
          </a:xfrm>
        </p:spPr>
        <p:txBody>
          <a:bodyPr>
            <a:normAutofit/>
          </a:bodyPr>
          <a:lstStyle/>
          <a:p>
            <a:pPr algn="ctr"/>
            <a:r>
              <a:rPr lang="en-US" sz="4000" dirty="0"/>
              <a:t>Rebuilding</a:t>
            </a:r>
          </a:p>
        </p:txBody>
      </p:sp>
      <p:sp>
        <p:nvSpPr>
          <p:cNvPr id="4" name="Content Placeholder 2">
            <a:extLst>
              <a:ext uri="{FF2B5EF4-FFF2-40B4-BE49-F238E27FC236}">
                <a16:creationId xmlns:a16="http://schemas.microsoft.com/office/drawing/2014/main" id="{A012BE40-130D-415D-BBE5-AE133BBDB4B0}"/>
              </a:ext>
            </a:extLst>
          </p:cNvPr>
          <p:cNvSpPr txBox="1">
            <a:spLocks/>
          </p:cNvSpPr>
          <p:nvPr/>
        </p:nvSpPr>
        <p:spPr>
          <a:xfrm>
            <a:off x="6364458" y="3619890"/>
            <a:ext cx="4038600" cy="1663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After the surrender and the assassination of the nation’s leader, the incredibly difficult task of rebuilding and reunifying the country begins.</a:t>
            </a:r>
          </a:p>
        </p:txBody>
      </p:sp>
      <p:pic>
        <p:nvPicPr>
          <p:cNvPr id="5" name="Content Placeholder 5">
            <a:extLst>
              <a:ext uri="{FF2B5EF4-FFF2-40B4-BE49-F238E27FC236}">
                <a16:creationId xmlns:a16="http://schemas.microsoft.com/office/drawing/2014/main" id="{2EC449FB-AA01-4D5B-ACAA-6991CF3E21A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19300" y="1250830"/>
            <a:ext cx="4038600" cy="4032269"/>
          </a:xfrm>
        </p:spPr>
      </p:pic>
      <p:sp>
        <p:nvSpPr>
          <p:cNvPr id="6" name="TextBox 5">
            <a:extLst>
              <a:ext uri="{FF2B5EF4-FFF2-40B4-BE49-F238E27FC236}">
                <a16:creationId xmlns:a16="http://schemas.microsoft.com/office/drawing/2014/main" id="{32AE5026-9B33-4AD7-BA3B-D79B5FBA026F}"/>
              </a:ext>
            </a:extLst>
          </p:cNvPr>
          <p:cNvSpPr txBox="1"/>
          <p:nvPr/>
        </p:nvSpPr>
        <p:spPr>
          <a:xfrm>
            <a:off x="2019300" y="5283099"/>
            <a:ext cx="3581400" cy="369332"/>
          </a:xfrm>
          <a:prstGeom prst="rect">
            <a:avLst/>
          </a:prstGeom>
          <a:noFill/>
        </p:spPr>
        <p:txBody>
          <a:bodyPr wrap="square" rtlCol="0">
            <a:spAutoFit/>
          </a:bodyPr>
          <a:lstStyle/>
          <a:p>
            <a:r>
              <a:rPr lang="en-US" dirty="0"/>
              <a:t>Richmond in ruins.</a:t>
            </a:r>
          </a:p>
        </p:txBody>
      </p:sp>
    </p:spTree>
    <p:extLst>
      <p:ext uri="{BB962C8B-B14F-4D97-AF65-F5344CB8AC3E}">
        <p14:creationId xmlns:p14="http://schemas.microsoft.com/office/powerpoint/2010/main" val="229915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225B-4FF9-4A27-B0E5-E335C760EF3E}"/>
              </a:ext>
            </a:extLst>
          </p:cNvPr>
          <p:cNvSpPr>
            <a:spLocks noGrp="1"/>
          </p:cNvSpPr>
          <p:nvPr>
            <p:ph type="title"/>
          </p:nvPr>
        </p:nvSpPr>
        <p:spPr>
          <a:xfrm>
            <a:off x="1981200" y="588254"/>
            <a:ext cx="8229600" cy="773113"/>
          </a:xfrm>
        </p:spPr>
        <p:txBody>
          <a:bodyPr/>
          <a:lstStyle/>
          <a:p>
            <a:pPr algn="ctr"/>
            <a:r>
              <a:rPr lang="en-US" b="1" dirty="0"/>
              <a:t>Why Does this Matter?</a:t>
            </a:r>
          </a:p>
        </p:txBody>
      </p:sp>
      <p:sp>
        <p:nvSpPr>
          <p:cNvPr id="3" name="Content Placeholder 2">
            <a:extLst>
              <a:ext uri="{FF2B5EF4-FFF2-40B4-BE49-F238E27FC236}">
                <a16:creationId xmlns:a16="http://schemas.microsoft.com/office/drawing/2014/main" id="{04D643DF-4BAD-4BE2-9D6D-893B4FA722C7}"/>
              </a:ext>
            </a:extLst>
          </p:cNvPr>
          <p:cNvSpPr>
            <a:spLocks noGrp="1"/>
          </p:cNvSpPr>
          <p:nvPr>
            <p:ph idx="1"/>
          </p:nvPr>
        </p:nvSpPr>
        <p:spPr>
          <a:xfrm>
            <a:off x="1280159" y="1614269"/>
            <a:ext cx="9748911" cy="4205880"/>
          </a:xfrm>
        </p:spPr>
        <p:txBody>
          <a:bodyPr/>
          <a:lstStyle/>
          <a:p>
            <a:pPr marL="0" indent="0">
              <a:buNone/>
            </a:pPr>
            <a:r>
              <a:rPr lang="en-US" b="0" dirty="0"/>
              <a:t>Why does the end of the war matter to us today?</a:t>
            </a:r>
          </a:p>
          <a:p>
            <a:pPr lvl="1"/>
            <a:r>
              <a:rPr lang="en-US" dirty="0"/>
              <a:t>Consider who won the conflict and the structure of the Union today</a:t>
            </a:r>
          </a:p>
          <a:p>
            <a:pPr lvl="1"/>
            <a:r>
              <a:rPr lang="en-US" dirty="0"/>
              <a:t>Consider who lost the conflict and if there are any signs of a lost war in that region </a:t>
            </a:r>
          </a:p>
          <a:p>
            <a:pPr lvl="1"/>
            <a:r>
              <a:rPr lang="en-US" dirty="0"/>
              <a:t>Consider the people the war impacted </a:t>
            </a:r>
          </a:p>
          <a:p>
            <a:pPr lvl="1"/>
            <a:r>
              <a:rPr lang="en-US" dirty="0"/>
              <a:t>Consider laws and rights that were tested, strengthened, and changed.</a:t>
            </a:r>
          </a:p>
        </p:txBody>
      </p:sp>
    </p:spTree>
    <p:extLst>
      <p:ext uri="{BB962C8B-B14F-4D97-AF65-F5344CB8AC3E}">
        <p14:creationId xmlns:p14="http://schemas.microsoft.com/office/powerpoint/2010/main" val="106342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a:bodyPr>
          <a:lstStyle/>
          <a:p>
            <a:pPr algn="ctr"/>
            <a:r>
              <a:rPr lang="en-US" sz="3600" dirty="0"/>
              <a:t>Bringing the War to an End</a:t>
            </a:r>
          </a:p>
        </p:txBody>
      </p:sp>
      <p:pic>
        <p:nvPicPr>
          <p:cNvPr id="3" name="Content Placeholder 6">
            <a:extLst>
              <a:ext uri="{FF2B5EF4-FFF2-40B4-BE49-F238E27FC236}">
                <a16:creationId xmlns:a16="http://schemas.microsoft.com/office/drawing/2014/main" id="{1C541E3A-9FFB-44F3-B0C6-79CDB00768B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65317" y="1172686"/>
            <a:ext cx="3492745" cy="4512627"/>
          </a:xfrm>
        </p:spPr>
      </p:pic>
      <p:sp>
        <p:nvSpPr>
          <p:cNvPr id="4" name="Content Placeholder 4">
            <a:extLst>
              <a:ext uri="{FF2B5EF4-FFF2-40B4-BE49-F238E27FC236}">
                <a16:creationId xmlns:a16="http://schemas.microsoft.com/office/drawing/2014/main" id="{379B7BA9-509F-4947-9FDD-2CF219189512}"/>
              </a:ext>
            </a:extLst>
          </p:cNvPr>
          <p:cNvSpPr txBox="1">
            <a:spLocks/>
          </p:cNvSpPr>
          <p:nvPr/>
        </p:nvSpPr>
        <p:spPr>
          <a:xfrm>
            <a:off x="6096000" y="2117978"/>
            <a:ext cx="4495800" cy="2763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1"/>
                </a:solidFill>
              </a:rPr>
              <a:t>March 10, 1864 </a:t>
            </a:r>
          </a:p>
          <a:p>
            <a:pPr marL="0" indent="0">
              <a:buFont typeface="Arial" panose="020B0604020202020204" pitchFamily="34" charset="0"/>
              <a:buNone/>
            </a:pPr>
            <a:r>
              <a:rPr lang="en-US" sz="2400" dirty="0"/>
              <a:t>Abraham Lincoln appoints General Ulysses S. Grant as commander of </a:t>
            </a:r>
            <a:r>
              <a:rPr lang="en-US" sz="2400" u="sng" dirty="0"/>
              <a:t>ALL</a:t>
            </a:r>
            <a:r>
              <a:rPr lang="en-US" sz="2400" dirty="0"/>
              <a:t> U.S. forces - for the first time one commander will be in charge of the entire Union Army. </a:t>
            </a:r>
          </a:p>
        </p:txBody>
      </p:sp>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86005"/>
            <a:ext cx="10515600" cy="885069"/>
          </a:xfrm>
        </p:spPr>
        <p:txBody>
          <a:bodyPr>
            <a:normAutofit/>
          </a:bodyPr>
          <a:lstStyle/>
          <a:p>
            <a:pPr algn="ctr"/>
            <a:r>
              <a:rPr lang="en-US" sz="4000" dirty="0"/>
              <a:t>Bringing the War to an End</a:t>
            </a:r>
          </a:p>
        </p:txBody>
      </p:sp>
      <p:pic>
        <p:nvPicPr>
          <p:cNvPr id="5" name="Content Placeholder 6">
            <a:extLst>
              <a:ext uri="{FF2B5EF4-FFF2-40B4-BE49-F238E27FC236}">
                <a16:creationId xmlns:a16="http://schemas.microsoft.com/office/drawing/2014/main" id="{6DE740FE-BAA2-4CCB-9FE8-65CB2473DF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097431" y="1587609"/>
            <a:ext cx="2736685" cy="34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065801B-3FB6-4641-9E08-EA84EC37FDAC}"/>
              </a:ext>
            </a:extLst>
          </p:cNvPr>
          <p:cNvPicPr>
            <a:picLocks noChangeAspect="1"/>
          </p:cNvPicPr>
          <p:nvPr/>
        </p:nvPicPr>
        <p:blipFill rotWithShape="1">
          <a:blip r:embed="rId3"/>
          <a:srcRect l="9911" t="9536" r="9911"/>
          <a:stretch/>
        </p:blipFill>
        <p:spPr>
          <a:xfrm>
            <a:off x="6357886" y="1587609"/>
            <a:ext cx="2767632" cy="3414014"/>
          </a:xfrm>
          <a:prstGeom prst="rect">
            <a:avLst/>
          </a:prstGeom>
        </p:spPr>
      </p:pic>
      <p:sp>
        <p:nvSpPr>
          <p:cNvPr id="7" name="Content Placeholder 2">
            <a:extLst>
              <a:ext uri="{FF2B5EF4-FFF2-40B4-BE49-F238E27FC236}">
                <a16:creationId xmlns:a16="http://schemas.microsoft.com/office/drawing/2014/main" id="{3EA042A8-985D-4865-8072-2232E05715AA}"/>
              </a:ext>
            </a:extLst>
          </p:cNvPr>
          <p:cNvSpPr>
            <a:spLocks noGrp="1"/>
          </p:cNvSpPr>
          <p:nvPr>
            <p:ph sz="half" idx="1"/>
          </p:nvPr>
        </p:nvSpPr>
        <p:spPr>
          <a:xfrm>
            <a:off x="206646" y="2063859"/>
            <a:ext cx="2628900" cy="2461514"/>
          </a:xfrm>
        </p:spPr>
        <p:txBody>
          <a:bodyPr>
            <a:normAutofit/>
          </a:bodyPr>
          <a:lstStyle/>
          <a:p>
            <a:pPr marL="0" indent="0" algn="r">
              <a:buNone/>
            </a:pPr>
            <a:r>
              <a:rPr lang="en-US" sz="2000" b="0" dirty="0"/>
              <a:t>General Grant moves himself to the Eastern front to move on the Confederate capital, Richmond, Virginia. </a:t>
            </a:r>
          </a:p>
        </p:txBody>
      </p:sp>
      <p:sp>
        <p:nvSpPr>
          <p:cNvPr id="8" name="Content Placeholder 3">
            <a:extLst>
              <a:ext uri="{FF2B5EF4-FFF2-40B4-BE49-F238E27FC236}">
                <a16:creationId xmlns:a16="http://schemas.microsoft.com/office/drawing/2014/main" id="{81AEED11-17CB-48EF-81BB-05E18A38FFE7}"/>
              </a:ext>
            </a:extLst>
          </p:cNvPr>
          <p:cNvSpPr txBox="1">
            <a:spLocks/>
          </p:cNvSpPr>
          <p:nvPr/>
        </p:nvSpPr>
        <p:spPr>
          <a:xfrm>
            <a:off x="9312970" y="2063859"/>
            <a:ext cx="2672384" cy="2076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Union General William T. Sherman will move towards the capture of Atlanta. Atlanta is a railroad hub and a city that manufactures a number of goods for the Confederacy. </a:t>
            </a:r>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32C8-C559-4878-A69C-6811FF5C2F94}"/>
              </a:ext>
            </a:extLst>
          </p:cNvPr>
          <p:cNvSpPr>
            <a:spLocks noGrp="1"/>
          </p:cNvSpPr>
          <p:nvPr>
            <p:ph type="title"/>
          </p:nvPr>
        </p:nvSpPr>
        <p:spPr>
          <a:xfrm>
            <a:off x="1981200" y="593725"/>
            <a:ext cx="8229600" cy="773113"/>
          </a:xfrm>
        </p:spPr>
        <p:txBody>
          <a:bodyPr>
            <a:normAutofit/>
          </a:bodyPr>
          <a:lstStyle/>
          <a:p>
            <a:pPr algn="ctr"/>
            <a:r>
              <a:rPr lang="en-US" sz="4000" dirty="0"/>
              <a:t>Bringing the War to an End</a:t>
            </a:r>
          </a:p>
        </p:txBody>
      </p:sp>
      <p:sp>
        <p:nvSpPr>
          <p:cNvPr id="3" name="Content Placeholder 2">
            <a:extLst>
              <a:ext uri="{FF2B5EF4-FFF2-40B4-BE49-F238E27FC236}">
                <a16:creationId xmlns:a16="http://schemas.microsoft.com/office/drawing/2014/main" id="{F43B5440-4CE3-40A2-B327-4756C6AF0673}"/>
              </a:ext>
            </a:extLst>
          </p:cNvPr>
          <p:cNvSpPr>
            <a:spLocks noGrp="1"/>
          </p:cNvSpPr>
          <p:nvPr>
            <p:ph idx="1"/>
          </p:nvPr>
        </p:nvSpPr>
        <p:spPr>
          <a:xfrm>
            <a:off x="958850" y="1811338"/>
            <a:ext cx="10274300" cy="2874962"/>
          </a:xfrm>
        </p:spPr>
        <p:txBody>
          <a:bodyPr/>
          <a:lstStyle/>
          <a:p>
            <a:r>
              <a:rPr lang="en-US" b="0" dirty="0"/>
              <a:t>Why would taking control or destroying railroads be important?</a:t>
            </a:r>
          </a:p>
          <a:p>
            <a:pPr lvl="1"/>
            <a:r>
              <a:rPr lang="en-US" sz="2000" dirty="0"/>
              <a:t>Optional, learn more about the role of railroads in the Civil War, watch the In4 video  </a:t>
            </a:r>
            <a:r>
              <a:rPr lang="en-US" sz="2000" dirty="0">
                <a:hlinkClick r:id="rId2"/>
              </a:rPr>
              <a:t>https://www.battlefields.org/learn/videos/railroads-civil-war</a:t>
            </a:r>
            <a:r>
              <a:rPr lang="en-US" sz="2000" dirty="0"/>
              <a:t> </a:t>
            </a:r>
          </a:p>
          <a:p>
            <a:r>
              <a:rPr lang="en-US" b="0" dirty="0"/>
              <a:t>Why is capturing Richmond important?</a:t>
            </a:r>
          </a:p>
          <a:p>
            <a:r>
              <a:rPr lang="en-US" b="0" dirty="0"/>
              <a:t>What will it take to bring the war to an end?</a:t>
            </a:r>
          </a:p>
        </p:txBody>
      </p:sp>
    </p:spTree>
    <p:extLst>
      <p:ext uri="{BB962C8B-B14F-4D97-AF65-F5344CB8AC3E}">
        <p14:creationId xmlns:p14="http://schemas.microsoft.com/office/powerpoint/2010/main" val="35372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7BFB-B3D1-414D-A038-B2143BA991B3}"/>
              </a:ext>
            </a:extLst>
          </p:cNvPr>
          <p:cNvSpPr>
            <a:spLocks noGrp="1"/>
          </p:cNvSpPr>
          <p:nvPr>
            <p:ph type="title"/>
          </p:nvPr>
        </p:nvSpPr>
        <p:spPr>
          <a:xfrm>
            <a:off x="838200" y="276225"/>
            <a:ext cx="10515600" cy="885705"/>
          </a:xfrm>
        </p:spPr>
        <p:txBody>
          <a:bodyPr>
            <a:normAutofit/>
          </a:bodyPr>
          <a:lstStyle/>
          <a:p>
            <a:pPr algn="ctr"/>
            <a:r>
              <a:rPr lang="en-US" sz="4000" dirty="0"/>
              <a:t>Bringing the War to an End</a:t>
            </a:r>
          </a:p>
        </p:txBody>
      </p:sp>
      <p:graphicFrame>
        <p:nvGraphicFramePr>
          <p:cNvPr id="4" name="Table 3">
            <a:extLst>
              <a:ext uri="{FF2B5EF4-FFF2-40B4-BE49-F238E27FC236}">
                <a16:creationId xmlns:a16="http://schemas.microsoft.com/office/drawing/2014/main" id="{1F31E3C4-CAC9-417F-8143-40B497FC043B}"/>
              </a:ext>
            </a:extLst>
          </p:cNvPr>
          <p:cNvGraphicFramePr>
            <a:graphicFrameLocks noGrp="1"/>
          </p:cNvGraphicFramePr>
          <p:nvPr>
            <p:extLst>
              <p:ext uri="{D42A27DB-BD31-4B8C-83A1-F6EECF244321}">
                <p14:modId xmlns:p14="http://schemas.microsoft.com/office/powerpoint/2010/main" val="2296277832"/>
              </p:ext>
            </p:extLst>
          </p:nvPr>
        </p:nvGraphicFramePr>
        <p:xfrm>
          <a:off x="2247900" y="1257300"/>
          <a:ext cx="7696200" cy="3297384"/>
        </p:xfrm>
        <a:graphic>
          <a:graphicData uri="http://schemas.openxmlformats.org/drawingml/2006/table">
            <a:tbl>
              <a:tblPr/>
              <a:tblGrid>
                <a:gridCol w="2940121">
                  <a:extLst>
                    <a:ext uri="{9D8B030D-6E8A-4147-A177-3AD203B41FA5}">
                      <a16:colId xmlns:a16="http://schemas.microsoft.com/office/drawing/2014/main" val="20000"/>
                    </a:ext>
                  </a:extLst>
                </a:gridCol>
                <a:gridCol w="4756079">
                  <a:extLst>
                    <a:ext uri="{9D8B030D-6E8A-4147-A177-3AD203B41FA5}">
                      <a16:colId xmlns:a16="http://schemas.microsoft.com/office/drawing/2014/main" val="20001"/>
                    </a:ext>
                  </a:extLst>
                </a:gridCol>
              </a:tblGrid>
              <a:tr h="304800">
                <a:tc>
                  <a:txBody>
                    <a:bodyPr/>
                    <a:lstStyle/>
                    <a:p>
                      <a:pPr marL="0" marR="0">
                        <a:spcBef>
                          <a:spcPts val="0"/>
                        </a:spcBef>
                        <a:spcAft>
                          <a:spcPts val="0"/>
                        </a:spcAft>
                      </a:pPr>
                      <a:r>
                        <a:rPr lang="en-US" sz="1600"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25790"/>
                          </a:solidFill>
                          <a:latin typeface="+mj-lt"/>
                          <a:ea typeface="Times New Roman"/>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May-June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Overland Virginia 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May-Sept,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Atlanta</a:t>
                      </a:r>
                      <a:r>
                        <a:rPr lang="en-US" sz="1200" baseline="0" dirty="0">
                          <a:latin typeface="Georgia" pitchFamily="18" charset="0"/>
                          <a:ea typeface="Times New Roman"/>
                        </a:rPr>
                        <a:t> </a:t>
                      </a:r>
                      <a:r>
                        <a:rPr lang="en-US" sz="1200" dirty="0">
                          <a:latin typeface="Georgia" pitchFamily="18" charset="0"/>
                          <a:ea typeface="Times New Roman"/>
                        </a:rPr>
                        <a:t>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Nov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Reelection of</a:t>
                      </a:r>
                      <a:r>
                        <a:rPr lang="en-US" sz="1200" baseline="0" dirty="0">
                          <a:latin typeface="Georgia" pitchFamily="18" charset="0"/>
                          <a:ea typeface="Times New Roman"/>
                        </a:rPr>
                        <a:t> Abraham Lincoln</a:t>
                      </a:r>
                      <a:endParaRPr lang="en-US" sz="12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Sept - Dec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Sherman’s March to the 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July</a:t>
                      </a:r>
                      <a:r>
                        <a:rPr lang="en-US" sz="1200" baseline="0" dirty="0">
                          <a:latin typeface="Georgia" pitchFamily="18" charset="0"/>
                          <a:ea typeface="Times New Roman"/>
                        </a:rPr>
                        <a:t> 1864</a:t>
                      </a:r>
                      <a:r>
                        <a:rPr lang="en-US" sz="1200" dirty="0">
                          <a:latin typeface="Georgia" pitchFamily="18" charset="0"/>
                          <a:ea typeface="Times New Roman"/>
                        </a:rPr>
                        <a:t> – April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Siege of Petersburg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9,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Lee’s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14,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Abraham Lincoln</a:t>
                      </a:r>
                      <a:r>
                        <a:rPr lang="en-US" sz="1200" baseline="0" dirty="0">
                          <a:latin typeface="Georgia" pitchFamily="18" charset="0"/>
                          <a:ea typeface="Times New Roman"/>
                        </a:rPr>
                        <a:t> </a:t>
                      </a:r>
                      <a:r>
                        <a:rPr lang="en-US" sz="1200" dirty="0">
                          <a:latin typeface="Georgia" pitchFamily="18" charset="0"/>
                          <a:ea typeface="Times New Roman"/>
                        </a:rPr>
                        <a:t>is assassinated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26,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Joseph Johnston’s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Content Placeholder 4">
            <a:extLst>
              <a:ext uri="{FF2B5EF4-FFF2-40B4-BE49-F238E27FC236}">
                <a16:creationId xmlns:a16="http://schemas.microsoft.com/office/drawing/2014/main" id="{9E56C8C8-963C-460E-AFD1-B2193D9201BE}"/>
              </a:ext>
            </a:extLst>
          </p:cNvPr>
          <p:cNvSpPr txBox="1">
            <a:spLocks noGrp="1"/>
          </p:cNvSpPr>
          <p:nvPr>
            <p:ph idx="1"/>
          </p:nvPr>
        </p:nvSpPr>
        <p:spPr>
          <a:xfrm>
            <a:off x="3454400" y="4983810"/>
            <a:ext cx="7899400" cy="1089529"/>
          </a:xfrm>
          <a:prstGeom prst="rect">
            <a:avLst/>
          </a:prstGeom>
          <a:noFill/>
        </p:spPr>
        <p:txBody>
          <a:bodyPr wrap="square" rtlCol="0">
            <a:spAutoFit/>
          </a:bodyPr>
          <a:lstStyle/>
          <a:p>
            <a:pPr marL="0" indent="0">
              <a:buNone/>
            </a:pPr>
            <a:r>
              <a:rPr lang="en-US" sz="2800" b="0" dirty="0">
                <a:latin typeface="Georgia" pitchFamily="18" charset="0"/>
              </a:rPr>
              <a:t>Activity</a:t>
            </a:r>
            <a:r>
              <a:rPr lang="en-US" sz="2200" b="0" dirty="0">
                <a:latin typeface="Georgia" pitchFamily="18" charset="0"/>
              </a:rPr>
              <a:t> </a:t>
            </a:r>
            <a:br>
              <a:rPr lang="en-US" sz="2200" b="0" dirty="0">
                <a:latin typeface="Georgia" pitchFamily="18" charset="0"/>
              </a:rPr>
            </a:br>
            <a:r>
              <a:rPr lang="en-US" sz="2200" b="0" dirty="0">
                <a:solidFill>
                  <a:schemeClr val="accent1">
                    <a:lumMod val="75000"/>
                  </a:schemeClr>
                </a:solidFill>
                <a:latin typeface="Georgia" pitchFamily="18" charset="0"/>
              </a:rPr>
              <a:t>Place each of the final events of the Civil War in chronological order on your timeline. </a:t>
            </a:r>
          </a:p>
        </p:txBody>
      </p:sp>
      <p:pic>
        <p:nvPicPr>
          <p:cNvPr id="6" name="Picture 5">
            <a:extLst>
              <a:ext uri="{FF2B5EF4-FFF2-40B4-BE49-F238E27FC236}">
                <a16:creationId xmlns:a16="http://schemas.microsoft.com/office/drawing/2014/main" id="{A83F75B6-039E-415E-ADA0-059D56B49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605868" y="4650054"/>
            <a:ext cx="848532" cy="667512"/>
          </a:xfrm>
          <a:prstGeom prst="rect">
            <a:avLst/>
          </a:prstGeom>
        </p:spPr>
      </p:pic>
    </p:spTree>
    <p:extLst>
      <p:ext uri="{BB962C8B-B14F-4D97-AF65-F5344CB8AC3E}">
        <p14:creationId xmlns:p14="http://schemas.microsoft.com/office/powerpoint/2010/main" val="294001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68A1-27DA-4728-82E6-9576BC7F7DFE}"/>
              </a:ext>
            </a:extLst>
          </p:cNvPr>
          <p:cNvSpPr>
            <a:spLocks noGrp="1"/>
          </p:cNvSpPr>
          <p:nvPr>
            <p:ph type="title"/>
          </p:nvPr>
        </p:nvSpPr>
        <p:spPr>
          <a:xfrm>
            <a:off x="838200" y="176272"/>
            <a:ext cx="10515600" cy="885705"/>
          </a:xfrm>
        </p:spPr>
        <p:txBody>
          <a:bodyPr>
            <a:normAutofit/>
          </a:bodyPr>
          <a:lstStyle/>
          <a:p>
            <a:pPr algn="ctr"/>
            <a:r>
              <a:rPr lang="en-US" sz="4000" dirty="0"/>
              <a:t>Bringing the War to an End</a:t>
            </a:r>
          </a:p>
        </p:txBody>
      </p:sp>
      <p:sp>
        <p:nvSpPr>
          <p:cNvPr id="4" name="Content Placeholder 3">
            <a:extLst>
              <a:ext uri="{FF2B5EF4-FFF2-40B4-BE49-F238E27FC236}">
                <a16:creationId xmlns:a16="http://schemas.microsoft.com/office/drawing/2014/main" id="{C81565F8-F41E-4B23-8C4C-2355325EB570}"/>
              </a:ext>
            </a:extLst>
          </p:cNvPr>
          <p:cNvSpPr txBox="1">
            <a:spLocks noGrp="1"/>
          </p:cNvSpPr>
          <p:nvPr>
            <p:ph idx="1"/>
          </p:nvPr>
        </p:nvSpPr>
        <p:spPr>
          <a:xfrm>
            <a:off x="4324352" y="5520660"/>
            <a:ext cx="6972300" cy="913070"/>
          </a:xfrm>
          <a:prstGeom prst="rect">
            <a:avLst/>
          </a:prstGeom>
          <a:noFill/>
        </p:spPr>
        <p:txBody>
          <a:bodyPr wrap="square" rtlCol="0">
            <a:spAutoFit/>
          </a:bodyPr>
          <a:lstStyle/>
          <a:p>
            <a:pPr marL="0" indent="0">
              <a:buNone/>
            </a:pPr>
            <a:r>
              <a:rPr lang="en-US" sz="2800" b="0" dirty="0">
                <a:latin typeface="Georgia" pitchFamily="18" charset="0"/>
              </a:rPr>
              <a:t>Activity</a:t>
            </a:r>
          </a:p>
          <a:p>
            <a:pPr marL="0" indent="0">
              <a:buNone/>
            </a:pPr>
            <a:r>
              <a:rPr lang="en-US" sz="2200" b="0" dirty="0">
                <a:solidFill>
                  <a:schemeClr val="accent1">
                    <a:lumMod val="75000"/>
                  </a:schemeClr>
                </a:solidFill>
                <a:latin typeface="Georgia" pitchFamily="18" charset="0"/>
              </a:rPr>
              <a:t>Label each of the events and their date on your map.</a:t>
            </a:r>
          </a:p>
        </p:txBody>
      </p:sp>
      <p:pic>
        <p:nvPicPr>
          <p:cNvPr id="5" name="Content Placeholder 5">
            <a:extLst>
              <a:ext uri="{FF2B5EF4-FFF2-40B4-BE49-F238E27FC236}">
                <a16:creationId xmlns:a16="http://schemas.microsoft.com/office/drawing/2014/main" id="{49862BBF-C699-4049-9AEC-31E0813856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5215" y="921133"/>
            <a:ext cx="5861570" cy="4529395"/>
          </a:xfrm>
          <a:prstGeom prst="rect">
            <a:avLst/>
          </a:prstGeom>
        </p:spPr>
      </p:pic>
      <p:pic>
        <p:nvPicPr>
          <p:cNvPr id="6" name="Picture 5">
            <a:extLst>
              <a:ext uri="{FF2B5EF4-FFF2-40B4-BE49-F238E27FC236}">
                <a16:creationId xmlns:a16="http://schemas.microsoft.com/office/drawing/2014/main" id="{33FDA906-CF60-4340-9CB6-B1F8C2A187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384176" y="5309683"/>
            <a:ext cx="848532" cy="667512"/>
          </a:xfrm>
          <a:prstGeom prst="rect">
            <a:avLst/>
          </a:prstGeom>
        </p:spPr>
      </p:pic>
    </p:spTree>
    <p:extLst>
      <p:ext uri="{BB962C8B-B14F-4D97-AF65-F5344CB8AC3E}">
        <p14:creationId xmlns:p14="http://schemas.microsoft.com/office/powerpoint/2010/main" val="238910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9CF6-95F5-4A1B-98BE-57B5466B69F1}"/>
              </a:ext>
            </a:extLst>
          </p:cNvPr>
          <p:cNvSpPr>
            <a:spLocks noGrp="1"/>
          </p:cNvSpPr>
          <p:nvPr>
            <p:ph type="title"/>
          </p:nvPr>
        </p:nvSpPr>
        <p:spPr>
          <a:xfrm>
            <a:off x="838200" y="263525"/>
            <a:ext cx="10515600" cy="714375"/>
          </a:xfrm>
        </p:spPr>
        <p:txBody>
          <a:bodyPr>
            <a:normAutofit/>
          </a:bodyPr>
          <a:lstStyle/>
          <a:p>
            <a:pPr algn="ctr"/>
            <a:r>
              <a:rPr lang="en-US" sz="4000" dirty="0"/>
              <a:t>Overland Campaign</a:t>
            </a:r>
          </a:p>
        </p:txBody>
      </p:sp>
      <p:pic>
        <p:nvPicPr>
          <p:cNvPr id="4" name="Content Placeholder 3">
            <a:extLst>
              <a:ext uri="{FF2B5EF4-FFF2-40B4-BE49-F238E27FC236}">
                <a16:creationId xmlns:a16="http://schemas.microsoft.com/office/drawing/2014/main" id="{B280E2C6-312F-476A-94A8-58EF626D74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5730" y="977900"/>
            <a:ext cx="6740540" cy="3781425"/>
          </a:xfrm>
        </p:spPr>
      </p:pic>
      <p:sp>
        <p:nvSpPr>
          <p:cNvPr id="5" name="TextBox 4">
            <a:extLst>
              <a:ext uri="{FF2B5EF4-FFF2-40B4-BE49-F238E27FC236}">
                <a16:creationId xmlns:a16="http://schemas.microsoft.com/office/drawing/2014/main" id="{C50FDAB5-81EA-4F87-A055-6787893C41C9}"/>
              </a:ext>
            </a:extLst>
          </p:cNvPr>
          <p:cNvSpPr txBox="1"/>
          <p:nvPr/>
        </p:nvSpPr>
        <p:spPr>
          <a:xfrm>
            <a:off x="2725730" y="5012035"/>
            <a:ext cx="6740540" cy="923330"/>
          </a:xfrm>
          <a:prstGeom prst="rect">
            <a:avLst/>
          </a:prstGeom>
          <a:noFill/>
        </p:spPr>
        <p:txBody>
          <a:bodyPr wrap="square" rtlCol="0">
            <a:spAutoFit/>
          </a:bodyPr>
          <a:lstStyle/>
          <a:p>
            <a:r>
              <a:rPr lang="en-US" dirty="0"/>
              <a:t>Watch The Overland Campaign In4 </a:t>
            </a:r>
            <a:r>
              <a:rPr lang="en-US" dirty="0">
                <a:hlinkClick r:id="rId3"/>
              </a:rPr>
              <a:t>https://</a:t>
            </a:r>
            <a:r>
              <a:rPr lang="en-US" dirty="0" err="1">
                <a:hlinkClick r:id="rId3"/>
              </a:rPr>
              <a:t>www.civilwar.org</a:t>
            </a:r>
            <a:r>
              <a:rPr lang="en-US" dirty="0">
                <a:hlinkClick r:id="rId3"/>
              </a:rPr>
              <a:t>/learn/videos/overland-campaign </a:t>
            </a:r>
            <a:endParaRPr lang="en-US" dirty="0"/>
          </a:p>
          <a:p>
            <a:endParaRPr lang="en-US" dirty="0"/>
          </a:p>
        </p:txBody>
      </p:sp>
    </p:spTree>
    <p:extLst>
      <p:ext uri="{BB962C8B-B14F-4D97-AF65-F5344CB8AC3E}">
        <p14:creationId xmlns:p14="http://schemas.microsoft.com/office/powerpoint/2010/main" val="38493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C63E-DB3A-4EBD-882A-C1C9CD2DDD1D}"/>
              </a:ext>
            </a:extLst>
          </p:cNvPr>
          <p:cNvSpPr>
            <a:spLocks noGrp="1"/>
          </p:cNvSpPr>
          <p:nvPr>
            <p:ph type="title"/>
          </p:nvPr>
        </p:nvSpPr>
        <p:spPr>
          <a:xfrm>
            <a:off x="838200" y="365125"/>
            <a:ext cx="10515600" cy="663575"/>
          </a:xfrm>
        </p:spPr>
        <p:txBody>
          <a:bodyPr>
            <a:normAutofit/>
          </a:bodyPr>
          <a:lstStyle/>
          <a:p>
            <a:pPr algn="ctr"/>
            <a:r>
              <a:rPr lang="en-US" sz="4000" dirty="0"/>
              <a:t>Atlanta Campaign</a:t>
            </a:r>
          </a:p>
        </p:txBody>
      </p:sp>
      <p:pic>
        <p:nvPicPr>
          <p:cNvPr id="4" name="Content Placeholder 7">
            <a:extLst>
              <a:ext uri="{FF2B5EF4-FFF2-40B4-BE49-F238E27FC236}">
                <a16:creationId xmlns:a16="http://schemas.microsoft.com/office/drawing/2014/main" id="{3188F164-DCF8-4F4D-810C-032A55EFC1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7322" y="1028700"/>
            <a:ext cx="6717355" cy="3781425"/>
          </a:xfrm>
        </p:spPr>
      </p:pic>
      <p:sp>
        <p:nvSpPr>
          <p:cNvPr id="5" name="TextBox 4">
            <a:extLst>
              <a:ext uri="{FF2B5EF4-FFF2-40B4-BE49-F238E27FC236}">
                <a16:creationId xmlns:a16="http://schemas.microsoft.com/office/drawing/2014/main" id="{44340B8B-9A36-44F0-BA05-FF942B310FFB}"/>
              </a:ext>
            </a:extLst>
          </p:cNvPr>
          <p:cNvSpPr txBox="1"/>
          <p:nvPr/>
        </p:nvSpPr>
        <p:spPr>
          <a:xfrm>
            <a:off x="2737322" y="4827369"/>
            <a:ext cx="6717354" cy="646331"/>
          </a:xfrm>
          <a:prstGeom prst="rect">
            <a:avLst/>
          </a:prstGeom>
          <a:noFill/>
        </p:spPr>
        <p:txBody>
          <a:bodyPr wrap="square" rtlCol="0">
            <a:spAutoFit/>
          </a:bodyPr>
          <a:lstStyle/>
          <a:p>
            <a:r>
              <a:rPr lang="en-US" dirty="0"/>
              <a:t>Watch the Atlanta Campaign In4 </a:t>
            </a:r>
            <a:r>
              <a:rPr lang="en-US" dirty="0">
                <a:hlinkClick r:id="rId3"/>
              </a:rPr>
              <a:t>https://</a:t>
            </a:r>
            <a:r>
              <a:rPr lang="en-US" dirty="0" err="1">
                <a:hlinkClick r:id="rId3"/>
              </a:rPr>
              <a:t>www.battlefields.org</a:t>
            </a:r>
            <a:r>
              <a:rPr lang="en-US" dirty="0">
                <a:hlinkClick r:id="rId3"/>
              </a:rPr>
              <a:t>/learn/videos/</a:t>
            </a:r>
            <a:r>
              <a:rPr lang="en-US" dirty="0" err="1">
                <a:hlinkClick r:id="rId3"/>
              </a:rPr>
              <a:t>atlanta</a:t>
            </a:r>
            <a:r>
              <a:rPr lang="en-US" dirty="0">
                <a:hlinkClick r:id="rId3"/>
              </a:rPr>
              <a:t>-campaign</a:t>
            </a:r>
            <a:endParaRPr lang="en-US" dirty="0"/>
          </a:p>
        </p:txBody>
      </p:sp>
    </p:spTree>
    <p:extLst>
      <p:ext uri="{BB962C8B-B14F-4D97-AF65-F5344CB8AC3E}">
        <p14:creationId xmlns:p14="http://schemas.microsoft.com/office/powerpoint/2010/main" val="263025854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9F335B-18BD-4703-969F-238FB91B39D5}">
  <ds:schemaRefs>
    <ds:schemaRef ds:uri="http://schemas.microsoft.com/sharepoint/v3/contenttype/forms"/>
  </ds:schemaRefs>
</ds:datastoreItem>
</file>

<file path=customXml/itemProps2.xml><?xml version="1.0" encoding="utf-8"?>
<ds:datastoreItem xmlns:ds="http://schemas.openxmlformats.org/officeDocument/2006/customXml" ds:itemID="{9FD8D5F2-B78F-47C6-86E0-FD28363044B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260F5E2-3C60-439F-B3C4-6EB0E488B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1750</TotalTime>
  <Words>894</Words>
  <Application>Microsoft Macintosh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Adobe Devanagari</vt:lpstr>
      <vt:lpstr>Arial</vt:lpstr>
      <vt:lpstr>Calibri</vt:lpstr>
      <vt:lpstr>Georgia</vt:lpstr>
      <vt:lpstr>Office Theme</vt:lpstr>
      <vt:lpstr>1864-1865: Bringing the War to an End</vt:lpstr>
      <vt:lpstr>End of 1863</vt:lpstr>
      <vt:lpstr>Bringing the War to an End</vt:lpstr>
      <vt:lpstr>Bringing the War to an End</vt:lpstr>
      <vt:lpstr>Bringing the War to an End</vt:lpstr>
      <vt:lpstr>Bringing the War to an End</vt:lpstr>
      <vt:lpstr>Bringing the War to an End</vt:lpstr>
      <vt:lpstr>Overland Campaign</vt:lpstr>
      <vt:lpstr>Atlanta Campaign</vt:lpstr>
      <vt:lpstr>Bringing the War to an End</vt:lpstr>
      <vt:lpstr>Election of 1864</vt:lpstr>
      <vt:lpstr>Election of 1864</vt:lpstr>
      <vt:lpstr>What do you think?</vt:lpstr>
      <vt:lpstr>What do you Think?</vt:lpstr>
      <vt:lpstr>What do you Think?</vt:lpstr>
      <vt:lpstr>Election of 1864</vt:lpstr>
      <vt:lpstr>Lincoln Wins the Election</vt:lpstr>
      <vt:lpstr>Confederate Surrender</vt:lpstr>
      <vt:lpstr>Confederate Surrender</vt:lpstr>
      <vt:lpstr>Lincoln is Assassinated</vt:lpstr>
      <vt:lpstr>Bringing the War to an End</vt:lpstr>
      <vt:lpstr>Rebuilding</vt:lpstr>
      <vt:lpstr>Why Does this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Annie Pacious</cp:lastModifiedBy>
  <cp:revision>62</cp:revision>
  <dcterms:created xsi:type="dcterms:W3CDTF">2019-06-11T12:13:11Z</dcterms:created>
  <dcterms:modified xsi:type="dcterms:W3CDTF">2021-08-19T13:48:58Z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11861600</vt:r8>
  </property>
</Properties>
</file>