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922" r:id="rId6"/>
    <p:sldId id="923" r:id="rId7"/>
    <p:sldId id="924" r:id="rId8"/>
    <p:sldId id="925" r:id="rId9"/>
    <p:sldId id="926" r:id="rId10"/>
    <p:sldId id="927" r:id="rId11"/>
    <p:sldId id="928" r:id="rId12"/>
    <p:sldId id="929" r:id="rId13"/>
    <p:sldId id="930" r:id="rId14"/>
    <p:sldId id="931" r:id="rId15"/>
    <p:sldId id="932" r:id="rId16"/>
    <p:sldId id="933" r:id="rId17"/>
    <p:sldId id="934" r:id="rId18"/>
    <p:sldId id="935" r:id="rId19"/>
    <p:sldId id="936" r:id="rId20"/>
    <p:sldId id="918" r:id="rId21"/>
    <p:sldId id="937" r:id="rId22"/>
    <p:sldId id="938" r:id="rId23"/>
    <p:sldId id="939" r:id="rId24"/>
    <p:sldId id="940" r:id="rId25"/>
    <p:sldId id="919" r:id="rId26"/>
    <p:sldId id="941" r:id="rId27"/>
    <p:sldId id="942" r:id="rId28"/>
    <p:sldId id="920" r:id="rId29"/>
    <p:sldId id="921" r:id="rId30"/>
    <p:sldId id="9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69102" autoAdjust="0"/>
  </p:normalViewPr>
  <p:slideViewPr>
    <p:cSldViewPr snapToGrid="0">
      <p:cViewPr varScale="1">
        <p:scale>
          <a:sx n="76" d="100"/>
          <a:sy n="76" d="100"/>
        </p:scale>
        <p:origin x="2008" y="200"/>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Pacious" userId="baaa6618-c3bc-4493-b93d-ddb472539062" providerId="ADAL" clId="{EEFC31EF-94A5-7E46-956D-D93054449BA0}"/>
    <pc:docChg chg="custSel modSld">
      <pc:chgData name="Annie Pacious" userId="baaa6618-c3bc-4493-b93d-ddb472539062" providerId="ADAL" clId="{EEFC31EF-94A5-7E46-956D-D93054449BA0}" dt="2021-08-19T14:35:54.052" v="1" actId="313"/>
      <pc:docMkLst>
        <pc:docMk/>
      </pc:docMkLst>
      <pc:sldChg chg="modNotesTx">
        <pc:chgData name="Annie Pacious" userId="baaa6618-c3bc-4493-b93d-ddb472539062" providerId="ADAL" clId="{EEFC31EF-94A5-7E46-956D-D93054449BA0}" dt="2021-08-19T14:35:54.052" v="1" actId="313"/>
        <pc:sldMkLst>
          <pc:docMk/>
          <pc:sldMk cId="3842653558" sldId="9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https://www.battlefields.org/learn/videos/drafting-emancipation-proclamation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256116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https://www.battlefields.org/learn/videos/reactions-emancipation-proclamation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32427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https://www.battlefields.org/learn/quizzes/how-well-do-you-know-emancipation-proclamation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220332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https://www.battlefields.org/learn/quizzes/african-americans-civil-war-history</a:t>
            </a:r>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76595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https://www.battlefields.org/learn/videos/civil-war-1862</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a:t>Seward’s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www.battlefields.org/learn/videos/drafting-emancipation-proclam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ttlefields.org/learn/videos/reactions-emancipation-proclamatio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battlefields.org/learn/quizzes/how-well-do-you-know-emancipation-proclam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s://www.battlefields.org/learn/quizzes/african-americans-civil-war-histor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150468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29093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46230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40028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5791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before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CBA-C2E7-4FBF-8D9C-542469B64B27}"/>
              </a:ext>
            </a:extLst>
          </p:cNvPr>
          <p:cNvSpPr>
            <a:spLocks noGrp="1"/>
          </p:cNvSpPr>
          <p:nvPr>
            <p:ph type="title"/>
          </p:nvPr>
        </p:nvSpPr>
        <p:spPr>
          <a:xfrm>
            <a:off x="2830606" y="421080"/>
            <a:ext cx="6530788" cy="706071"/>
          </a:xfrm>
        </p:spPr>
        <p:txBody>
          <a:bodyPr>
            <a:normAutofit/>
          </a:bodyPr>
          <a:lstStyle/>
          <a:p>
            <a:pPr algn="ctr"/>
            <a:r>
              <a:rPr lang="en-US" sz="4000" dirty="0"/>
              <a:t>Drafting the Proclamation</a:t>
            </a:r>
          </a:p>
        </p:txBody>
      </p:sp>
      <p:pic>
        <p:nvPicPr>
          <p:cNvPr id="4" name="Picture 3">
            <a:extLst>
              <a:ext uri="{FF2B5EF4-FFF2-40B4-BE49-F238E27FC236}">
                <a16:creationId xmlns:a16="http://schemas.microsoft.com/office/drawing/2014/main" id="{2C69A120-F91A-4A4F-ABB7-3E6BA0F4EB15}"/>
              </a:ext>
            </a:extLst>
          </p:cNvPr>
          <p:cNvPicPr>
            <a:picLocks noChangeAspect="1"/>
          </p:cNvPicPr>
          <p:nvPr/>
        </p:nvPicPr>
        <p:blipFill rotWithShape="1">
          <a:blip r:embed="rId3"/>
          <a:srcRect l="7524" t="22353" r="9203" b="30000"/>
          <a:stretch/>
        </p:blipFill>
        <p:spPr>
          <a:xfrm>
            <a:off x="1245099" y="1371600"/>
            <a:ext cx="7281332" cy="4114800"/>
          </a:xfrm>
          <a:prstGeom prst="rect">
            <a:avLst/>
          </a:prstGeom>
        </p:spPr>
      </p:pic>
      <p:sp>
        <p:nvSpPr>
          <p:cNvPr id="5" name="Rectangle 4">
            <a:extLst>
              <a:ext uri="{FF2B5EF4-FFF2-40B4-BE49-F238E27FC236}">
                <a16:creationId xmlns:a16="http://schemas.microsoft.com/office/drawing/2014/main" id="{3EFA1C42-4459-4911-85AE-05F64982012D}"/>
              </a:ext>
            </a:extLst>
          </p:cNvPr>
          <p:cNvSpPr/>
          <p:nvPr/>
        </p:nvSpPr>
        <p:spPr>
          <a:xfrm>
            <a:off x="9361394" y="4322451"/>
            <a:ext cx="2756648" cy="1077218"/>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4"/>
              </a:rPr>
              <a:t>Drafting the Proclamation </a:t>
            </a:r>
            <a:r>
              <a:rPr lang="en-US" dirty="0">
                <a:solidFill>
                  <a:srgbClr val="225790"/>
                </a:solidFill>
              </a:rPr>
              <a:t>video.</a:t>
            </a:r>
          </a:p>
        </p:txBody>
      </p:sp>
      <p:pic>
        <p:nvPicPr>
          <p:cNvPr id="6" name="Picture 5">
            <a:extLst>
              <a:ext uri="{FF2B5EF4-FFF2-40B4-BE49-F238E27FC236}">
                <a16:creationId xmlns:a16="http://schemas.microsoft.com/office/drawing/2014/main" id="{BA72D658-F603-47F5-BD07-9FEDB7D07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76364" y="4133210"/>
            <a:ext cx="850392" cy="668975"/>
          </a:xfrm>
          <a:prstGeom prst="rect">
            <a:avLst/>
          </a:prstGeom>
        </p:spPr>
      </p:pic>
    </p:spTree>
    <p:extLst>
      <p:ext uri="{BB962C8B-B14F-4D97-AF65-F5344CB8AC3E}">
        <p14:creationId xmlns:p14="http://schemas.microsoft.com/office/powerpoint/2010/main" val="392578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2"/>
            <a:ext cx="6989489" cy="615168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r>
              <a:rPr lang="en-US" sz="46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6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76372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666B-70ED-4D3A-AA86-1944032EF285}"/>
              </a:ext>
            </a:extLst>
          </p:cNvPr>
          <p:cNvSpPr>
            <a:spLocks noGrp="1"/>
          </p:cNvSpPr>
          <p:nvPr>
            <p:ph type="title"/>
          </p:nvPr>
        </p:nvSpPr>
        <p:spPr>
          <a:xfrm>
            <a:off x="838200" y="365126"/>
            <a:ext cx="10515600" cy="845742"/>
          </a:xfrm>
        </p:spPr>
        <p:txBody>
          <a:bodyPr>
            <a:normAutofit/>
          </a:bodyPr>
          <a:lstStyle/>
          <a:p>
            <a:pPr algn="ctr"/>
            <a:r>
              <a:rPr lang="en-US" sz="4000" dirty="0"/>
              <a:t>Reactions to the Proclamation</a:t>
            </a:r>
          </a:p>
        </p:txBody>
      </p:sp>
      <p:sp>
        <p:nvSpPr>
          <p:cNvPr id="5" name="Rectangle 4">
            <a:extLst>
              <a:ext uri="{FF2B5EF4-FFF2-40B4-BE49-F238E27FC236}">
                <a16:creationId xmlns:a16="http://schemas.microsoft.com/office/drawing/2014/main" id="{E49D6F2F-3179-4155-971C-49A3BF8861B8}"/>
              </a:ext>
            </a:extLst>
          </p:cNvPr>
          <p:cNvSpPr/>
          <p:nvPr/>
        </p:nvSpPr>
        <p:spPr>
          <a:xfrm>
            <a:off x="9426756" y="4292915"/>
            <a:ext cx="2501154" cy="1354217"/>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3"/>
              </a:rPr>
              <a:t>Reactions to the Proclamation </a:t>
            </a:r>
            <a:r>
              <a:rPr lang="en-US" dirty="0">
                <a:solidFill>
                  <a:srgbClr val="225790"/>
                </a:solidFill>
              </a:rPr>
              <a:t>video.</a:t>
            </a:r>
          </a:p>
        </p:txBody>
      </p:sp>
      <p:pic>
        <p:nvPicPr>
          <p:cNvPr id="6" name="Picture 5">
            <a:extLst>
              <a:ext uri="{FF2B5EF4-FFF2-40B4-BE49-F238E27FC236}">
                <a16:creationId xmlns:a16="http://schemas.microsoft.com/office/drawing/2014/main" id="{53D91E88-7ABC-4918-A71E-F78672FA6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76364" y="3958427"/>
            <a:ext cx="850392" cy="668975"/>
          </a:xfrm>
          <a:prstGeom prst="rect">
            <a:avLst/>
          </a:prstGeom>
        </p:spPr>
      </p:pic>
      <p:pic>
        <p:nvPicPr>
          <p:cNvPr id="7" name="Picture 6">
            <a:extLst>
              <a:ext uri="{FF2B5EF4-FFF2-40B4-BE49-F238E27FC236}">
                <a16:creationId xmlns:a16="http://schemas.microsoft.com/office/drawing/2014/main" id="{B27ABF4A-D011-4EF8-9915-6139A0C4184A}"/>
              </a:ext>
            </a:extLst>
          </p:cNvPr>
          <p:cNvPicPr>
            <a:picLocks noChangeAspect="1"/>
          </p:cNvPicPr>
          <p:nvPr/>
        </p:nvPicPr>
        <p:blipFill rotWithShape="1">
          <a:blip r:embed="rId5"/>
          <a:srcRect l="7718" t="26274" r="9202" b="27255"/>
          <a:stretch/>
        </p:blipFill>
        <p:spPr>
          <a:xfrm>
            <a:off x="971048" y="1504340"/>
            <a:ext cx="7498976" cy="4142792"/>
          </a:xfrm>
          <a:prstGeom prst="rect">
            <a:avLst/>
          </a:prstGeom>
        </p:spPr>
      </p:pic>
    </p:spTree>
    <p:extLst>
      <p:ext uri="{BB962C8B-B14F-4D97-AF65-F5344CB8AC3E}">
        <p14:creationId xmlns:p14="http://schemas.microsoft.com/office/powerpoint/2010/main" val="126448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a:spAutoFit/>
          </a:bodyPr>
          <a:lstStyle/>
          <a:p>
            <a:pPr algn="ctr"/>
            <a:r>
              <a:rPr lang="en-US" sz="2800" dirty="0"/>
              <a:t>I</a:t>
            </a:r>
            <a:r>
              <a:rPr lang="en-US" sz="2800" dirty="0">
                <a:latin typeface="Georgia" pitchFamily="18" charset="0"/>
              </a:rPr>
              <a:t>n the Emancipation Proclamation Lincoln addressed the enlistment of African Americans in the United States armed forces. </a:t>
            </a:r>
            <a:r>
              <a:rPr lang="en-US" sz="2800" dirty="0"/>
              <a:t>Approximately 180,000 men -- many who had formerly been enslaved -- 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5614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370487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5D8D-C292-44A6-83CC-574DA50F81D0}"/>
              </a:ext>
            </a:extLst>
          </p:cNvPr>
          <p:cNvSpPr>
            <a:spLocks noGrp="1"/>
          </p:cNvSpPr>
          <p:nvPr>
            <p:ph type="title"/>
          </p:nvPr>
        </p:nvSpPr>
        <p:spPr/>
        <p:txBody>
          <a:bodyPr>
            <a:normAutofit/>
          </a:bodyPr>
          <a:lstStyle/>
          <a:p>
            <a:pPr algn="ctr"/>
            <a:r>
              <a:rPr lang="en-US" sz="4000" dirty="0"/>
              <a:t>Quiz #1</a:t>
            </a:r>
          </a:p>
        </p:txBody>
      </p:sp>
      <p:pic>
        <p:nvPicPr>
          <p:cNvPr id="3" name="Picture 2">
            <a:hlinkClick r:id="rId3"/>
            <a:extLst>
              <a:ext uri="{FF2B5EF4-FFF2-40B4-BE49-F238E27FC236}">
                <a16:creationId xmlns:a16="http://schemas.microsoft.com/office/drawing/2014/main" id="{F237EB34-3AC3-4446-BE74-B3B4B9737C45}"/>
              </a:ext>
            </a:extLst>
          </p:cNvPr>
          <p:cNvPicPr>
            <a:picLocks noChangeAspect="1"/>
          </p:cNvPicPr>
          <p:nvPr/>
        </p:nvPicPr>
        <p:blipFill>
          <a:blip r:embed="rId4"/>
          <a:stretch>
            <a:fillRect/>
          </a:stretch>
        </p:blipFill>
        <p:spPr>
          <a:xfrm>
            <a:off x="2440862" y="1548647"/>
            <a:ext cx="7056507" cy="3989210"/>
          </a:xfrm>
          <a:prstGeom prst="rect">
            <a:avLst/>
          </a:prstGeom>
        </p:spPr>
      </p:pic>
    </p:spTree>
    <p:extLst>
      <p:ext uri="{BB962C8B-B14F-4D97-AF65-F5344CB8AC3E}">
        <p14:creationId xmlns:p14="http://schemas.microsoft.com/office/powerpoint/2010/main" val="46802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9201-3732-4DCB-AB23-74A2622A4060}"/>
              </a:ext>
            </a:extLst>
          </p:cNvPr>
          <p:cNvSpPr>
            <a:spLocks noGrp="1"/>
          </p:cNvSpPr>
          <p:nvPr>
            <p:ph type="title"/>
          </p:nvPr>
        </p:nvSpPr>
        <p:spPr/>
        <p:txBody>
          <a:bodyPr>
            <a:normAutofit/>
          </a:bodyPr>
          <a:lstStyle/>
          <a:p>
            <a:pPr algn="ctr"/>
            <a:r>
              <a:rPr lang="en-US" sz="4000" dirty="0"/>
              <a:t>Quiz #2</a:t>
            </a:r>
          </a:p>
        </p:txBody>
      </p:sp>
      <p:pic>
        <p:nvPicPr>
          <p:cNvPr id="4" name="Picture 3" descr="A black sign with white letters&#10;&#10;Description automatically generated">
            <a:hlinkClick r:id="rId3"/>
            <a:extLst>
              <a:ext uri="{FF2B5EF4-FFF2-40B4-BE49-F238E27FC236}">
                <a16:creationId xmlns:a16="http://schemas.microsoft.com/office/drawing/2014/main" id="{31BA8CA3-CE45-4D9E-B451-4B1E5D1B7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683" y="1526959"/>
            <a:ext cx="7244412" cy="4065973"/>
          </a:xfrm>
          <a:prstGeom prst="rect">
            <a:avLst/>
          </a:prstGeom>
        </p:spPr>
      </p:pic>
    </p:spTree>
    <p:extLst>
      <p:ext uri="{BB962C8B-B14F-4D97-AF65-F5344CB8AC3E}">
        <p14:creationId xmlns:p14="http://schemas.microsoft.com/office/powerpoint/2010/main" val="2820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214010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574143" y="4245325"/>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6091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38426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244159156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3029E-70EC-41CD-8883-877B35E75D7D}">
  <ds:schemaRefs>
    <ds:schemaRef ds:uri="http://schemas.microsoft.com/sharepoint/v3/contenttype/forms"/>
  </ds:schemaRefs>
</ds:datastoreItem>
</file>

<file path=customXml/itemProps2.xml><?xml version="1.0" encoding="utf-8"?>
<ds:datastoreItem xmlns:ds="http://schemas.openxmlformats.org/officeDocument/2006/customXml" ds:itemID="{3005B2B1-9DD2-43A7-A40A-EAE73FDA3770}">
  <ds:schemaRefs>
    <ds:schemaRef ds:uri="http://schemas.microsoft.com/office/2006/metadata/properties"/>
    <ds:schemaRef ds:uri="http://purl.org/dc/elements/1.1/"/>
    <ds:schemaRef ds:uri="962a2ba3-4e85-4590-8cac-33237e5999cc"/>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99639bad-cfa9-4ce6-b936-580a309075cc"/>
    <ds:schemaRef ds:uri="http://www.w3.org/XML/1998/namespace"/>
    <ds:schemaRef ds:uri="http://purl.org/dc/dcmitype/"/>
  </ds:schemaRefs>
</ds:datastoreItem>
</file>

<file path=customXml/itemProps3.xml><?xml version="1.0" encoding="utf-8"?>
<ds:datastoreItem xmlns:ds="http://schemas.openxmlformats.org/officeDocument/2006/customXml" ds:itemID="{21EA2B29-9311-4772-A216-A86D8745C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TotalTime>
  <Words>1055</Words>
  <Application>Microsoft Macintosh PowerPoint</Application>
  <PresentationFormat>Widescreen</PresentationFormat>
  <Paragraphs>104</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Devanagari</vt:lpstr>
      <vt:lpstr>Arial</vt:lpstr>
      <vt:lpstr>Calibri</vt:lpstr>
      <vt:lpstr>Georgia</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Drafting the Proclamation</vt:lpstr>
      <vt:lpstr>PowerPoint Presentation</vt:lpstr>
      <vt:lpstr>PowerPoint Presentation</vt:lpstr>
      <vt:lpstr>PowerPoint Presentation</vt:lpstr>
      <vt:lpstr>PowerPoint Presentation</vt:lpstr>
      <vt:lpstr>Reactions to the Proclamation</vt:lpstr>
      <vt:lpstr>United States Colored Troops</vt:lpstr>
      <vt:lpstr>Black Soldiers in the Civil War</vt:lpstr>
      <vt:lpstr>Quiz #1</vt:lpstr>
      <vt:lpstr>Quiz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Annie Pacious</cp:lastModifiedBy>
  <cp:revision>17</cp:revision>
  <dcterms:created xsi:type="dcterms:W3CDTF">2019-09-17T14:05:50Z</dcterms:created>
  <dcterms:modified xsi:type="dcterms:W3CDTF">2021-08-19T14:36:07Z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11837400</vt:r8>
  </property>
</Properties>
</file>