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sldIdLst>
    <p:sldId id="256" r:id="rId5"/>
    <p:sldId id="891" r:id="rId6"/>
    <p:sldId id="892" r:id="rId7"/>
    <p:sldId id="894" r:id="rId8"/>
    <p:sldId id="902" r:id="rId9"/>
    <p:sldId id="885" r:id="rId10"/>
    <p:sldId id="905" r:id="rId11"/>
    <p:sldId id="904" r:id="rId12"/>
    <p:sldId id="906" r:id="rId13"/>
    <p:sldId id="903" r:id="rId14"/>
    <p:sldId id="887" r:id="rId15"/>
    <p:sldId id="908" r:id="rId16"/>
    <p:sldId id="909" r:id="rId17"/>
    <p:sldId id="910" r:id="rId18"/>
    <p:sldId id="907" r:id="rId19"/>
    <p:sldId id="912" r:id="rId20"/>
    <p:sldId id="911" r:id="rId21"/>
    <p:sldId id="922" r:id="rId22"/>
    <p:sldId id="913" r:id="rId23"/>
    <p:sldId id="918" r:id="rId24"/>
    <p:sldId id="917" r:id="rId25"/>
    <p:sldId id="915" r:id="rId26"/>
    <p:sldId id="919" r:id="rId27"/>
    <p:sldId id="920" r:id="rId28"/>
    <p:sldId id="9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C423D-4336-821E-C58B-70191B463B16}" v="1" dt="2021-08-18T18:21:35.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93045" autoAdjust="0"/>
  </p:normalViewPr>
  <p:slideViewPr>
    <p:cSldViewPr snapToGrid="0">
      <p:cViewPr varScale="1">
        <p:scale>
          <a:sx n="104" d="100"/>
          <a:sy n="104" d="100"/>
        </p:scale>
        <p:origin x="928" y="192"/>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organization of armies during the Civil War.  Most men were privates</a:t>
            </a:r>
            <a:r>
              <a:rPr lang="en-US" baseline="0" dirty="0"/>
              <a:t> and part of a much larger army.</a:t>
            </a:r>
            <a:endParaRPr lang="en-US" dirty="0"/>
          </a:p>
          <a:p>
            <a:endParaRPr lang="en-US" dirty="0"/>
          </a:p>
          <a:p>
            <a:r>
              <a:rPr lang="en-US" dirty="0"/>
              <a:t>On</a:t>
            </a:r>
            <a:r>
              <a:rPr lang="en-US" baseline="0" dirty="0"/>
              <a:t> the left you can see how soldiers were grouped to make an army.  1 company = 100 men.  1 regiment = 1,000 men. 1 brigade = </a:t>
            </a:r>
          </a:p>
          <a:p>
            <a:r>
              <a:rPr lang="en-US" baseline="0" dirty="0"/>
              <a:t>2,000 or more men. 1 division = 4,000 or more men. 1 corps = 8,000 or more men. 1 army = 16,000 or more men. The size and make</a:t>
            </a:r>
          </a:p>
          <a:p>
            <a:r>
              <a:rPr lang="en-US" baseline="0" dirty="0"/>
              <a:t>up of these organizations will fluctuate during the war. </a:t>
            </a:r>
          </a:p>
          <a:p>
            <a:endParaRPr lang="en-US" baseline="0" dirty="0"/>
          </a:p>
          <a:p>
            <a:r>
              <a:rPr lang="en-US" baseline="0" dirty="0"/>
              <a:t>On the right you can see the hierarchy of rank. </a:t>
            </a:r>
          </a:p>
          <a:p>
            <a:endParaRPr lang="en-US" baseline="0" dirty="0"/>
          </a:p>
          <a:p>
            <a:r>
              <a:rPr lang="en-US" b="1" baseline="0" dirty="0"/>
              <a:t>Discussion:</a:t>
            </a:r>
            <a:br>
              <a:rPr lang="en-US" baseline="0" dirty="0"/>
            </a:br>
            <a:r>
              <a:rPr lang="en-US" baseline="0" dirty="0"/>
              <a:t>Do you think that most men were noticed? </a:t>
            </a:r>
          </a:p>
          <a:p>
            <a:r>
              <a:rPr lang="en-US" baseline="0" dirty="0"/>
              <a:t>How do you think privates were treated?</a:t>
            </a:r>
          </a:p>
          <a:p>
            <a:r>
              <a:rPr lang="en-US" baseline="0" dirty="0"/>
              <a:t>How do you think generals were treated?</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6750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US" sz="1200" b="1" dirty="0"/>
              <a:t>Discussion:</a:t>
            </a:r>
          </a:p>
          <a:p>
            <a:pPr eaLnBrk="1" hangingPunct="1">
              <a:lnSpc>
                <a:spcPct val="80000"/>
              </a:lnSpc>
              <a:spcBef>
                <a:spcPct val="0"/>
              </a:spcBef>
            </a:pPr>
            <a:r>
              <a:rPr lang="en-US" sz="1200" dirty="0"/>
              <a:t>How do you think this tasted?</a:t>
            </a:r>
          </a:p>
          <a:p>
            <a:pPr eaLnBrk="1" hangingPunct="1">
              <a:lnSpc>
                <a:spcPct val="80000"/>
              </a:lnSpc>
              <a:spcBef>
                <a:spcPct val="0"/>
              </a:spcBef>
            </a:pPr>
            <a:endParaRPr lang="en-US" sz="1200" dirty="0"/>
          </a:p>
          <a:p>
            <a:pPr eaLnBrk="1" hangingPunct="1">
              <a:lnSpc>
                <a:spcPct val="80000"/>
              </a:lnSpc>
              <a:spcBef>
                <a:spcPct val="0"/>
              </a:spcBef>
            </a:pPr>
            <a:r>
              <a:rPr lang="en-US" sz="1200" dirty="0"/>
              <a:t>Do you think there was always enough food?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222241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0"/>
              </a:spcBef>
              <a:spcAft>
                <a:spcPct val="0"/>
              </a:spcAft>
              <a:buClrTx/>
              <a:buSzTx/>
              <a:buFontTx/>
              <a:buNone/>
              <a:tabLst/>
              <a:defRPr/>
            </a:pPr>
            <a:r>
              <a:rPr lang="en-US" sz="1200" b="0" dirty="0">
                <a:latin typeface="+mn-lt"/>
              </a:rPr>
              <a:t>Loudon Valley Dec 9 Pioneers Hotel  20 Regt Con Vol Virginia</a:t>
            </a:r>
          </a:p>
          <a:p>
            <a:pPr marL="0" marR="0" indent="0" algn="l" defTabSz="931774" rtl="0" eaLnBrk="1" fontAlgn="base" latinLnBrk="0" hangingPunct="1">
              <a:lnSpc>
                <a:spcPct val="100000"/>
              </a:lnSpc>
              <a:spcBef>
                <a:spcPct val="0"/>
              </a:spcBef>
              <a:spcAft>
                <a:spcPct val="0"/>
              </a:spcAft>
              <a:buClrTx/>
              <a:buSzTx/>
              <a:buFontTx/>
              <a:buNone/>
              <a:tabLst/>
              <a:defRPr/>
            </a:pPr>
            <a:endParaRPr lang="en-US" sz="1200" dirty="0">
              <a:latin typeface="+mn-lt"/>
            </a:endParaRPr>
          </a:p>
          <a:p>
            <a:pPr marL="0" marR="0" indent="0" algn="l" defTabSz="931774" rtl="0" eaLnBrk="1" fontAlgn="base" latinLnBrk="0" hangingPunct="1">
              <a:lnSpc>
                <a:spcPct val="100000"/>
              </a:lnSpc>
              <a:spcBef>
                <a:spcPct val="0"/>
              </a:spcBef>
              <a:spcAft>
                <a:spcPct val="0"/>
              </a:spcAft>
              <a:buClrTx/>
              <a:buSzTx/>
              <a:buFontTx/>
              <a:buNone/>
              <a:tabLst/>
              <a:defRPr/>
            </a:pPr>
            <a:r>
              <a:rPr lang="en-US" sz="1200" dirty="0">
                <a:latin typeface="+mn-lt"/>
              </a:rPr>
              <a:t>“This is the drawing of our log Cabin looks natural all think made of logs &amp; covered with flies or canvas don’t leak much the dark place in the middle is rubber blankets the canvas is not large enough we don’t have any windows light comes through the canvas…..”</a:t>
            </a:r>
            <a:endParaRPr lang="en-US" b="1" dirty="0">
              <a:latin typeface="+mn-lt"/>
            </a:endParaRPr>
          </a:p>
          <a:p>
            <a:pPr defTabSz="931774" eaLnBrk="1" hangingPunct="1">
              <a:spcBef>
                <a:spcPct val="0"/>
              </a:spcBef>
              <a:defRPr/>
            </a:pPr>
            <a:endParaRPr lang="en-US" b="1" dirty="0">
              <a:latin typeface="+mn-lt"/>
            </a:endParaRPr>
          </a:p>
          <a:p>
            <a:pPr defTabSz="931774" eaLnBrk="1" hangingPunct="1">
              <a:spcBef>
                <a:spcPct val="0"/>
              </a:spcBef>
              <a:defRPr/>
            </a:pPr>
            <a:r>
              <a:rPr lang="en-US" b="1" dirty="0">
                <a:latin typeface="+mn-lt"/>
              </a:rPr>
              <a:t>Discussion:</a:t>
            </a:r>
          </a:p>
          <a:p>
            <a:pPr defTabSz="931774" eaLnBrk="1" hangingPunct="1">
              <a:spcBef>
                <a:spcPct val="0"/>
              </a:spcBef>
              <a:defRPr/>
            </a:pPr>
            <a:r>
              <a:rPr lang="en-US" dirty="0">
                <a:latin typeface="+mn-lt"/>
              </a:rPr>
              <a:t>What do you think the soldiers stayed in during the warmer months? Answer information – soldiers slept in tents or on the ground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What do you think it was like inside the winter quarters?</a:t>
            </a:r>
          </a:p>
          <a:p>
            <a:pPr defTabSz="931774" eaLnBrk="1" hangingPunct="1">
              <a:spcBef>
                <a:spcPct val="0"/>
              </a:spcBef>
              <a:defRPr/>
            </a:pPr>
            <a:r>
              <a:rPr lang="en-US" dirty="0">
                <a:latin typeface="+mn-lt"/>
              </a:rPr>
              <a:t>Answer information – winter quarters, while looking cozy, were damp and cold.  Disease flourished as camp sites became unsanitary with large numbers of men and their waste occupying small areas. </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Do you think it was warm or cold?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Why do you think they built such permanent places to stay in the winter and not just use tents like in the summer? </a:t>
            </a:r>
          </a:p>
          <a:p>
            <a:pPr defTabSz="931774" eaLnBrk="1" hangingPunct="1">
              <a:spcBef>
                <a:spcPct val="0"/>
              </a:spcBef>
              <a:defRPr/>
            </a:pPr>
            <a:r>
              <a:rPr lang="en-US" dirty="0">
                <a:latin typeface="+mn-lt"/>
              </a:rPr>
              <a:t>Answer information – there were very few battles in the winter, it was almost impossible to travel once the roads froze.  Just like how battles mainly happened during the day they also mainly happened during the warmer months because it was just too logistically and physically difficult.</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4477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b="0" dirty="0">
                <a:latin typeface="+mn-lt"/>
              </a:rPr>
              <a:t>All who knew how to write, wrote letters.  During the Civil War letter writing was the only method of personal communication.</a:t>
            </a:r>
          </a:p>
          <a:p>
            <a:pPr eaLnBrk="1" hangingPunct="1">
              <a:spcBef>
                <a:spcPct val="0"/>
              </a:spcBef>
            </a:pPr>
            <a:endParaRPr lang="en-US" sz="1200" b="1" dirty="0">
              <a:latin typeface="+mn-lt"/>
            </a:endParaRPr>
          </a:p>
          <a:p>
            <a:pPr eaLnBrk="1" hangingPunct="1">
              <a:spcBef>
                <a:spcPct val="0"/>
              </a:spcBef>
            </a:pPr>
            <a:r>
              <a:rPr lang="en-US" sz="1200" b="1" dirty="0">
                <a:latin typeface="+mn-lt"/>
              </a:rPr>
              <a:t>Discussion:</a:t>
            </a:r>
          </a:p>
          <a:p>
            <a:pPr eaLnBrk="1" hangingPunct="1">
              <a:spcBef>
                <a:spcPct val="0"/>
              </a:spcBef>
            </a:pPr>
            <a:r>
              <a:rPr lang="en-US" sz="1200" dirty="0">
                <a:latin typeface="+mn-lt"/>
              </a:rPr>
              <a:t>Do you think soldiers looked forward to getting mail? </a:t>
            </a:r>
          </a:p>
          <a:p>
            <a:pPr eaLnBrk="1" hangingPunct="1">
              <a:spcBef>
                <a:spcPct val="0"/>
              </a:spcBef>
            </a:pPr>
            <a:endParaRPr lang="en-US" sz="1200" dirty="0">
              <a:latin typeface="+mn-lt"/>
            </a:endParaRPr>
          </a:p>
          <a:p>
            <a:pPr eaLnBrk="1" hangingPunct="1">
              <a:spcBef>
                <a:spcPct val="0"/>
              </a:spcBef>
            </a:pPr>
            <a:r>
              <a:rPr lang="en-US" sz="1200" dirty="0">
                <a:latin typeface="+mn-lt"/>
              </a:rPr>
              <a:t>Do you think the soldiers got homesick?</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102488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https://www.battlefields.org/learn/videos/soldier-life-during-civil-war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29982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Soldiers spent the majority of their time in camp drilling, not on the battlefield.</a:t>
            </a:r>
            <a:endParaRPr lang="en-US" dirty="0"/>
          </a:p>
          <a:p>
            <a:endParaRPr lang="en-US" b="1" dirty="0"/>
          </a:p>
          <a:p>
            <a:r>
              <a:rPr lang="en-US" b="1" dirty="0"/>
              <a:t>Discussion:</a:t>
            </a:r>
          </a:p>
          <a:p>
            <a:r>
              <a:rPr lang="en-US" dirty="0"/>
              <a:t>Why were they always</a:t>
            </a:r>
            <a:r>
              <a:rPr lang="en-US" baseline="0" dirty="0"/>
              <a:t> drilling?</a:t>
            </a:r>
          </a:p>
          <a:p>
            <a:r>
              <a:rPr lang="en-US" baseline="0" dirty="0"/>
              <a:t>Answer information - Most of the time soldiers were not fighting battles, rather they were in camp or marching.  Drilling kept the men busy during the down-time and prepared them so that they could maneuver under fire.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80537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Discussion:</a:t>
            </a:r>
          </a:p>
          <a:p>
            <a:pPr eaLnBrk="1" hangingPunct="1"/>
            <a:endParaRPr lang="en-US" dirty="0"/>
          </a:p>
          <a:p>
            <a:pPr eaLnBrk="1" hangingPunct="1"/>
            <a:r>
              <a:rPr lang="en-US" dirty="0"/>
              <a:t>According</a:t>
            </a:r>
            <a:r>
              <a:rPr lang="en-US" baseline="0" dirty="0"/>
              <a:t> to this information, did bullets or sickness kill most of the soldiers?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91061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https://www.battlefields.org/learn/videos/civil-war-medicine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216600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Surgeons preferred to operate outside if possible to mitigate the effects of the chloroform and to utilize the light. </a:t>
            </a:r>
            <a:r>
              <a:rPr lang="en-US" baseline="0" dirty="0"/>
              <a:t> </a:t>
            </a:r>
            <a:r>
              <a:rPr lang="en-US" dirty="0"/>
              <a:t>An operating table was often an unhinged door on top of two barrels.   </a:t>
            </a:r>
          </a:p>
          <a:p>
            <a:pPr eaLnBrk="1" hangingPunct="1">
              <a:spcBef>
                <a:spcPct val="0"/>
              </a:spcBef>
            </a:pPr>
            <a:endParaRPr lang="en-US" dirty="0"/>
          </a:p>
          <a:p>
            <a:pPr eaLnBrk="1" hangingPunct="1">
              <a:spcBef>
                <a:spcPct val="0"/>
              </a:spcBef>
            </a:pPr>
            <a:r>
              <a:rPr lang="en-US" b="1" dirty="0"/>
              <a:t>Discussion:</a:t>
            </a:r>
          </a:p>
          <a:p>
            <a:pPr eaLnBrk="1" hangingPunct="1">
              <a:spcBef>
                <a:spcPct val="0"/>
              </a:spcBef>
            </a:pPr>
            <a:endParaRPr lang="en-US" dirty="0"/>
          </a:p>
          <a:p>
            <a:pPr eaLnBrk="1" hangingPunct="1">
              <a:spcBef>
                <a:spcPct val="0"/>
              </a:spcBef>
            </a:pPr>
            <a:r>
              <a:rPr lang="en-US" dirty="0"/>
              <a:t>What do you think</a:t>
            </a:r>
            <a:r>
              <a:rPr lang="en-US" baseline="0" dirty="0"/>
              <a:t> happened to the people living inside the homes that became hospitals?</a:t>
            </a:r>
          </a:p>
          <a:p>
            <a:pPr eaLnBrk="1" hangingPunct="1">
              <a:spcBef>
                <a:spcPct val="0"/>
              </a:spcBef>
            </a:pPr>
            <a:r>
              <a:rPr lang="en-US" baseline="0" dirty="0"/>
              <a:t>Answer information – sometimes the citizens had already left, sometimes they were forced to leave or stay in an out-of-the-way place.</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114768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Soldiers, North and South, dreamed of returning home safe.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3299869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endParaRPr lang="en-US" dirty="0"/>
          </a:p>
          <a:p>
            <a:r>
              <a:rPr lang="en-US" dirty="0"/>
              <a:t>What do you think happened to the country with so many men dying?</a:t>
            </a:r>
            <a:r>
              <a:rPr lang="en-US" baseline="0" dirty="0"/>
              <a:t> </a:t>
            </a:r>
          </a:p>
          <a:p>
            <a:endParaRPr lang="en-US" baseline="0" dirty="0"/>
          </a:p>
          <a:p>
            <a:r>
              <a:rPr lang="en-US" baseline="0" dirty="0"/>
              <a:t>Do you think things went back to the way they were before the war? What might have changed?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12640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Enlisting/signing up to fight --the men came from factories and farms, North &amp; South to fight in the Civil War</a:t>
            </a:r>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221131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Soldiers and their families</a:t>
            </a:r>
            <a:r>
              <a:rPr lang="en-US" baseline="0" dirty="0"/>
              <a:t> preserved letters, diaries, and photographs. Some even wrote memoirs. </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1" baseline="0" dirty="0"/>
              <a:t>Discussion:</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aseline="0" dirty="0"/>
              <a:t>What might a historian learn by reading the letter of a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4173460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were battles they were fought in certain areas.  While sometimes</a:t>
            </a:r>
            <a:r>
              <a:rPr lang="en-US" baseline="0" dirty="0"/>
              <a:t> skirmishes were simply a matter of finding the enemy along the way, battles usually occurred where one side was defending something or trying to obtain something important such as a train station, fort on a waterway, or important city. Battles were also fought in certain geographic locations because there were strategic advantages such as high ground or natural barriers.</a:t>
            </a:r>
          </a:p>
          <a:p>
            <a:endParaRPr lang="en-US" baseline="0" dirty="0"/>
          </a:p>
          <a:p>
            <a:r>
              <a:rPr lang="en-US" baseline="0" dirty="0"/>
              <a:t>Railroad networks, road networks, and waterways – important for transportation of troops and supplies. </a:t>
            </a:r>
          </a:p>
          <a:p>
            <a:endParaRPr lang="en-US" baseline="0" dirty="0"/>
          </a:p>
          <a:p>
            <a:r>
              <a:rPr lang="en-US" baseline="0" dirty="0"/>
              <a:t>Waterways – control of certain waterways will prevent the enemy from moving through or beyond that waterway.  </a:t>
            </a:r>
          </a:p>
          <a:p>
            <a:endParaRPr lang="en-US" baseline="0" dirty="0"/>
          </a:p>
          <a:p>
            <a:r>
              <a:rPr lang="en-US" baseline="0" dirty="0"/>
              <a:t>Importance of the space – capturing the capital of the enemy will almost certainly end the war.  The Army of Northern Virginia and The Army of the Potomac were constantly trying to move around one another to capture the opposing army’s capital.  Both armies had to be on the offense and defense.</a:t>
            </a:r>
          </a:p>
          <a:p>
            <a:endParaRPr lang="en-US" baseline="0" dirty="0"/>
          </a:p>
          <a:p>
            <a:r>
              <a:rPr lang="en-US" baseline="0" dirty="0"/>
              <a:t>Topography – geographically a certain location will offer more for a battle such as a river, high ground, natural barrier or covering.</a:t>
            </a:r>
          </a:p>
          <a:p>
            <a:endParaRPr lang="en-US" baseline="0" dirty="0"/>
          </a:p>
          <a:p>
            <a:r>
              <a:rPr lang="en-US" baseline="0" dirty="0"/>
              <a:t>Intelligence – reliable information on the location of the enemy was rare and could lead to a battle.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226069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itchFamily="-123" charset="0"/>
              </a:rPr>
              <a:t>Discussion:</a:t>
            </a:r>
          </a:p>
          <a:p>
            <a:r>
              <a:rPr lang="en-US" dirty="0">
                <a:latin typeface="Calibri" pitchFamily="-123" charset="0"/>
              </a:rPr>
              <a:t>Why do you think the Civil War is sometimes called the “Boys’ War?”</a:t>
            </a:r>
          </a:p>
          <a:p>
            <a:endParaRPr lang="en-US" dirty="0">
              <a:latin typeface="Calibri" pitchFamily="-123" charset="0"/>
            </a:endParaRPr>
          </a:p>
          <a:p>
            <a:r>
              <a:rPr lang="en-US" dirty="0">
                <a:latin typeface="Calibri" pitchFamily="-123" charset="0"/>
              </a:rPr>
              <a:t>How many Union Soldiers were under 16?</a:t>
            </a:r>
          </a:p>
          <a:p>
            <a:endParaRPr lang="en-US" dirty="0">
              <a:latin typeface="Calibri" pitchFamily="-123" charset="0"/>
            </a:endParaRPr>
          </a:p>
          <a:p>
            <a:r>
              <a:rPr lang="en-US" dirty="0">
                <a:latin typeface="Calibri" pitchFamily="-123" charset="0"/>
              </a:rPr>
              <a:t>How many soldiers were between 16 and 23?</a:t>
            </a:r>
          </a:p>
          <a:p>
            <a:endParaRPr lang="en-US" dirty="0">
              <a:latin typeface="Calibri" pitchFamily="-123" charset="0"/>
            </a:endParaRPr>
          </a:p>
          <a:p>
            <a:r>
              <a:rPr lang="en-US" dirty="0">
                <a:latin typeface="Calibri" pitchFamily="-123" charset="0"/>
              </a:rPr>
              <a:t>How many were over 23?</a:t>
            </a:r>
          </a:p>
          <a:p>
            <a:endParaRPr lang="en-US" dirty="0">
              <a:latin typeface="Calibri" pitchFamily="-123" charset="0"/>
            </a:endParaRPr>
          </a:p>
          <a:p>
            <a:r>
              <a:rPr lang="en-US" dirty="0">
                <a:latin typeface="Calibri" pitchFamily="-123" charset="0"/>
              </a:rPr>
              <a:t>Do you think most soldiers in the Confederate army would have been older or younger?  Why?</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169674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average Yank or Reb was white, native-born, farmer, protestant, single, between 18 and 29. He stood about 5 feet 8 inches tall and weighed about 143 pounds. Most soldiers were between the ages of 18 and 39 with an average age of 25.</a:t>
            </a:r>
          </a:p>
          <a:p>
            <a:endParaRPr lang="en-US" dirty="0"/>
          </a:p>
          <a:p>
            <a:r>
              <a:rPr lang="en-US" dirty="0"/>
              <a:t>Slang – Reb and Yank may be terms that you have</a:t>
            </a:r>
            <a:r>
              <a:rPr lang="en-US" baseline="0" dirty="0"/>
              <a:t> not yet discussed with your students.  </a:t>
            </a:r>
          </a:p>
          <a:p>
            <a:endParaRPr lang="en-US" baseline="0" dirty="0"/>
          </a:p>
          <a:p>
            <a:r>
              <a:rPr lang="en-US" baseline="0" dirty="0"/>
              <a:t>Reb = rebel, confederate, or southern soldier</a:t>
            </a:r>
          </a:p>
          <a:p>
            <a:r>
              <a:rPr lang="en-US" baseline="0" dirty="0"/>
              <a:t>Yank = </a:t>
            </a:r>
            <a:r>
              <a:rPr lang="en-US" baseline="0" dirty="0" err="1"/>
              <a:t>yankee</a:t>
            </a:r>
            <a:r>
              <a:rPr lang="en-US" baseline="0" dirty="0"/>
              <a:t>, federal, union, or northern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276189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30000"/>
              </a:spcBef>
              <a:spcAft>
                <a:spcPct val="0"/>
              </a:spcAft>
              <a:buClrTx/>
              <a:buSzTx/>
              <a:buFontTx/>
              <a:buNone/>
              <a:tabLst/>
              <a:defRPr/>
            </a:pPr>
            <a:r>
              <a:rPr lang="en-US" sz="1200" dirty="0">
                <a:latin typeface="+mn-lt"/>
              </a:rPr>
              <a:t>Men on both sides were inspired to fight by patriotism, state pride, the chance for adventure, or steady pay. The common Union soldier tended to fight to preserve the Union while the common Confederate soldier tended to fight to defend his home.</a:t>
            </a:r>
          </a:p>
          <a:p>
            <a:pPr defTabSz="931774" eaLnBrk="1" hangingPunct="1">
              <a:defRPr/>
            </a:pPr>
            <a:endParaRPr lang="en-US" dirty="0">
              <a:latin typeface="+mn-lt"/>
            </a:endParaRPr>
          </a:p>
          <a:p>
            <a:pPr defTabSz="931774" eaLnBrk="1" hangingPunct="1">
              <a:defRPr/>
            </a:pPr>
            <a:r>
              <a:rPr lang="en-US" b="1" dirty="0">
                <a:latin typeface="+mn-lt"/>
              </a:rPr>
              <a:t>Discussion:</a:t>
            </a:r>
          </a:p>
          <a:p>
            <a:pPr defTabSz="931774" eaLnBrk="1" hangingPunct="1">
              <a:defRPr/>
            </a:pPr>
            <a:endParaRPr lang="en-US" dirty="0">
              <a:latin typeface="+mn-lt"/>
            </a:endParaRPr>
          </a:p>
          <a:p>
            <a:pPr defTabSz="931774" eaLnBrk="1" hangingPunct="1">
              <a:defRPr/>
            </a:pPr>
            <a:r>
              <a:rPr lang="en-US" dirty="0">
                <a:latin typeface="+mn-lt"/>
              </a:rPr>
              <a:t>Why would a Confederate soldier be defending his home and a Union soldier not be? </a:t>
            </a:r>
          </a:p>
          <a:p>
            <a:pPr defTabSz="931774" eaLnBrk="1" hangingPunct="1">
              <a:defRPr/>
            </a:pPr>
            <a:r>
              <a:rPr lang="en-US" dirty="0">
                <a:latin typeface="+mn-lt"/>
              </a:rPr>
              <a:t>Answer information - the war was mainly fought in the South. Union troops initially moved South to put down the rebellion. In the North,</a:t>
            </a:r>
            <a:r>
              <a:rPr lang="en-US" baseline="0" dirty="0">
                <a:latin typeface="+mn-lt"/>
              </a:rPr>
              <a:t> </a:t>
            </a:r>
            <a:r>
              <a:rPr lang="en-US" dirty="0">
                <a:latin typeface="+mn-lt"/>
              </a:rPr>
              <a:t>Maryland, Kentucky,</a:t>
            </a:r>
            <a:r>
              <a:rPr lang="en-US" baseline="0" dirty="0">
                <a:latin typeface="+mn-lt"/>
              </a:rPr>
              <a:t> Missouri</a:t>
            </a:r>
            <a:r>
              <a:rPr lang="en-US" dirty="0">
                <a:latin typeface="+mn-lt"/>
              </a:rPr>
              <a:t> and Pennsylvania saw major battles.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39619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Following the Emancipation Proclamation African Americans could join the US Armed Forces.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Approximately 180,000 African Americans comprising 163 units served in the Union Army during the Civil War, and many more African Americans served in the Union Navy.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If your students have not yet watched Black Soldiers In4, this could be a good video to show. https://www.civilwar.org/learn/videos/black-soldiers-civil-war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endParaRPr lang="en-US" b="0" baseline="0" dirty="0"/>
          </a:p>
          <a:p>
            <a:r>
              <a:rPr lang="en-US" b="1" baseline="0" dirty="0"/>
              <a:t>Discuss:</a:t>
            </a:r>
            <a:br>
              <a:rPr lang="en-US" b="0" baseline="0" dirty="0"/>
            </a:br>
            <a:endParaRPr lang="en-US" b="0" baseline="0" dirty="0"/>
          </a:p>
          <a:p>
            <a:r>
              <a:rPr lang="en-US" b="0" baseline="0" dirty="0"/>
              <a:t>Why might a former slave want to fight for the Union Army? </a:t>
            </a:r>
          </a:p>
          <a:p>
            <a:r>
              <a:rPr lang="en-US" b="0" baseline="0" dirty="0"/>
              <a:t>Do you think that this had special meaning for that individual?</a:t>
            </a:r>
          </a:p>
          <a:p>
            <a:endParaRPr lang="en-US" b="0" baseline="0" dirty="0"/>
          </a:p>
          <a:p>
            <a:r>
              <a:rPr lang="en-US" b="0" baseline="0" dirty="0"/>
              <a:t>How do you think African American troops were treated by other Union soldiers? (Answer information: Generally not kindly, while the North did not have a significant slave population, there was still deep seeded racism.)</a:t>
            </a:r>
          </a:p>
          <a:p>
            <a:endParaRPr lang="en-US" b="0" baseline="0" dirty="0"/>
          </a:p>
          <a:p>
            <a:r>
              <a:rPr lang="en-US" b="0" baseline="0" dirty="0"/>
              <a:t>Do you think African American troops served side-by-side with white troops? Or camped with white troops? [Answer information: No, USCT (United States Colored Troops) were placed in separate regiments with white commanding officers]</a:t>
            </a:r>
          </a:p>
          <a:p>
            <a:endParaRPr lang="en-US" b="0" baseline="0" dirty="0"/>
          </a:p>
          <a:p>
            <a:endParaRPr lang="en-US" b="0" baseline="0"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77827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410" indent="-232410">
              <a:spcBef>
                <a:spcPct val="30000"/>
              </a:spcBef>
              <a:spcAft>
                <a:spcPct val="0"/>
              </a:spcAft>
              <a:buAutoNum type="arabicPeriod"/>
            </a:pPr>
            <a:r>
              <a:rPr lang="en-US" dirty="0"/>
              <a:t>Canteen</a:t>
            </a:r>
          </a:p>
          <a:p>
            <a:pPr marL="232410" indent="-232410">
              <a:spcBef>
                <a:spcPct val="30000"/>
              </a:spcBef>
              <a:spcAft>
                <a:spcPct val="0"/>
              </a:spcAft>
              <a:buAutoNum type="arabicPeriod"/>
            </a:pPr>
            <a:r>
              <a:rPr lang="en-US" dirty="0"/>
              <a:t>Pan</a:t>
            </a:r>
            <a:endParaRPr lang="en-US" dirty="0">
              <a:cs typeface="Calibri"/>
            </a:endParaRPr>
          </a:p>
          <a:p>
            <a:pPr marL="232410" indent="-232410">
              <a:spcBef>
                <a:spcPct val="30000"/>
              </a:spcBef>
              <a:spcAft>
                <a:spcPct val="0"/>
              </a:spcAft>
              <a:buAutoNum type="arabicPeriod"/>
            </a:pPr>
            <a:r>
              <a:rPr lang="en-US" dirty="0"/>
              <a:t>Cartridge box (Union)</a:t>
            </a:r>
            <a:endParaRPr lang="en-US" dirty="0">
              <a:cs typeface="Calibri"/>
            </a:endParaRPr>
          </a:p>
          <a:p>
            <a:pPr marL="232410" indent="-232410">
              <a:spcBef>
                <a:spcPct val="30000"/>
              </a:spcBef>
              <a:spcAft>
                <a:spcPct val="0"/>
              </a:spcAft>
              <a:buAutoNum type="arabicPeriod"/>
            </a:pPr>
            <a:r>
              <a:rPr lang="en-US" dirty="0"/>
              <a:t>Tooth brush</a:t>
            </a:r>
            <a:endParaRPr lang="en-US" dirty="0">
              <a:cs typeface="Calibri"/>
            </a:endParaRPr>
          </a:p>
          <a:p>
            <a:pPr marL="232410" indent="-232410">
              <a:spcBef>
                <a:spcPct val="30000"/>
              </a:spcBef>
              <a:spcAft>
                <a:spcPct val="0"/>
              </a:spcAft>
              <a:buAutoNum type="arabicPeriod"/>
            </a:pPr>
            <a:r>
              <a:rPr lang="en-US" dirty="0"/>
              <a:t>Razor</a:t>
            </a:r>
            <a:endParaRPr lang="en-US" dirty="0">
              <a:cs typeface="Calibri"/>
            </a:endParaRPr>
          </a:p>
          <a:p>
            <a:pPr marL="232410" indent="-232410">
              <a:spcBef>
                <a:spcPct val="30000"/>
              </a:spcBef>
              <a:spcAft>
                <a:spcPct val="0"/>
              </a:spcAft>
              <a:buAutoNum type="arabicPeriod"/>
            </a:pPr>
            <a:r>
              <a:rPr lang="en-US" dirty="0"/>
              <a:t>Soap</a:t>
            </a:r>
            <a:endParaRPr lang="en-US" dirty="0">
              <a:cs typeface="Calibri"/>
            </a:endParaRPr>
          </a:p>
          <a:p>
            <a:pPr marL="232410" indent="-232410">
              <a:spcBef>
                <a:spcPct val="30000"/>
              </a:spcBef>
              <a:spcAft>
                <a:spcPct val="0"/>
              </a:spcAft>
              <a:buAutoNum type="arabicPeriod"/>
            </a:pPr>
            <a:r>
              <a:rPr lang="en-US" dirty="0"/>
              <a:t>Blanket</a:t>
            </a:r>
            <a:endParaRPr lang="en-US" dirty="0">
              <a:cs typeface="Calibri"/>
            </a:endParaRPr>
          </a:p>
          <a:p>
            <a:pPr marL="232410" indent="-232410">
              <a:spcBef>
                <a:spcPct val="30000"/>
              </a:spcBef>
              <a:spcAft>
                <a:spcPct val="0"/>
              </a:spcAft>
              <a:buAutoNum type="arabicPeriod"/>
            </a:pPr>
            <a:r>
              <a:rPr lang="en-US" dirty="0"/>
              <a:t>Silverware</a:t>
            </a:r>
          </a:p>
          <a:p>
            <a:pPr marL="232410" indent="-232410">
              <a:spcBef>
                <a:spcPct val="30000"/>
              </a:spcBef>
              <a:spcAft>
                <a:spcPct val="0"/>
              </a:spcAft>
              <a:buAutoNum type="arabicPeriod"/>
            </a:pPr>
            <a:r>
              <a:rPr lang="en-US" dirty="0"/>
              <a:t>Plate</a:t>
            </a:r>
            <a:endParaRPr lang="en-US" dirty="0">
              <a:cs typeface="Calibri"/>
            </a:endParaRPr>
          </a:p>
          <a:p>
            <a:pPr marL="232410" indent="-232410">
              <a:spcBef>
                <a:spcPct val="30000"/>
              </a:spcBef>
              <a:spcAft>
                <a:spcPct val="0"/>
              </a:spcAft>
              <a:buAutoNum type="arabicPeriod"/>
            </a:pPr>
            <a:r>
              <a:rPr lang="en-US" dirty="0"/>
              <a:t>Comb</a:t>
            </a:r>
            <a:endParaRPr lang="en-US" dirty="0">
              <a:cs typeface="Calibri"/>
            </a:endParaRPr>
          </a:p>
          <a:p>
            <a:pPr marL="232410" indent="-232410">
              <a:spcBef>
                <a:spcPct val="30000"/>
              </a:spcBef>
              <a:spcAft>
                <a:spcPct val="0"/>
              </a:spcAft>
              <a:buAutoNum type="arabicPeriod"/>
            </a:pPr>
            <a:r>
              <a:rPr lang="en-US" dirty="0"/>
              <a:t>Musket</a:t>
            </a:r>
            <a:endParaRPr lang="en-US" dirty="0">
              <a:cs typeface="Calibri"/>
            </a:endParaRPr>
          </a:p>
          <a:p>
            <a:pPr marL="232410" indent="-232410">
              <a:spcBef>
                <a:spcPct val="30000"/>
              </a:spcBef>
              <a:spcAft>
                <a:spcPct val="0"/>
              </a:spcAft>
              <a:buAutoNum type="arabicPeriod"/>
            </a:pPr>
            <a:r>
              <a:rPr lang="en-US" dirty="0"/>
              <a:t>Money (Confederate)</a:t>
            </a:r>
            <a:endParaRPr lang="en-US" dirty="0">
              <a:cs typeface="Calibri"/>
            </a:endParaRPr>
          </a:p>
          <a:p>
            <a:pPr marL="232410" indent="-232410">
              <a:spcBef>
                <a:spcPct val="30000"/>
              </a:spcBef>
              <a:spcAft>
                <a:spcPct val="0"/>
              </a:spcAft>
              <a:buAutoNum type="arabicPeriod"/>
            </a:pPr>
            <a:r>
              <a:rPr lang="en-US" dirty="0"/>
              <a:t>Photographs</a:t>
            </a:r>
            <a:endParaRPr lang="en-US" dirty="0">
              <a:cs typeface="Calibri"/>
            </a:endParaRPr>
          </a:p>
          <a:p>
            <a:pPr marL="232410" indent="-232410">
              <a:spcBef>
                <a:spcPct val="30000"/>
              </a:spcBef>
              <a:spcAft>
                <a:spcPct val="0"/>
              </a:spcAft>
              <a:buAutoNum type="arabicPeriod"/>
            </a:pPr>
            <a:r>
              <a:rPr lang="en-US" dirty="0"/>
              <a:t>Bible</a:t>
            </a:r>
            <a:endParaRPr lang="en-US" dirty="0">
              <a:cs typeface="Calibri"/>
            </a:endParaRPr>
          </a:p>
          <a:p>
            <a:pPr marL="232410" indent="-232410">
              <a:spcBef>
                <a:spcPct val="30000"/>
              </a:spcBef>
              <a:spcAft>
                <a:spcPct val="0"/>
              </a:spcAft>
              <a:buAutoNum type="arabicPeriod"/>
            </a:pPr>
            <a:r>
              <a:rPr lang="en-US" dirty="0"/>
              <a:t>Stamps (Confederate, Jefferson Davis prints)</a:t>
            </a:r>
            <a:endParaRPr lang="en-US" dirty="0">
              <a:cs typeface="Calibri"/>
            </a:endParaRPr>
          </a:p>
          <a:p>
            <a:pPr marL="232410" indent="-232410">
              <a:spcBef>
                <a:spcPct val="30000"/>
              </a:spcBef>
              <a:spcAft>
                <a:spcPct val="0"/>
              </a:spcAft>
              <a:buAutoNum type="arabicPeriod"/>
            </a:pPr>
            <a:r>
              <a:rPr lang="en-US" dirty="0"/>
              <a:t>Haversack (Union)</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765477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 Confederate:</a:t>
            </a:r>
          </a:p>
          <a:p>
            <a:r>
              <a:rPr lang="en-US" dirty="0"/>
              <a:t>Slouch hat</a:t>
            </a:r>
          </a:p>
          <a:p>
            <a:r>
              <a:rPr lang="en-US" dirty="0"/>
              <a:t>Shell</a:t>
            </a:r>
            <a:r>
              <a:rPr lang="en-US" baseline="0" dirty="0"/>
              <a:t> Jacket</a:t>
            </a:r>
            <a:endParaRPr lang="en-US" dirty="0"/>
          </a:p>
          <a:p>
            <a:r>
              <a:rPr lang="en-US" dirty="0"/>
              <a:t>Pants</a:t>
            </a:r>
          </a:p>
          <a:p>
            <a:r>
              <a:rPr lang="en-US" dirty="0"/>
              <a:t>Brogans (shoes)</a:t>
            </a:r>
          </a:p>
          <a:p>
            <a:endParaRPr lang="en-US" dirty="0"/>
          </a:p>
          <a:p>
            <a:r>
              <a:rPr lang="en-US" dirty="0"/>
              <a:t>On the right - Union:</a:t>
            </a:r>
          </a:p>
          <a:p>
            <a:r>
              <a:rPr lang="en-US" dirty="0"/>
              <a:t>kepi</a:t>
            </a:r>
          </a:p>
          <a:p>
            <a:r>
              <a:rPr lang="en-US" dirty="0"/>
              <a:t>Sack Coat</a:t>
            </a:r>
          </a:p>
          <a:p>
            <a:r>
              <a:rPr lang="en-US" dirty="0"/>
              <a:t>Pants</a:t>
            </a:r>
          </a:p>
          <a:p>
            <a:r>
              <a:rPr lang="en-US" dirty="0"/>
              <a:t>Brogans (shoes)</a:t>
            </a: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1928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https://www.battlefields.org/learn/videos/equipment-civil-war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4077044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ttlefields.org/learn/videos/equipment-civil-wa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attlefields.org/learn/videos/soldier-life-during-civil-wa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attlefields.org/learn/videos/civil-war-medicine"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Life at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C55A-210F-43F2-A4DD-DD7386D46D45}"/>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Picture 3">
            <a:hlinkClick r:id="rId3"/>
            <a:extLst>
              <a:ext uri="{FF2B5EF4-FFF2-40B4-BE49-F238E27FC236}">
                <a16:creationId xmlns:a16="http://schemas.microsoft.com/office/drawing/2014/main" id="{29AF8F0D-361D-4683-ADB5-96CB54E31ED7}"/>
              </a:ext>
            </a:extLst>
          </p:cNvPr>
          <p:cNvPicPr>
            <a:picLocks noChangeAspect="1"/>
          </p:cNvPicPr>
          <p:nvPr/>
        </p:nvPicPr>
        <p:blipFill>
          <a:blip r:embed="rId4"/>
          <a:stretch>
            <a:fillRect/>
          </a:stretch>
        </p:blipFill>
        <p:spPr>
          <a:xfrm>
            <a:off x="3467858" y="1512789"/>
            <a:ext cx="5256283" cy="4287773"/>
          </a:xfrm>
          <a:prstGeom prst="rect">
            <a:avLst/>
          </a:prstGeom>
        </p:spPr>
      </p:pic>
    </p:spTree>
    <p:extLst>
      <p:ext uri="{BB962C8B-B14F-4D97-AF65-F5344CB8AC3E}">
        <p14:creationId xmlns:p14="http://schemas.microsoft.com/office/powerpoint/2010/main" val="18827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FFD5-6A22-48FD-B76A-99E354CE3364}"/>
              </a:ext>
            </a:extLst>
          </p:cNvPr>
          <p:cNvSpPr>
            <a:spLocks noGrp="1"/>
          </p:cNvSpPr>
          <p:nvPr>
            <p:ph type="title"/>
          </p:nvPr>
        </p:nvSpPr>
        <p:spPr>
          <a:xfrm>
            <a:off x="838200" y="365125"/>
            <a:ext cx="10515600" cy="885705"/>
          </a:xfrm>
        </p:spPr>
        <p:txBody>
          <a:bodyPr>
            <a:normAutofit/>
          </a:bodyPr>
          <a:lstStyle/>
          <a:p>
            <a:pPr algn="ctr"/>
            <a:r>
              <a:rPr lang="en-US" sz="4000" dirty="0"/>
              <a:t>What They Ate</a:t>
            </a:r>
          </a:p>
        </p:txBody>
      </p:sp>
      <p:sp>
        <p:nvSpPr>
          <p:cNvPr id="3" name="Title 1">
            <a:extLst>
              <a:ext uri="{FF2B5EF4-FFF2-40B4-BE49-F238E27FC236}">
                <a16:creationId xmlns:a16="http://schemas.microsoft.com/office/drawing/2014/main" id="{FFC10B33-C307-466B-B6BF-D790C388EA12}"/>
              </a:ext>
            </a:extLst>
          </p:cNvPr>
          <p:cNvSpPr txBox="1">
            <a:spLocks/>
          </p:cNvSpPr>
          <p:nvPr/>
        </p:nvSpPr>
        <p:spPr>
          <a:xfrm>
            <a:off x="669757" y="1367983"/>
            <a:ext cx="5634790" cy="412203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Georgia" pitchFamily="18" charset="0"/>
              </a:rPr>
              <a:t>Salt pork, bacon, or beef </a:t>
            </a:r>
          </a:p>
          <a:p>
            <a:pPr marL="571500" indent="-571500">
              <a:buFont typeface="Arial" panose="020B0604020202020204" pitchFamily="34" charset="0"/>
              <a:buChar char="•"/>
            </a:pPr>
            <a:r>
              <a:rPr lang="en-US" sz="4000" dirty="0">
                <a:latin typeface="Georgia" pitchFamily="18" charset="0"/>
              </a:rPr>
              <a:t>Soft bread, flour, cornmeal, or hardtack </a:t>
            </a:r>
          </a:p>
          <a:p>
            <a:pPr marL="571500" indent="-571500">
              <a:buFont typeface="Arial" panose="020B0604020202020204" pitchFamily="34" charset="0"/>
              <a:buChar char="•"/>
            </a:pPr>
            <a:r>
              <a:rPr lang="en-US" sz="4000" dirty="0">
                <a:latin typeface="Georgia" pitchFamily="18" charset="0"/>
              </a:rPr>
              <a:t>Beans or peas</a:t>
            </a:r>
          </a:p>
          <a:p>
            <a:pPr marL="571500" indent="-571500">
              <a:buFont typeface="Arial" panose="020B0604020202020204" pitchFamily="34" charset="0"/>
              <a:buChar char="•"/>
            </a:pPr>
            <a:r>
              <a:rPr lang="en-US" sz="4000" dirty="0">
                <a:latin typeface="Georgia" pitchFamily="18" charset="0"/>
              </a:rPr>
              <a:t>Rice or hominy</a:t>
            </a:r>
          </a:p>
          <a:p>
            <a:pPr marL="571500" indent="-571500">
              <a:buFont typeface="Arial" panose="020B0604020202020204" pitchFamily="34" charset="0"/>
              <a:buChar char="•"/>
            </a:pPr>
            <a:r>
              <a:rPr lang="en-US" sz="4000" dirty="0">
                <a:latin typeface="Georgia" pitchFamily="18" charset="0"/>
              </a:rPr>
              <a:t>Coffee</a:t>
            </a:r>
          </a:p>
          <a:p>
            <a:pPr marL="571500" indent="-571500">
              <a:buFont typeface="Arial" panose="020B0604020202020204" pitchFamily="34" charset="0"/>
              <a:buChar char="•"/>
            </a:pPr>
            <a:r>
              <a:rPr lang="en-US" sz="4000" dirty="0">
                <a:latin typeface="Georgia" pitchFamily="18" charset="0"/>
              </a:rPr>
              <a:t>Tea</a:t>
            </a:r>
          </a:p>
          <a:p>
            <a:pPr marL="571500" indent="-571500">
              <a:buFont typeface="Arial" panose="020B0604020202020204" pitchFamily="34" charset="0"/>
              <a:buChar char="•"/>
            </a:pPr>
            <a:r>
              <a:rPr lang="en-US" sz="4000" dirty="0">
                <a:latin typeface="Georgia" pitchFamily="18" charset="0"/>
              </a:rPr>
              <a:t>Sugar</a:t>
            </a:r>
          </a:p>
          <a:p>
            <a:pPr marL="571500" indent="-571500">
              <a:buFont typeface="Arial" panose="020B0604020202020204" pitchFamily="34" charset="0"/>
              <a:buChar char="•"/>
            </a:pPr>
            <a:r>
              <a:rPr lang="en-US" sz="4000" dirty="0">
                <a:latin typeface="Georgia" pitchFamily="18" charset="0"/>
              </a:rPr>
              <a:t>Vinegar</a:t>
            </a:r>
          </a:p>
          <a:p>
            <a:pPr marL="571500" indent="-571500">
              <a:buFont typeface="Arial" panose="020B0604020202020204" pitchFamily="34" charset="0"/>
              <a:buChar char="•"/>
            </a:pPr>
            <a:r>
              <a:rPr lang="en-US" sz="4000" dirty="0">
                <a:latin typeface="Georgia" pitchFamily="18" charset="0"/>
              </a:rPr>
              <a:t>Molasses</a:t>
            </a:r>
          </a:p>
        </p:txBody>
      </p:sp>
      <p:pic>
        <p:nvPicPr>
          <p:cNvPr id="4" name="Picture 3">
            <a:extLst>
              <a:ext uri="{FF2B5EF4-FFF2-40B4-BE49-F238E27FC236}">
                <a16:creationId xmlns:a16="http://schemas.microsoft.com/office/drawing/2014/main" id="{32E3AEE3-EE8C-4556-8D37-81A175B541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5769" y="1250830"/>
            <a:ext cx="4466819" cy="4882907"/>
          </a:xfrm>
          <a:prstGeom prst="rect">
            <a:avLst/>
          </a:prstGeom>
        </p:spPr>
      </p:pic>
    </p:spTree>
    <p:extLst>
      <p:ext uri="{BB962C8B-B14F-4D97-AF65-F5344CB8AC3E}">
        <p14:creationId xmlns:p14="http://schemas.microsoft.com/office/powerpoint/2010/main" val="106342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56F1-F785-430E-8DC6-00FA4BF97E43}"/>
              </a:ext>
            </a:extLst>
          </p:cNvPr>
          <p:cNvSpPr>
            <a:spLocks noGrp="1"/>
          </p:cNvSpPr>
          <p:nvPr>
            <p:ph type="title"/>
          </p:nvPr>
        </p:nvSpPr>
        <p:spPr>
          <a:xfrm>
            <a:off x="838200" y="365125"/>
            <a:ext cx="10515600" cy="885705"/>
          </a:xfrm>
        </p:spPr>
        <p:txBody>
          <a:bodyPr>
            <a:normAutofit/>
          </a:bodyPr>
          <a:lstStyle/>
          <a:p>
            <a:pPr algn="ctr"/>
            <a:r>
              <a:rPr lang="en-US" sz="4000" dirty="0"/>
              <a:t>Where They Slept</a:t>
            </a:r>
          </a:p>
        </p:txBody>
      </p:sp>
      <p:pic>
        <p:nvPicPr>
          <p:cNvPr id="4" name="Content Placeholder 5">
            <a:extLst>
              <a:ext uri="{FF2B5EF4-FFF2-40B4-BE49-F238E27FC236}">
                <a16:creationId xmlns:a16="http://schemas.microsoft.com/office/drawing/2014/main" id="{2DED8565-8353-4661-AA5D-98DBE40F0AA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06870" y="1250830"/>
            <a:ext cx="8178260" cy="5021633"/>
          </a:xfrm>
        </p:spPr>
      </p:pic>
    </p:spTree>
    <p:extLst>
      <p:ext uri="{BB962C8B-B14F-4D97-AF65-F5344CB8AC3E}">
        <p14:creationId xmlns:p14="http://schemas.microsoft.com/office/powerpoint/2010/main" val="323154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2CF1-B5A1-40D7-98B9-88BC66170682}"/>
              </a:ext>
            </a:extLst>
          </p:cNvPr>
          <p:cNvSpPr>
            <a:spLocks noGrp="1"/>
          </p:cNvSpPr>
          <p:nvPr>
            <p:ph type="title"/>
          </p:nvPr>
        </p:nvSpPr>
        <p:spPr>
          <a:xfrm>
            <a:off x="838200" y="365125"/>
            <a:ext cx="10515600" cy="885705"/>
          </a:xfrm>
        </p:spPr>
        <p:txBody>
          <a:bodyPr>
            <a:normAutofit/>
          </a:bodyPr>
          <a:lstStyle/>
          <a:p>
            <a:pPr algn="ctr"/>
            <a:r>
              <a:rPr lang="en-US" sz="4000" dirty="0"/>
              <a:t>How They Communicated</a:t>
            </a:r>
          </a:p>
        </p:txBody>
      </p:sp>
      <p:pic>
        <p:nvPicPr>
          <p:cNvPr id="4" name="Content Placeholder 4">
            <a:extLst>
              <a:ext uri="{FF2B5EF4-FFF2-40B4-BE49-F238E27FC236}">
                <a16:creationId xmlns:a16="http://schemas.microsoft.com/office/drawing/2014/main" id="{C40CA049-1C41-4FCE-9FA2-89B7DB5EF3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65285" y="1250830"/>
            <a:ext cx="7261430" cy="5406644"/>
          </a:xfrm>
        </p:spPr>
      </p:pic>
    </p:spTree>
    <p:extLst>
      <p:ext uri="{BB962C8B-B14F-4D97-AF65-F5344CB8AC3E}">
        <p14:creationId xmlns:p14="http://schemas.microsoft.com/office/powerpoint/2010/main" val="1432740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Content Placeholder 5">
            <a:hlinkClick r:id="rId3"/>
            <a:extLst>
              <a:ext uri="{FF2B5EF4-FFF2-40B4-BE49-F238E27FC236}">
                <a16:creationId xmlns:a16="http://schemas.microsoft.com/office/drawing/2014/main" id="{6D99FE20-E028-489C-8668-F792E9E21D3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497664" y="1309687"/>
            <a:ext cx="5196671" cy="4238625"/>
          </a:xfrm>
        </p:spPr>
      </p:pic>
    </p:spTree>
    <p:extLst>
      <p:ext uri="{BB962C8B-B14F-4D97-AF65-F5344CB8AC3E}">
        <p14:creationId xmlns:p14="http://schemas.microsoft.com/office/powerpoint/2010/main" val="255324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7222-B8DD-4E51-AED2-0D5A3700CB7C}"/>
              </a:ext>
            </a:extLst>
          </p:cNvPr>
          <p:cNvSpPr>
            <a:spLocks noGrp="1"/>
          </p:cNvSpPr>
          <p:nvPr>
            <p:ph type="title"/>
          </p:nvPr>
        </p:nvSpPr>
        <p:spPr>
          <a:xfrm>
            <a:off x="838200" y="365125"/>
            <a:ext cx="10515600" cy="885705"/>
          </a:xfrm>
        </p:spPr>
        <p:txBody>
          <a:bodyPr>
            <a:normAutofit/>
          </a:bodyPr>
          <a:lstStyle/>
          <a:p>
            <a:pPr algn="ctr"/>
            <a:r>
              <a:rPr lang="en-US" sz="4000" dirty="0"/>
              <a:t>When They Weren’t Fighting</a:t>
            </a:r>
          </a:p>
        </p:txBody>
      </p:sp>
      <p:sp>
        <p:nvSpPr>
          <p:cNvPr id="3" name="Content Placeholder 2">
            <a:extLst>
              <a:ext uri="{FF2B5EF4-FFF2-40B4-BE49-F238E27FC236}">
                <a16:creationId xmlns:a16="http://schemas.microsoft.com/office/drawing/2014/main" id="{04F5628F-7C5B-4FE7-8DC9-FE23623E4F4D}"/>
              </a:ext>
            </a:extLst>
          </p:cNvPr>
          <p:cNvSpPr>
            <a:spLocks noGrp="1"/>
          </p:cNvSpPr>
          <p:nvPr>
            <p:ph idx="1"/>
          </p:nvPr>
        </p:nvSpPr>
        <p:spPr>
          <a:xfrm>
            <a:off x="5678905" y="2099701"/>
            <a:ext cx="5674895" cy="3781545"/>
          </a:xfrm>
        </p:spPr>
        <p:txBody>
          <a:bodyPr/>
          <a:lstStyle/>
          <a:p>
            <a:pPr marL="0" indent="0">
              <a:buNone/>
            </a:pPr>
            <a:r>
              <a:rPr lang="en-US" b="0" dirty="0">
                <a:latin typeface="Georgia" pitchFamily="18" charset="0"/>
              </a:rPr>
              <a:t>“first thing in the morning is drill, then drill, then drill again. Then drill, drill, a little more drill. Then drill and lastly drill. Between drills, we drill….”     </a:t>
            </a:r>
          </a:p>
          <a:p>
            <a:pPr marL="0" indent="0">
              <a:buNone/>
            </a:pPr>
            <a:r>
              <a:rPr lang="en-US" b="0" dirty="0">
                <a:latin typeface="Georgia" pitchFamily="18" charset="0"/>
              </a:rPr>
              <a:t>			– Union Soldier</a:t>
            </a:r>
          </a:p>
          <a:p>
            <a:endParaRPr lang="en-US" dirty="0"/>
          </a:p>
        </p:txBody>
      </p:sp>
      <p:pic>
        <p:nvPicPr>
          <p:cNvPr id="4" name="Content Placeholder 4">
            <a:extLst>
              <a:ext uri="{FF2B5EF4-FFF2-40B4-BE49-F238E27FC236}">
                <a16:creationId xmlns:a16="http://schemas.microsoft.com/office/drawing/2014/main" id="{B53C46E8-2896-46DE-BB6F-1E91481843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250830"/>
            <a:ext cx="4517383" cy="4203486"/>
          </a:xfrm>
          <a:prstGeom prst="rect">
            <a:avLst/>
          </a:prstGeom>
        </p:spPr>
      </p:pic>
    </p:spTree>
    <p:extLst>
      <p:ext uri="{BB962C8B-B14F-4D97-AF65-F5344CB8AC3E}">
        <p14:creationId xmlns:p14="http://schemas.microsoft.com/office/powerpoint/2010/main" val="260528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A688-2D46-4A7B-BD39-87C402BC39C7}"/>
              </a:ext>
            </a:extLst>
          </p:cNvPr>
          <p:cNvSpPr>
            <a:spLocks noGrp="1"/>
          </p:cNvSpPr>
          <p:nvPr>
            <p:ph type="title"/>
          </p:nvPr>
        </p:nvSpPr>
        <p:spPr>
          <a:xfrm>
            <a:off x="838199" y="216962"/>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509A231F-1E48-43DB-A766-BE5F5A1E10D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81560" y="1102667"/>
            <a:ext cx="6628879" cy="4652665"/>
          </a:xfrm>
        </p:spPr>
      </p:pic>
    </p:spTree>
    <p:extLst>
      <p:ext uri="{BB962C8B-B14F-4D97-AF65-F5344CB8AC3E}">
        <p14:creationId xmlns:p14="http://schemas.microsoft.com/office/powerpoint/2010/main" val="2716512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409B4-2097-44A4-95CF-AEEAA9F6CA4E}"/>
              </a:ext>
            </a:extLst>
          </p:cNvPr>
          <p:cNvSpPr>
            <a:spLocks noGrp="1"/>
          </p:cNvSpPr>
          <p:nvPr>
            <p:ph idx="1"/>
          </p:nvPr>
        </p:nvSpPr>
        <p:spPr>
          <a:xfrm>
            <a:off x="838200" y="1538227"/>
            <a:ext cx="10515600" cy="3781545"/>
          </a:xfrm>
        </p:spPr>
        <p:txBody>
          <a:bodyPr/>
          <a:lstStyle/>
          <a:p>
            <a:pPr marL="0" indent="0">
              <a:buNone/>
              <a:defRPr/>
            </a:pPr>
            <a:r>
              <a:rPr lang="en-US" dirty="0">
                <a:latin typeface="Georgia" pitchFamily="18" charset="0"/>
                <a:cs typeface="Arial" pitchFamily="34" charset="0"/>
              </a:rPr>
              <a:t>Disease and Hygiene </a:t>
            </a:r>
          </a:p>
          <a:p>
            <a:pPr lvl="1">
              <a:lnSpc>
                <a:spcPct val="100000"/>
              </a:lnSpc>
              <a:defRPr/>
            </a:pPr>
            <a:r>
              <a:rPr lang="en-US" dirty="0">
                <a:latin typeface="Georgia" pitchFamily="18" charset="0"/>
                <a:cs typeface="Arial" pitchFamily="34" charset="0"/>
              </a:rPr>
              <a:t>Everyone and everything smelled during the Civil War. </a:t>
            </a:r>
          </a:p>
          <a:p>
            <a:pPr lvl="1">
              <a:lnSpc>
                <a:spcPct val="100000"/>
              </a:lnSpc>
              <a:defRPr/>
            </a:pPr>
            <a:r>
              <a:rPr lang="en-US" dirty="0">
                <a:latin typeface="Georgia" pitchFamily="18" charset="0"/>
                <a:cs typeface="Arial" pitchFamily="34" charset="0"/>
              </a:rPr>
              <a:t>Diarrhea was the greatest killer during the Civil War.</a:t>
            </a:r>
          </a:p>
          <a:p>
            <a:pPr lvl="1">
              <a:lnSpc>
                <a:spcPct val="100000"/>
              </a:lnSpc>
              <a:defRPr/>
            </a:pPr>
            <a:r>
              <a:rPr lang="en-US" dirty="0">
                <a:latin typeface="Georgia" pitchFamily="18" charset="0"/>
                <a:cs typeface="Arial" pitchFamily="34" charset="0"/>
              </a:rPr>
              <a:t>Of the more than 620,000 soldiers who died in the war, more than 400,000 died of sickness and disease. </a:t>
            </a:r>
          </a:p>
          <a:p>
            <a:endParaRPr lang="en-US" dirty="0"/>
          </a:p>
        </p:txBody>
      </p:sp>
      <p:sp>
        <p:nvSpPr>
          <p:cNvPr id="4" name="Title 1">
            <a:extLst>
              <a:ext uri="{FF2B5EF4-FFF2-40B4-BE49-F238E27FC236}">
                <a16:creationId xmlns:a16="http://schemas.microsoft.com/office/drawing/2014/main" id="{15916E5F-E09A-4CF4-82C4-021C879DCAE7}"/>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Tree>
    <p:extLst>
      <p:ext uri="{BB962C8B-B14F-4D97-AF65-F5344CB8AC3E}">
        <p14:creationId xmlns:p14="http://schemas.microsoft.com/office/powerpoint/2010/main" val="368725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08A8-086E-4E54-81A6-614C5E0C7BCE}"/>
              </a:ext>
            </a:extLst>
          </p:cNvPr>
          <p:cNvSpPr>
            <a:spLocks noGrp="1"/>
          </p:cNvSpPr>
          <p:nvPr>
            <p:ph type="title"/>
          </p:nvPr>
        </p:nvSpPr>
        <p:spPr/>
        <p:txBody>
          <a:bodyPr>
            <a:normAutofit/>
          </a:bodyPr>
          <a:lstStyle/>
          <a:p>
            <a:pPr algn="ctr"/>
            <a:r>
              <a:rPr lang="en-US" sz="4000" dirty="0"/>
              <a:t>Watch the Video</a:t>
            </a:r>
          </a:p>
        </p:txBody>
      </p:sp>
      <p:pic>
        <p:nvPicPr>
          <p:cNvPr id="3" name="Picture 2">
            <a:hlinkClick r:id="rId3"/>
            <a:extLst>
              <a:ext uri="{FF2B5EF4-FFF2-40B4-BE49-F238E27FC236}">
                <a16:creationId xmlns:a16="http://schemas.microsoft.com/office/drawing/2014/main" id="{946AC7A4-1DFD-45C5-B8D7-C0365286FB71}"/>
              </a:ext>
            </a:extLst>
          </p:cNvPr>
          <p:cNvPicPr>
            <a:picLocks noChangeAspect="1"/>
          </p:cNvPicPr>
          <p:nvPr/>
        </p:nvPicPr>
        <p:blipFill>
          <a:blip r:embed="rId4"/>
          <a:stretch>
            <a:fillRect/>
          </a:stretch>
        </p:blipFill>
        <p:spPr>
          <a:xfrm>
            <a:off x="3386093" y="1491389"/>
            <a:ext cx="5419814" cy="4401693"/>
          </a:xfrm>
          <a:prstGeom prst="rect">
            <a:avLst/>
          </a:prstGeom>
        </p:spPr>
      </p:pic>
    </p:spTree>
    <p:extLst>
      <p:ext uri="{BB962C8B-B14F-4D97-AF65-F5344CB8AC3E}">
        <p14:creationId xmlns:p14="http://schemas.microsoft.com/office/powerpoint/2010/main" val="54076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D16B-512B-4EDB-8206-2AACF7D39FE0}"/>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94241858-CF08-4B65-BAC3-BAD551A1C252}"/>
              </a:ext>
            </a:extLst>
          </p:cNvPr>
          <p:cNvSpPr>
            <a:spLocks noGrp="1"/>
          </p:cNvSpPr>
          <p:nvPr>
            <p:ph idx="1"/>
          </p:nvPr>
        </p:nvSpPr>
        <p:spPr>
          <a:xfrm>
            <a:off x="838200" y="1155927"/>
            <a:ext cx="10515600" cy="885706"/>
          </a:xfrm>
        </p:spPr>
        <p:txBody>
          <a:bodyPr/>
          <a:lstStyle/>
          <a:p>
            <a:pPr marL="0" indent="0">
              <a:buNone/>
            </a:pPr>
            <a:r>
              <a:rPr lang="en-US" b="0" dirty="0"/>
              <a:t>When a battle took place, every structure, house, barn, yard and field, could become a hospital…..</a:t>
            </a:r>
          </a:p>
        </p:txBody>
      </p:sp>
      <p:pic>
        <p:nvPicPr>
          <p:cNvPr id="4" name="Content Placeholder 6">
            <a:extLst>
              <a:ext uri="{FF2B5EF4-FFF2-40B4-BE49-F238E27FC236}">
                <a16:creationId xmlns:a16="http://schemas.microsoft.com/office/drawing/2014/main" id="{6025B885-5544-47BD-AF1C-DC9431EB4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7447" y="2041632"/>
            <a:ext cx="5717106" cy="4205288"/>
          </a:xfrm>
          <a:prstGeom prst="rect">
            <a:avLst/>
          </a:prstGeom>
        </p:spPr>
      </p:pic>
    </p:spTree>
    <p:extLst>
      <p:ext uri="{BB962C8B-B14F-4D97-AF65-F5344CB8AC3E}">
        <p14:creationId xmlns:p14="http://schemas.microsoft.com/office/powerpoint/2010/main" val="173984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722790" y="223082"/>
            <a:ext cx="10515600" cy="1099691"/>
          </a:xfrm>
        </p:spPr>
        <p:txBody>
          <a:bodyPr>
            <a:normAutofit/>
          </a:bodyPr>
          <a:lstStyle/>
          <a:p>
            <a:pPr algn="ctr"/>
            <a:r>
              <a:rPr lang="en-US" sz="4000" dirty="0"/>
              <a:t>Army Organizations &amp; Military Ranks</a:t>
            </a:r>
          </a:p>
        </p:txBody>
      </p:sp>
      <p:pic>
        <p:nvPicPr>
          <p:cNvPr id="3" name="Content Placeholder 3">
            <a:extLst>
              <a:ext uri="{FF2B5EF4-FFF2-40B4-BE49-F238E27FC236}">
                <a16:creationId xmlns:a16="http://schemas.microsoft.com/office/drawing/2014/main" id="{81D2A289-4DC1-4206-999E-6C3C02DD69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68535" y="1322773"/>
            <a:ext cx="8454929" cy="5042039"/>
          </a:xfr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0B51-0D23-486E-AECA-C8CFE567F93B}"/>
              </a:ext>
            </a:extLst>
          </p:cNvPr>
          <p:cNvSpPr>
            <a:spLocks noGrp="1"/>
          </p:cNvSpPr>
          <p:nvPr>
            <p:ph type="title"/>
          </p:nvPr>
        </p:nvSpPr>
        <p:spPr>
          <a:xfrm>
            <a:off x="838200" y="300956"/>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A4B5861B-C6BD-4446-92DF-625ADD2B8F2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56940" y="1449396"/>
            <a:ext cx="5542548" cy="3745597"/>
          </a:xfrm>
        </p:spPr>
      </p:pic>
      <p:pic>
        <p:nvPicPr>
          <p:cNvPr id="5" name="Content Placeholder 5">
            <a:extLst>
              <a:ext uri="{FF2B5EF4-FFF2-40B4-BE49-F238E27FC236}">
                <a16:creationId xmlns:a16="http://schemas.microsoft.com/office/drawing/2014/main" id="{888BAF9C-6E90-4613-9993-53D1409E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2514" y="1449397"/>
            <a:ext cx="5526508" cy="3745596"/>
          </a:xfrm>
          <a:prstGeom prst="rect">
            <a:avLst/>
          </a:prstGeom>
        </p:spPr>
      </p:pic>
    </p:spTree>
    <p:extLst>
      <p:ext uri="{BB962C8B-B14F-4D97-AF65-F5344CB8AC3E}">
        <p14:creationId xmlns:p14="http://schemas.microsoft.com/office/powerpoint/2010/main" val="647000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5E8F-DA6C-44A6-8BA5-C08E7569DEE1}"/>
              </a:ext>
            </a:extLst>
          </p:cNvPr>
          <p:cNvSpPr>
            <a:spLocks noGrp="1"/>
          </p:cNvSpPr>
          <p:nvPr>
            <p:ph type="title"/>
          </p:nvPr>
        </p:nvSpPr>
        <p:spPr>
          <a:xfrm>
            <a:off x="838200" y="252830"/>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EBCD16B9-727B-4C8F-BD37-FCAE55C544B5}"/>
              </a:ext>
            </a:extLst>
          </p:cNvPr>
          <p:cNvSpPr>
            <a:spLocks noGrp="1"/>
          </p:cNvSpPr>
          <p:nvPr>
            <p:ph idx="1"/>
          </p:nvPr>
        </p:nvSpPr>
        <p:spPr>
          <a:xfrm>
            <a:off x="6096000" y="1991018"/>
            <a:ext cx="5257800" cy="3781545"/>
          </a:xfrm>
        </p:spPr>
        <p:txBody>
          <a:bodyPr/>
          <a:lstStyle/>
          <a:p>
            <a:pPr marL="0" indent="0">
              <a:buNone/>
            </a:pPr>
            <a:r>
              <a:rPr lang="en-US" b="0" dirty="0">
                <a:latin typeface="Georgia" pitchFamily="18" charset="0"/>
              </a:rPr>
              <a:t>About 2.75 million soldiers fought in the Civil War.</a:t>
            </a:r>
            <a:br>
              <a:rPr lang="en-US" b="0" dirty="0">
                <a:latin typeface="Georgia" pitchFamily="18" charset="0"/>
              </a:rPr>
            </a:br>
            <a:br>
              <a:rPr lang="en-US" b="0" dirty="0">
                <a:latin typeface="Georgia" pitchFamily="18" charset="0"/>
              </a:rPr>
            </a:br>
            <a:r>
              <a:rPr lang="en-US" b="0" dirty="0">
                <a:latin typeface="Georgia" pitchFamily="18" charset="0"/>
              </a:rPr>
              <a:t>More than 620,000 men died in the war, with disease killing twice as many as those lost in battle.</a:t>
            </a:r>
          </a:p>
          <a:p>
            <a:endParaRPr lang="en-US" b="0" dirty="0"/>
          </a:p>
        </p:txBody>
      </p:sp>
      <p:pic>
        <p:nvPicPr>
          <p:cNvPr id="4" name="Content Placeholder 5">
            <a:extLst>
              <a:ext uri="{FF2B5EF4-FFF2-40B4-BE49-F238E27FC236}">
                <a16:creationId xmlns:a16="http://schemas.microsoft.com/office/drawing/2014/main" id="{70BC9EE5-2E08-4DA2-BFAD-AC55DB3B0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2321" y="1085436"/>
            <a:ext cx="3418035" cy="4687127"/>
          </a:xfrm>
          <a:prstGeom prst="rect">
            <a:avLst/>
          </a:prstGeom>
        </p:spPr>
      </p:pic>
    </p:spTree>
    <p:extLst>
      <p:ext uri="{BB962C8B-B14F-4D97-AF65-F5344CB8AC3E}">
        <p14:creationId xmlns:p14="http://schemas.microsoft.com/office/powerpoint/2010/main" val="1806494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625034-4FDF-4416-BB9E-649E11354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6779">
            <a:off x="3185294" y="1343490"/>
            <a:ext cx="2520291" cy="391349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8F501CD-AB7C-4F9C-BA32-8E2FF12C8DC9}"/>
              </a:ext>
            </a:extLst>
          </p:cNvPr>
          <p:cNvSpPr>
            <a:spLocks noGrp="1"/>
          </p:cNvSpPr>
          <p:nvPr>
            <p:ph type="title"/>
          </p:nvPr>
        </p:nvSpPr>
        <p:spPr>
          <a:xfrm>
            <a:off x="838200" y="365125"/>
            <a:ext cx="10515600" cy="885705"/>
          </a:xfrm>
        </p:spPr>
        <p:txBody>
          <a:bodyPr>
            <a:normAutofit/>
          </a:bodyPr>
          <a:lstStyle/>
          <a:p>
            <a:pPr algn="ctr"/>
            <a:r>
              <a:rPr lang="en-US" sz="4000" dirty="0"/>
              <a:t>Memories of the War</a:t>
            </a:r>
          </a:p>
        </p:txBody>
      </p:sp>
      <p:sp>
        <p:nvSpPr>
          <p:cNvPr id="3" name="Content Placeholder 2">
            <a:extLst>
              <a:ext uri="{FF2B5EF4-FFF2-40B4-BE49-F238E27FC236}">
                <a16:creationId xmlns:a16="http://schemas.microsoft.com/office/drawing/2014/main" id="{DA25C588-03A5-4AAD-927F-41A611EEDDE0}"/>
              </a:ext>
            </a:extLst>
          </p:cNvPr>
          <p:cNvSpPr>
            <a:spLocks noGrp="1"/>
          </p:cNvSpPr>
          <p:nvPr>
            <p:ph idx="1"/>
          </p:nvPr>
        </p:nvSpPr>
        <p:spPr>
          <a:xfrm>
            <a:off x="6685433" y="2453802"/>
            <a:ext cx="5145505" cy="3781545"/>
          </a:xfrm>
        </p:spPr>
        <p:txBody>
          <a:bodyPr/>
          <a:lstStyle/>
          <a:p>
            <a:pPr marL="0" indent="0">
              <a:buNone/>
            </a:pPr>
            <a:r>
              <a:rPr lang="en-US" b="0" dirty="0">
                <a:latin typeface="Georgia" pitchFamily="18" charset="0"/>
              </a:rPr>
              <a:t>For those who survived, memories of the war were a part of their everyday life.</a:t>
            </a:r>
          </a:p>
          <a:p>
            <a:endParaRPr lang="en-US" dirty="0"/>
          </a:p>
        </p:txBody>
      </p:sp>
      <p:pic>
        <p:nvPicPr>
          <p:cNvPr id="5" name="Picture 4">
            <a:extLst>
              <a:ext uri="{FF2B5EF4-FFF2-40B4-BE49-F238E27FC236}">
                <a16:creationId xmlns:a16="http://schemas.microsoft.com/office/drawing/2014/main" id="{6DA35471-9C6C-41C0-B852-693DE6255F11}"/>
              </a:ext>
            </a:extLst>
          </p:cNvPr>
          <p:cNvPicPr>
            <a:picLocks noChangeAspect="1"/>
          </p:cNvPicPr>
          <p:nvPr/>
        </p:nvPicPr>
        <p:blipFill>
          <a:blip r:embed="rId4"/>
          <a:stretch>
            <a:fillRect/>
          </a:stretch>
        </p:blipFill>
        <p:spPr>
          <a:xfrm>
            <a:off x="942815" y="1577599"/>
            <a:ext cx="3700593" cy="4657748"/>
          </a:xfrm>
          <a:prstGeom prst="rect">
            <a:avLst/>
          </a:prstGeom>
        </p:spPr>
      </p:pic>
      <p:pic>
        <p:nvPicPr>
          <p:cNvPr id="4" name="Picture 3">
            <a:extLst>
              <a:ext uri="{FF2B5EF4-FFF2-40B4-BE49-F238E27FC236}">
                <a16:creationId xmlns:a16="http://schemas.microsoft.com/office/drawing/2014/main" id="{ADD196CF-0935-4FCC-AF78-D3E271B5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1906">
            <a:off x="3305975" y="2951264"/>
            <a:ext cx="2275394" cy="3416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8781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5DFF-2C33-4AC0-B00B-AF1DE477CFEE}"/>
              </a:ext>
            </a:extLst>
          </p:cNvPr>
          <p:cNvSpPr>
            <a:spLocks noGrp="1"/>
          </p:cNvSpPr>
          <p:nvPr>
            <p:ph type="title"/>
          </p:nvPr>
        </p:nvSpPr>
        <p:spPr>
          <a:xfrm>
            <a:off x="838200" y="365125"/>
            <a:ext cx="10515600" cy="885705"/>
          </a:xfrm>
        </p:spPr>
        <p:txBody>
          <a:bodyPr>
            <a:normAutofit/>
          </a:bodyPr>
          <a:lstStyle/>
          <a:p>
            <a:pPr algn="ctr"/>
            <a:r>
              <a:rPr lang="en-US" sz="4000" dirty="0"/>
              <a:t>Where Battles Happen</a:t>
            </a:r>
          </a:p>
        </p:txBody>
      </p:sp>
      <p:pic>
        <p:nvPicPr>
          <p:cNvPr id="4" name="Content Placeholder 3">
            <a:extLst>
              <a:ext uri="{FF2B5EF4-FFF2-40B4-BE49-F238E27FC236}">
                <a16:creationId xmlns:a16="http://schemas.microsoft.com/office/drawing/2014/main" id="{0B29D8FE-8099-4CAA-A735-68157FC4140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42510" y="1250830"/>
            <a:ext cx="5706979" cy="4556666"/>
          </a:xfrm>
        </p:spPr>
      </p:pic>
    </p:spTree>
    <p:extLst>
      <p:ext uri="{BB962C8B-B14F-4D97-AF65-F5344CB8AC3E}">
        <p14:creationId xmlns:p14="http://schemas.microsoft.com/office/powerpoint/2010/main" val="3686700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07E4E-7695-4C92-A936-08CD9429DD1B}"/>
              </a:ext>
            </a:extLst>
          </p:cNvPr>
          <p:cNvSpPr>
            <a:spLocks noGrp="1"/>
          </p:cNvSpPr>
          <p:nvPr>
            <p:ph type="title"/>
          </p:nvPr>
        </p:nvSpPr>
        <p:spPr>
          <a:xfrm>
            <a:off x="838200" y="300957"/>
            <a:ext cx="10515600" cy="1207001"/>
          </a:xfrm>
        </p:spPr>
        <p:txBody>
          <a:bodyPr>
            <a:normAutofit/>
          </a:bodyPr>
          <a:lstStyle/>
          <a:p>
            <a:pPr algn="ctr"/>
            <a:r>
              <a:rPr lang="en-US" sz="4000" dirty="0"/>
              <a:t>Six Reasons Why Battles Happened in Certain Places</a:t>
            </a:r>
          </a:p>
        </p:txBody>
      </p:sp>
      <p:sp>
        <p:nvSpPr>
          <p:cNvPr id="4" name="Content Placeholder 2">
            <a:extLst>
              <a:ext uri="{FF2B5EF4-FFF2-40B4-BE49-F238E27FC236}">
                <a16:creationId xmlns:a16="http://schemas.microsoft.com/office/drawing/2014/main" id="{0C8AA40C-0AF1-46F1-9FEE-E2E7179E384B}"/>
              </a:ext>
            </a:extLst>
          </p:cNvPr>
          <p:cNvSpPr txBox="1">
            <a:spLocks/>
          </p:cNvSpPr>
          <p:nvPr/>
        </p:nvSpPr>
        <p:spPr>
          <a:xfrm>
            <a:off x="1315452" y="1507958"/>
            <a:ext cx="9448801" cy="4331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b="0" dirty="0"/>
              <a:t>Road Networks</a:t>
            </a:r>
          </a:p>
          <a:p>
            <a:pPr marL="514350" indent="-514350">
              <a:buFont typeface="+mj-lt"/>
              <a:buAutoNum type="arabicPeriod"/>
            </a:pPr>
            <a:r>
              <a:rPr lang="en-US" b="0" dirty="0"/>
              <a:t>Railroad Networks</a:t>
            </a:r>
          </a:p>
          <a:p>
            <a:pPr marL="514350" indent="-514350">
              <a:buFont typeface="+mj-lt"/>
              <a:buAutoNum type="arabicPeriod"/>
            </a:pPr>
            <a:r>
              <a:rPr lang="en-US" b="0" dirty="0"/>
              <a:t>Importance of the Area </a:t>
            </a:r>
          </a:p>
          <a:p>
            <a:pPr lvl="1"/>
            <a:r>
              <a:rPr lang="en-US" dirty="0">
                <a:solidFill>
                  <a:schemeClr val="accent4"/>
                </a:solidFill>
              </a:rPr>
              <a:t>Example: The area between Richmond, VA and Washington, DC</a:t>
            </a:r>
          </a:p>
          <a:p>
            <a:pPr marL="514350" indent="-514350">
              <a:buFont typeface="+mj-lt"/>
              <a:buAutoNum type="arabicPeriod"/>
            </a:pPr>
            <a:r>
              <a:rPr lang="en-US" b="0" dirty="0"/>
              <a:t>Waterways</a:t>
            </a:r>
          </a:p>
          <a:p>
            <a:pPr marL="514350" indent="-514350">
              <a:buFont typeface="+mj-lt"/>
              <a:buAutoNum type="arabicPeriod"/>
            </a:pPr>
            <a:r>
              <a:rPr lang="en-US" b="0" dirty="0"/>
              <a:t>Topography or Lay of the Land</a:t>
            </a:r>
          </a:p>
          <a:p>
            <a:pPr marL="514350" indent="-514350">
              <a:buFont typeface="+mj-lt"/>
              <a:buAutoNum type="arabicPeriod"/>
            </a:pPr>
            <a:r>
              <a:rPr lang="en-US" b="0" dirty="0"/>
              <a:t>Reliable Intelligence</a:t>
            </a:r>
          </a:p>
        </p:txBody>
      </p:sp>
    </p:spTree>
    <p:extLst>
      <p:ext uri="{BB962C8B-B14F-4D97-AF65-F5344CB8AC3E}">
        <p14:creationId xmlns:p14="http://schemas.microsoft.com/office/powerpoint/2010/main" val="4131509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30BF8B-062D-4637-881D-A1F68F71D4DD}"/>
              </a:ext>
            </a:extLst>
          </p:cNvPr>
          <p:cNvPicPr>
            <a:picLocks noChangeAspect="1"/>
          </p:cNvPicPr>
          <p:nvPr/>
        </p:nvPicPr>
        <p:blipFill>
          <a:blip r:embed="rId2"/>
          <a:stretch>
            <a:fillRect/>
          </a:stretch>
        </p:blipFill>
        <p:spPr>
          <a:xfrm>
            <a:off x="2227907" y="271604"/>
            <a:ext cx="8050040" cy="6586396"/>
          </a:xfrm>
          <a:prstGeom prst="rect">
            <a:avLst/>
          </a:prstGeom>
        </p:spPr>
      </p:pic>
    </p:spTree>
    <p:extLst>
      <p:ext uri="{BB962C8B-B14F-4D97-AF65-F5344CB8AC3E}">
        <p14:creationId xmlns:p14="http://schemas.microsoft.com/office/powerpoint/2010/main" val="355004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199" y="110972"/>
            <a:ext cx="10515600" cy="948770"/>
          </a:xfrm>
        </p:spPr>
        <p:txBody>
          <a:bodyPr>
            <a:normAutofit/>
          </a:bodyPr>
          <a:lstStyle/>
          <a:p>
            <a:pPr algn="ctr"/>
            <a:r>
              <a:rPr lang="en-US" sz="3600" dirty="0"/>
              <a:t>The Average Soldier</a:t>
            </a:r>
          </a:p>
        </p:txBody>
      </p:sp>
      <p:pic>
        <p:nvPicPr>
          <p:cNvPr id="3" name="Content Placeholder 3">
            <a:extLst>
              <a:ext uri="{FF2B5EF4-FFF2-40B4-BE49-F238E27FC236}">
                <a16:creationId xmlns:a16="http://schemas.microsoft.com/office/drawing/2014/main" id="{AF82DD80-8AFD-48C4-A2F4-EEACFA1F0C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36261" y="1059742"/>
            <a:ext cx="6719477" cy="4738515"/>
          </a:xfrm>
        </p:spPr>
      </p:pic>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BE69-4CF6-4738-804E-CFB0AE3A4E7F}"/>
              </a:ext>
            </a:extLst>
          </p:cNvPr>
          <p:cNvSpPr>
            <a:spLocks noGrp="1"/>
          </p:cNvSpPr>
          <p:nvPr>
            <p:ph type="title"/>
          </p:nvPr>
        </p:nvSpPr>
        <p:spPr>
          <a:xfrm>
            <a:off x="838199" y="269963"/>
            <a:ext cx="10515600" cy="1205911"/>
          </a:xfrm>
        </p:spPr>
        <p:txBody>
          <a:bodyPr>
            <a:normAutofit/>
          </a:bodyPr>
          <a:lstStyle/>
          <a:p>
            <a:pPr algn="ctr"/>
            <a:r>
              <a:rPr lang="en-US" sz="4000" dirty="0"/>
              <a:t>The Average Soldier</a:t>
            </a:r>
            <a:br>
              <a:rPr lang="en-US" dirty="0"/>
            </a:br>
            <a:r>
              <a:rPr lang="en-US" sz="2800" dirty="0"/>
              <a:t>They were old and young, but mostly young…</a:t>
            </a:r>
          </a:p>
        </p:txBody>
      </p:sp>
      <p:pic>
        <p:nvPicPr>
          <p:cNvPr id="3" name="Picture 2">
            <a:extLst>
              <a:ext uri="{FF2B5EF4-FFF2-40B4-BE49-F238E27FC236}">
                <a16:creationId xmlns:a16="http://schemas.microsoft.com/office/drawing/2014/main" id="{005746C8-8976-4F2E-A4FE-4A3EF32522CA}"/>
              </a:ext>
            </a:extLst>
          </p:cNvPr>
          <p:cNvPicPr>
            <a:picLocks noChangeAspect="1"/>
          </p:cNvPicPr>
          <p:nvPr/>
        </p:nvPicPr>
        <p:blipFill>
          <a:blip r:embed="rId3"/>
          <a:stretch>
            <a:fillRect/>
          </a:stretch>
        </p:blipFill>
        <p:spPr>
          <a:xfrm>
            <a:off x="1358397" y="1475874"/>
            <a:ext cx="9475204" cy="4839448"/>
          </a:xfrm>
          <a:prstGeom prst="rect">
            <a:avLst/>
          </a:prstGeom>
        </p:spPr>
      </p:pic>
    </p:spTree>
    <p:extLst>
      <p:ext uri="{BB962C8B-B14F-4D97-AF65-F5344CB8AC3E}">
        <p14:creationId xmlns:p14="http://schemas.microsoft.com/office/powerpoint/2010/main" val="159488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B0B1-2234-4CDA-AA40-BCFA3DACFBFC}"/>
              </a:ext>
            </a:extLst>
          </p:cNvPr>
          <p:cNvSpPr>
            <a:spLocks noGrp="1"/>
          </p:cNvSpPr>
          <p:nvPr>
            <p:ph type="title"/>
          </p:nvPr>
        </p:nvSpPr>
        <p:spPr>
          <a:xfrm>
            <a:off x="838200" y="168382"/>
            <a:ext cx="10515600" cy="934285"/>
          </a:xfrm>
        </p:spPr>
        <p:txBody>
          <a:bodyPr>
            <a:normAutofit/>
          </a:bodyPr>
          <a:lstStyle/>
          <a:p>
            <a:pPr algn="ctr"/>
            <a:r>
              <a:rPr lang="en-US" sz="4000" dirty="0"/>
              <a:t>The Average Soldier</a:t>
            </a:r>
          </a:p>
        </p:txBody>
      </p:sp>
      <p:pic>
        <p:nvPicPr>
          <p:cNvPr id="4" name="Content Placeholder 3">
            <a:extLst>
              <a:ext uri="{FF2B5EF4-FFF2-40B4-BE49-F238E27FC236}">
                <a16:creationId xmlns:a16="http://schemas.microsoft.com/office/drawing/2014/main" id="{7141382F-C36E-4E85-8FE7-31187AD836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733" y="1102667"/>
            <a:ext cx="6456534" cy="4652665"/>
          </a:xfrm>
          <a:prstGeom prst="rect">
            <a:avLst/>
          </a:prstGeom>
        </p:spPr>
      </p:pic>
    </p:spTree>
    <p:extLst>
      <p:ext uri="{BB962C8B-B14F-4D97-AF65-F5344CB8AC3E}">
        <p14:creationId xmlns:p14="http://schemas.microsoft.com/office/powerpoint/2010/main" val="28129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9BFE60-BB13-4345-AF87-15E44AF47C01}"/>
              </a:ext>
            </a:extLst>
          </p:cNvPr>
          <p:cNvSpPr>
            <a:spLocks noGrp="1"/>
          </p:cNvSpPr>
          <p:nvPr>
            <p:ph type="title"/>
          </p:nvPr>
        </p:nvSpPr>
        <p:spPr>
          <a:xfrm>
            <a:off x="838200" y="168382"/>
            <a:ext cx="10515600" cy="934285"/>
          </a:xfrm>
        </p:spPr>
        <p:txBody>
          <a:bodyPr>
            <a:normAutofit/>
          </a:bodyPr>
          <a:lstStyle/>
          <a:p>
            <a:pPr algn="ctr"/>
            <a:r>
              <a:rPr lang="en-US" sz="4000" dirty="0"/>
              <a:t>Why They Fought</a:t>
            </a:r>
          </a:p>
        </p:txBody>
      </p:sp>
      <p:pic>
        <p:nvPicPr>
          <p:cNvPr id="4" name="Content Placeholder 3">
            <a:extLst>
              <a:ext uri="{FF2B5EF4-FFF2-40B4-BE49-F238E27FC236}">
                <a16:creationId xmlns:a16="http://schemas.microsoft.com/office/drawing/2014/main" id="{4F25F3FB-8257-436F-9B65-E9EA599346D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18412" y="1102667"/>
            <a:ext cx="6955176" cy="4640407"/>
          </a:xfrm>
        </p:spPr>
      </p:pic>
    </p:spTree>
    <p:extLst>
      <p:ext uri="{BB962C8B-B14F-4D97-AF65-F5344CB8AC3E}">
        <p14:creationId xmlns:p14="http://schemas.microsoft.com/office/powerpoint/2010/main" val="353729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C59F-A8C6-4DC8-A3F7-D1C7241CF263}"/>
              </a:ext>
            </a:extLst>
          </p:cNvPr>
          <p:cNvSpPr>
            <a:spLocks noGrp="1"/>
          </p:cNvSpPr>
          <p:nvPr>
            <p:ph type="title"/>
          </p:nvPr>
        </p:nvSpPr>
        <p:spPr>
          <a:xfrm>
            <a:off x="838200" y="236334"/>
            <a:ext cx="10515600" cy="790361"/>
          </a:xfrm>
        </p:spPr>
        <p:txBody>
          <a:bodyPr>
            <a:normAutofit/>
          </a:bodyPr>
          <a:lstStyle/>
          <a:p>
            <a:pPr algn="ctr"/>
            <a:r>
              <a:rPr lang="en-US" sz="4000" dirty="0"/>
              <a:t>Why They Fought</a:t>
            </a:r>
          </a:p>
        </p:txBody>
      </p:sp>
      <p:pic>
        <p:nvPicPr>
          <p:cNvPr id="4" name="Picture 2">
            <a:extLst>
              <a:ext uri="{FF2B5EF4-FFF2-40B4-BE49-F238E27FC236}">
                <a16:creationId xmlns:a16="http://schemas.microsoft.com/office/drawing/2014/main" id="{EDD86475-95A9-4CEB-B420-3B7910D2D4F8}"/>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157192" y="1303420"/>
            <a:ext cx="9877615" cy="3913883"/>
          </a:xfrm>
          <a:prstGeom prst="rect">
            <a:avLst/>
          </a:prstGeom>
          <a:noFill/>
          <a:ln w="9525">
            <a:noFill/>
            <a:miter lim="800000"/>
            <a:headEnd/>
            <a:tailEnd/>
          </a:ln>
        </p:spPr>
      </p:pic>
    </p:spTree>
    <p:extLst>
      <p:ext uri="{BB962C8B-B14F-4D97-AF65-F5344CB8AC3E}">
        <p14:creationId xmlns:p14="http://schemas.microsoft.com/office/powerpoint/2010/main" val="231790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921C-31A4-4024-886E-1031BEFD7942}"/>
              </a:ext>
            </a:extLst>
          </p:cNvPr>
          <p:cNvSpPr>
            <a:spLocks noGrp="1"/>
          </p:cNvSpPr>
          <p:nvPr>
            <p:ph type="title"/>
          </p:nvPr>
        </p:nvSpPr>
        <p:spPr>
          <a:xfrm>
            <a:off x="838200" y="236454"/>
            <a:ext cx="10515600" cy="1014496"/>
          </a:xfrm>
        </p:spPr>
        <p:txBody>
          <a:bodyPr>
            <a:normAutofit/>
          </a:bodyPr>
          <a:lstStyle/>
          <a:p>
            <a:pPr algn="ctr"/>
            <a:r>
              <a:rPr lang="en-US" sz="4000" dirty="0"/>
              <a:t>What They Carried</a:t>
            </a:r>
          </a:p>
        </p:txBody>
      </p:sp>
      <p:pic>
        <p:nvPicPr>
          <p:cNvPr id="4" name="Content Placeholder 3">
            <a:extLst>
              <a:ext uri="{FF2B5EF4-FFF2-40B4-BE49-F238E27FC236}">
                <a16:creationId xmlns:a16="http://schemas.microsoft.com/office/drawing/2014/main" id="{80C39FE2-2408-4C76-A239-A88757A17B5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235323" y="1042737"/>
            <a:ext cx="7721353" cy="5037221"/>
          </a:xfrm>
          <a:prstGeom prst="rect">
            <a:avLst/>
          </a:prstGeom>
        </p:spPr>
      </p:pic>
    </p:spTree>
    <p:extLst>
      <p:ext uri="{BB962C8B-B14F-4D97-AF65-F5344CB8AC3E}">
        <p14:creationId xmlns:p14="http://schemas.microsoft.com/office/powerpoint/2010/main" val="211846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6470-CD0E-4421-9605-50B6EA62B8BF}"/>
              </a:ext>
            </a:extLst>
          </p:cNvPr>
          <p:cNvSpPr>
            <a:spLocks noGrp="1"/>
          </p:cNvSpPr>
          <p:nvPr>
            <p:ph type="title"/>
          </p:nvPr>
        </p:nvSpPr>
        <p:spPr>
          <a:xfrm>
            <a:off x="-160421" y="1712663"/>
            <a:ext cx="2452144" cy="2281822"/>
          </a:xfrm>
        </p:spPr>
        <p:txBody>
          <a:bodyPr>
            <a:normAutofit/>
          </a:bodyPr>
          <a:lstStyle/>
          <a:p>
            <a:pPr algn="ctr"/>
            <a:r>
              <a:rPr lang="en-US" sz="4000" dirty="0"/>
              <a:t>What They Wore</a:t>
            </a:r>
          </a:p>
        </p:txBody>
      </p:sp>
      <p:pic>
        <p:nvPicPr>
          <p:cNvPr id="4" name="Picture 3">
            <a:extLst>
              <a:ext uri="{FF2B5EF4-FFF2-40B4-BE49-F238E27FC236}">
                <a16:creationId xmlns:a16="http://schemas.microsoft.com/office/drawing/2014/main" id="{39EF19F3-7A2C-42E4-91E4-15C92E8F47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9221" y="236409"/>
            <a:ext cx="9577137" cy="6765970"/>
          </a:xfrm>
          <a:prstGeom prst="rect">
            <a:avLst/>
          </a:prstGeom>
        </p:spPr>
      </p:pic>
    </p:spTree>
    <p:extLst>
      <p:ext uri="{BB962C8B-B14F-4D97-AF65-F5344CB8AC3E}">
        <p14:creationId xmlns:p14="http://schemas.microsoft.com/office/powerpoint/2010/main" val="32756409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F2510A-C5A2-41AE-955D-04940A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1D1170-E48D-424E-BBDA-135D4D870B32}">
  <ds:schemaRefs>
    <ds:schemaRef ds:uri="http://schemas.microsoft.com/sharepoint/v3/contenttype/forms"/>
  </ds:schemaRefs>
</ds:datastoreItem>
</file>

<file path=customXml/itemProps3.xml><?xml version="1.0" encoding="utf-8"?>
<ds:datastoreItem xmlns:ds="http://schemas.openxmlformats.org/officeDocument/2006/customXml" ds:itemID="{6FAE71AC-EE81-4208-B728-4034C1DEB4B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1893</TotalTime>
  <Words>1756</Words>
  <Application>Microsoft Macintosh PowerPoint</Application>
  <PresentationFormat>Widescreen</PresentationFormat>
  <Paragraphs>208</Paragraphs>
  <Slides>25</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Adobe Devanagari</vt:lpstr>
      <vt:lpstr>Arial</vt:lpstr>
      <vt:lpstr>Calibri</vt:lpstr>
      <vt:lpstr>Georgia</vt:lpstr>
      <vt:lpstr>Times New Roman</vt:lpstr>
      <vt:lpstr>Office Theme</vt:lpstr>
      <vt:lpstr>Life at War</vt:lpstr>
      <vt:lpstr>Army Organizations &amp; Military Ranks</vt:lpstr>
      <vt:lpstr>The Average Soldier</vt:lpstr>
      <vt:lpstr>The Average Soldier They were old and young, but mostly young…</vt:lpstr>
      <vt:lpstr>The Average Soldier</vt:lpstr>
      <vt:lpstr>Why They Fought</vt:lpstr>
      <vt:lpstr>Why They Fought</vt:lpstr>
      <vt:lpstr>What They Carried</vt:lpstr>
      <vt:lpstr>What They Wore</vt:lpstr>
      <vt:lpstr>Watch The Video</vt:lpstr>
      <vt:lpstr>What They Ate</vt:lpstr>
      <vt:lpstr>Where They Slept</vt:lpstr>
      <vt:lpstr>How They Communicated</vt:lpstr>
      <vt:lpstr>Watch the Video</vt:lpstr>
      <vt:lpstr>When They Weren’t Fighting</vt:lpstr>
      <vt:lpstr>Life and Death</vt:lpstr>
      <vt:lpstr>Life and Death</vt:lpstr>
      <vt:lpstr>Watch the Video</vt:lpstr>
      <vt:lpstr>Life and Death</vt:lpstr>
      <vt:lpstr>Life and Death</vt:lpstr>
      <vt:lpstr>Life and Death</vt:lpstr>
      <vt:lpstr>Memories of the War</vt:lpstr>
      <vt:lpstr>Where Battles Happen</vt:lpstr>
      <vt:lpstr>Six Reasons Why Battles Happened in Certain Places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48</cp:revision>
  <dcterms:created xsi:type="dcterms:W3CDTF">2019-06-11T12:13:11Z</dcterms:created>
  <dcterms:modified xsi:type="dcterms:W3CDTF">2021-08-18T18:33:26Z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11827400</vt:r8>
  </property>
  <property fmtid="{D5CDD505-2E9C-101B-9397-08002B2CF9AE}" pid="3" name="ContentTypeId">
    <vt:lpwstr>0x0101001968FF4A6ED4174B9CA6630ED60B7B10</vt:lpwstr>
  </property>
</Properties>
</file>